
<file path=[Content_Types].xml><?xml version="1.0" encoding="utf-8"?>
<Types xmlns="http://schemas.openxmlformats.org/package/2006/content-types">
  <Default Extension="xml" ContentType="application/xml"/>
  <Default Extension="jpeg" ContentType="image/jpeg"/>
  <Default Extension="xlsx" ContentType="application/vnd.openxmlformats-officedocument.spreadsheetml.sheet"/>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7" r:id="rId2"/>
  </p:sldMasterIdLst>
  <p:notesMasterIdLst>
    <p:notesMasterId r:id="rId50"/>
  </p:notesMasterIdLst>
  <p:sldIdLst>
    <p:sldId id="584" r:id="rId3"/>
    <p:sldId id="489" r:id="rId4"/>
    <p:sldId id="585" r:id="rId5"/>
    <p:sldId id="531" r:id="rId6"/>
    <p:sldId id="532" r:id="rId7"/>
    <p:sldId id="613" r:id="rId8"/>
    <p:sldId id="614" r:id="rId9"/>
    <p:sldId id="615" r:id="rId10"/>
    <p:sldId id="616" r:id="rId11"/>
    <p:sldId id="617" r:id="rId12"/>
    <p:sldId id="544" r:id="rId13"/>
    <p:sldId id="549" r:id="rId14"/>
    <p:sldId id="561" r:id="rId15"/>
    <p:sldId id="554" r:id="rId16"/>
    <p:sldId id="567" r:id="rId17"/>
    <p:sldId id="564" r:id="rId18"/>
    <p:sldId id="565" r:id="rId19"/>
    <p:sldId id="566" r:id="rId20"/>
    <p:sldId id="586" r:id="rId21"/>
    <p:sldId id="568" r:id="rId22"/>
    <p:sldId id="623" r:id="rId23"/>
    <p:sldId id="570" r:id="rId24"/>
    <p:sldId id="545" r:id="rId25"/>
    <p:sldId id="588" r:id="rId26"/>
    <p:sldId id="589" r:id="rId27"/>
    <p:sldId id="590" r:id="rId28"/>
    <p:sldId id="591" r:id="rId29"/>
    <p:sldId id="592" r:id="rId30"/>
    <p:sldId id="593" r:id="rId31"/>
    <p:sldId id="595" r:id="rId32"/>
    <p:sldId id="594" r:id="rId33"/>
    <p:sldId id="596" r:id="rId34"/>
    <p:sldId id="597" r:id="rId35"/>
    <p:sldId id="598" r:id="rId36"/>
    <p:sldId id="599" r:id="rId37"/>
    <p:sldId id="600" r:id="rId38"/>
    <p:sldId id="602" r:id="rId39"/>
    <p:sldId id="622" r:id="rId40"/>
    <p:sldId id="620" r:id="rId41"/>
    <p:sldId id="621" r:id="rId42"/>
    <p:sldId id="618" r:id="rId43"/>
    <p:sldId id="619" r:id="rId44"/>
    <p:sldId id="546" r:id="rId45"/>
    <p:sldId id="603" r:id="rId46"/>
    <p:sldId id="604" r:id="rId47"/>
    <p:sldId id="609" r:id="rId48"/>
    <p:sldId id="453" r:id="rId49"/>
  </p:sldIdLst>
  <p:sldSz cx="9906000" cy="6858000" type="A4"/>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74" userDrawn="1">
          <p15:clr>
            <a:srgbClr val="A4A3A4"/>
          </p15:clr>
        </p15:guide>
        <p15:guide id="2" pos="3120" userDrawn="1">
          <p15:clr>
            <a:srgbClr val="A4A3A4"/>
          </p15:clr>
        </p15:guide>
        <p15:guide id="3" orient="horz" pos="1108" userDrawn="1">
          <p15:clr>
            <a:srgbClr val="A4A3A4"/>
          </p15:clr>
        </p15:guide>
        <p15:guide id="4" orient="horz" pos="125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riane Mortelmans" initials="AM" lastIdx="1" clrIdx="0"/>
  <p:cmAuthor id="2" name="Daniel Irwin-Brown" initials="DIB" lastIdx="1" clrIdx="1"/>
  <p:cmAuthor id="3" name="Eric de Montgolfier" initials="EdM" lastIdx="19" clrIdx="2"/>
  <p:cmAuthor id="4" name="Julien Krantz" initials="JK" lastIdx="17" clrIdx="3"/>
  <p:cmAuthor id="5" name="Belinda de Sá" initials="BdS" lastIdx="10" clrIdx="4"/>
  <p:cmAuthor id="6" name="Eric Drosin" initials="ED" lastIdx="4"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1DDC"/>
    <a:srgbClr val="50C9B5"/>
    <a:srgbClr val="F47735"/>
    <a:srgbClr val="6E8090"/>
    <a:srgbClr val="A6A6A6"/>
    <a:srgbClr val="003359"/>
    <a:srgbClr val="B47554"/>
    <a:srgbClr val="D9D9D9"/>
    <a:srgbClr val="F2F2F2"/>
    <a:srgbClr val="C60C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634" autoAdjust="0"/>
    <p:restoredTop sz="94660"/>
  </p:normalViewPr>
  <p:slideViewPr>
    <p:cSldViewPr snapToGrid="0" showGuides="1">
      <p:cViewPr>
        <p:scale>
          <a:sx n="207" d="100"/>
          <a:sy n="207" d="100"/>
        </p:scale>
        <p:origin x="144" y="280"/>
      </p:cViewPr>
      <p:guideLst>
        <p:guide orient="horz" pos="1774"/>
        <p:guide pos="3120"/>
        <p:guide orient="horz" pos="1108"/>
        <p:guide orient="horz" pos="1253"/>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notesMaster" Target="notesMasters/notesMaster1.xml"/><Relationship Id="rId51" Type="http://schemas.openxmlformats.org/officeDocument/2006/relationships/commentAuthors" Target="commentAuthors.xml"/><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microsoft.com/office/2011/relationships/chartStyle" Target="style10.xml"/><Relationship Id="rId2" Type="http://schemas.microsoft.com/office/2011/relationships/chartColorStyle" Target="colors10.xml"/><Relationship Id="rId3"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1" Type="http://schemas.microsoft.com/office/2011/relationships/chartStyle" Target="style11.xml"/><Relationship Id="rId2" Type="http://schemas.microsoft.com/office/2011/relationships/chartColorStyle" Target="colors11.xml"/><Relationship Id="rId3"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1" Type="http://schemas.microsoft.com/office/2011/relationships/chartStyle" Target="style12.xml"/><Relationship Id="rId2" Type="http://schemas.microsoft.com/office/2011/relationships/chartColorStyle" Target="colors12.xml"/><Relationship Id="rId3" Type="http://schemas.openxmlformats.org/officeDocument/2006/relationships/package" Target="../embeddings/Microsoft_Excel_Worksheet12.xlsx"/></Relationships>
</file>

<file path=ppt/charts/_rels/chart13.xml.rels><?xml version="1.0" encoding="UTF-8" standalone="yes"?>
<Relationships xmlns="http://schemas.openxmlformats.org/package/2006/relationships"><Relationship Id="rId1" Type="http://schemas.microsoft.com/office/2011/relationships/chartStyle" Target="style13.xml"/><Relationship Id="rId2" Type="http://schemas.microsoft.com/office/2011/relationships/chartColorStyle" Target="colors13.xml"/><Relationship Id="rId3" Type="http://schemas.openxmlformats.org/officeDocument/2006/relationships/package" Target="../embeddings/Microsoft_Excel_Worksheet13.xlsx"/></Relationships>
</file>

<file path=ppt/charts/_rels/chart14.xml.rels><?xml version="1.0" encoding="UTF-8" standalone="yes"?>
<Relationships xmlns="http://schemas.openxmlformats.org/package/2006/relationships"><Relationship Id="rId1" Type="http://schemas.microsoft.com/office/2011/relationships/chartStyle" Target="style14.xml"/><Relationship Id="rId2" Type="http://schemas.microsoft.com/office/2011/relationships/chartColorStyle" Target="colors14.xml"/><Relationship Id="rId3" Type="http://schemas.openxmlformats.org/officeDocument/2006/relationships/package" Target="../embeddings/Microsoft_Excel_Worksheet14.xlsx"/></Relationships>
</file>

<file path=ppt/charts/_rels/chart15.xml.rels><?xml version="1.0" encoding="UTF-8" standalone="yes"?>
<Relationships xmlns="http://schemas.openxmlformats.org/package/2006/relationships"><Relationship Id="rId1" Type="http://schemas.microsoft.com/office/2011/relationships/chartStyle" Target="style15.xml"/><Relationship Id="rId2" Type="http://schemas.microsoft.com/office/2011/relationships/chartColorStyle" Target="colors15.xml"/><Relationship Id="rId3" Type="http://schemas.openxmlformats.org/officeDocument/2006/relationships/package" Target="../embeddings/Microsoft_Excel_Worksheet15.xlsx"/></Relationships>
</file>

<file path=ppt/charts/_rels/chart16.xml.rels><?xml version="1.0" encoding="UTF-8" standalone="yes"?>
<Relationships xmlns="http://schemas.openxmlformats.org/package/2006/relationships"><Relationship Id="rId1" Type="http://schemas.microsoft.com/office/2011/relationships/chartStyle" Target="style16.xml"/><Relationship Id="rId2" Type="http://schemas.microsoft.com/office/2011/relationships/chartColorStyle" Target="colors16.xml"/><Relationship Id="rId3" Type="http://schemas.openxmlformats.org/officeDocument/2006/relationships/package" Target="../embeddings/Microsoft_Excel_Worksheet16.xlsx"/></Relationships>
</file>

<file path=ppt/charts/_rels/chart17.xml.rels><?xml version="1.0" encoding="UTF-8" standalone="yes"?>
<Relationships xmlns="http://schemas.openxmlformats.org/package/2006/relationships"><Relationship Id="rId1" Type="http://schemas.microsoft.com/office/2011/relationships/chartStyle" Target="style17.xml"/><Relationship Id="rId2" Type="http://schemas.microsoft.com/office/2011/relationships/chartColorStyle" Target="colors17.xml"/><Relationship Id="rId3" Type="http://schemas.openxmlformats.org/officeDocument/2006/relationships/package" Target="../embeddings/Microsoft_Excel_Worksheet17.xlsx"/></Relationships>
</file>

<file path=ppt/charts/_rels/chart18.xml.rels><?xml version="1.0" encoding="UTF-8" standalone="yes"?>
<Relationships xmlns="http://schemas.openxmlformats.org/package/2006/relationships"><Relationship Id="rId1" Type="http://schemas.microsoft.com/office/2011/relationships/chartStyle" Target="style18.xml"/><Relationship Id="rId2" Type="http://schemas.microsoft.com/office/2011/relationships/chartColorStyle" Target="colors18.xml"/><Relationship Id="rId3" Type="http://schemas.openxmlformats.org/officeDocument/2006/relationships/package" Target="../embeddings/Microsoft_Excel_Worksheet18.xlsx"/></Relationships>
</file>

<file path=ppt/charts/_rels/chart19.xml.rels><?xml version="1.0" encoding="UTF-8" standalone="yes"?>
<Relationships xmlns="http://schemas.openxmlformats.org/package/2006/relationships"><Relationship Id="rId1" Type="http://schemas.microsoft.com/office/2011/relationships/chartStyle" Target="style19.xml"/><Relationship Id="rId2" Type="http://schemas.microsoft.com/office/2011/relationships/chartColorStyle" Target="colors19.xml"/><Relationship Id="rId3" Type="http://schemas.openxmlformats.org/officeDocument/2006/relationships/package" Target="../embeddings/Microsoft_Excel_Worksheet19.xlsx"/></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package" Target="../embeddings/Microsoft_Excel_Worksheet2.xlsx"/></Relationships>
</file>

<file path=ppt/charts/_rels/chart20.xml.rels><?xml version="1.0" encoding="UTF-8" standalone="yes"?>
<Relationships xmlns="http://schemas.openxmlformats.org/package/2006/relationships"><Relationship Id="rId1" Type="http://schemas.microsoft.com/office/2011/relationships/chartStyle" Target="style20.xml"/><Relationship Id="rId2" Type="http://schemas.microsoft.com/office/2011/relationships/chartColorStyle" Target="colors20.xml"/><Relationship Id="rId3" Type="http://schemas.openxmlformats.org/officeDocument/2006/relationships/package" Target="../embeddings/Microsoft_Excel_Worksheet20.xlsx"/></Relationships>
</file>

<file path=ppt/charts/_rels/chart21.xml.rels><?xml version="1.0" encoding="UTF-8" standalone="yes"?>
<Relationships xmlns="http://schemas.openxmlformats.org/package/2006/relationships"><Relationship Id="rId1" Type="http://schemas.microsoft.com/office/2011/relationships/chartStyle" Target="style21.xml"/><Relationship Id="rId2" Type="http://schemas.microsoft.com/office/2011/relationships/chartColorStyle" Target="colors21.xml"/><Relationship Id="rId3" Type="http://schemas.openxmlformats.org/officeDocument/2006/relationships/package" Target="../embeddings/Microsoft_Excel_Worksheet21.xlsx"/></Relationships>
</file>

<file path=ppt/charts/_rels/chart22.xml.rels><?xml version="1.0" encoding="UTF-8" standalone="yes"?>
<Relationships xmlns="http://schemas.openxmlformats.org/package/2006/relationships"><Relationship Id="rId1" Type="http://schemas.microsoft.com/office/2011/relationships/chartStyle" Target="style22.xml"/><Relationship Id="rId2" Type="http://schemas.microsoft.com/office/2011/relationships/chartColorStyle" Target="colors22.xml"/><Relationship Id="rId3" Type="http://schemas.openxmlformats.org/officeDocument/2006/relationships/package" Target="../embeddings/Microsoft_Excel_Worksheet22.xlsx"/></Relationships>
</file>

<file path=ppt/charts/_rels/chart23.xml.rels><?xml version="1.0" encoding="UTF-8" standalone="yes"?>
<Relationships xmlns="http://schemas.openxmlformats.org/package/2006/relationships"><Relationship Id="rId1" Type="http://schemas.microsoft.com/office/2011/relationships/chartStyle" Target="style23.xml"/><Relationship Id="rId2" Type="http://schemas.microsoft.com/office/2011/relationships/chartColorStyle" Target="colors23.xml"/><Relationship Id="rId3" Type="http://schemas.openxmlformats.org/officeDocument/2006/relationships/package" Target="../embeddings/Microsoft_Excel_Worksheet23.xlsx"/></Relationships>
</file>

<file path=ppt/charts/_rels/chart24.xml.rels><?xml version="1.0" encoding="UTF-8" standalone="yes"?>
<Relationships xmlns="http://schemas.openxmlformats.org/package/2006/relationships"><Relationship Id="rId1" Type="http://schemas.microsoft.com/office/2011/relationships/chartStyle" Target="style24.xml"/><Relationship Id="rId2" Type="http://schemas.microsoft.com/office/2011/relationships/chartColorStyle" Target="colors24.xml"/><Relationship Id="rId3" Type="http://schemas.openxmlformats.org/officeDocument/2006/relationships/package" Target="../embeddings/Microsoft_Excel_Worksheet24.xlsx"/></Relationships>
</file>

<file path=ppt/charts/_rels/chart25.xml.rels><?xml version="1.0" encoding="UTF-8" standalone="yes"?>
<Relationships xmlns="http://schemas.openxmlformats.org/package/2006/relationships"><Relationship Id="rId1" Type="http://schemas.microsoft.com/office/2011/relationships/chartStyle" Target="style25.xml"/><Relationship Id="rId2" Type="http://schemas.microsoft.com/office/2011/relationships/chartColorStyle" Target="colors25.xml"/><Relationship Id="rId3" Type="http://schemas.openxmlformats.org/officeDocument/2006/relationships/package" Target="../embeddings/Microsoft_Excel_Worksheet25.xlsx"/></Relationships>
</file>

<file path=ppt/charts/_rels/chart3.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microsoft.com/office/2011/relationships/chartStyle" Target="style4.xml"/><Relationship Id="rId2" Type="http://schemas.microsoft.com/office/2011/relationships/chartColorStyle" Target="colors4.xml"/><Relationship Id="rId3"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microsoft.com/office/2011/relationships/chartStyle" Target="style5.xml"/><Relationship Id="rId2" Type="http://schemas.microsoft.com/office/2011/relationships/chartColorStyle" Target="colors5.xml"/><Relationship Id="rId3"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microsoft.com/office/2011/relationships/chartStyle" Target="style6.xml"/><Relationship Id="rId2" Type="http://schemas.microsoft.com/office/2011/relationships/chartColorStyle" Target="colors6.xml"/><Relationship Id="rId3"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microsoft.com/office/2011/relationships/chartStyle" Target="style7.xml"/><Relationship Id="rId2" Type="http://schemas.microsoft.com/office/2011/relationships/chartColorStyle" Target="colors7.xml"/><Relationship Id="rId3"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microsoft.com/office/2011/relationships/chartStyle" Target="style8.xml"/><Relationship Id="rId2" Type="http://schemas.microsoft.com/office/2011/relationships/chartColorStyle" Target="colors8.xml"/><Relationship Id="rId3"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microsoft.com/office/2011/relationships/chartStyle" Target="style9.xml"/><Relationship Id="rId2" Type="http://schemas.microsoft.com/office/2011/relationships/chartColorStyle" Target="colors9.xml"/><Relationship Id="rId3"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225426895122921"/>
          <c:y val="0.0372998238337597"/>
          <c:w val="0.954914620975416"/>
          <c:h val="0.793268196146343"/>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04-4A8C-5444-B00F-84BDAAAD7F5D}"/>
              </c:ext>
            </c:extLst>
          </c:dPt>
          <c:dPt>
            <c:idx val="1"/>
            <c:invertIfNegative val="0"/>
            <c:bubble3D val="0"/>
            <c:spPr>
              <a:solidFill>
                <a:srgbClr val="F47735"/>
              </a:solidFill>
              <a:ln>
                <a:noFill/>
              </a:ln>
              <a:effectLst/>
            </c:spPr>
            <c:extLst xmlns:c16r2="http://schemas.microsoft.com/office/drawing/2015/06/chart">
              <c:ext xmlns:c16="http://schemas.microsoft.com/office/drawing/2014/chart" uri="{C3380CC4-5D6E-409C-BE32-E72D297353CC}">
                <c16:uniqueId val="{00000005-4A8C-5444-B00F-84BDAAAD7F5D}"/>
              </c:ext>
            </c:extLst>
          </c:dPt>
          <c:dPt>
            <c:idx val="2"/>
            <c:invertIfNegative val="0"/>
            <c:bubble3D val="0"/>
            <c:spPr>
              <a:solidFill>
                <a:schemeClr val="accent4"/>
              </a:solidFill>
              <a:ln>
                <a:noFill/>
              </a:ln>
              <a:effectLst/>
            </c:spPr>
            <c:extLst xmlns:c16r2="http://schemas.microsoft.com/office/drawing/2015/06/chart">
              <c:ext xmlns:c16="http://schemas.microsoft.com/office/drawing/2014/chart" uri="{C3380CC4-5D6E-409C-BE32-E72D297353CC}">
                <c16:uniqueId val="{00000006-4A8C-5444-B00F-84BDAAAD7F5D}"/>
              </c:ext>
            </c:extLst>
          </c:dPt>
          <c:dPt>
            <c:idx val="4"/>
            <c:invertIfNegative val="0"/>
            <c:bubble3D val="0"/>
            <c:spPr>
              <a:solidFill>
                <a:schemeClr val="accent3"/>
              </a:solidFill>
              <a:ln>
                <a:noFill/>
              </a:ln>
              <a:effectLst/>
            </c:spPr>
            <c:extLst xmlns:c16r2="http://schemas.microsoft.com/office/drawing/2015/06/chart">
              <c:ext xmlns:c16="http://schemas.microsoft.com/office/drawing/2014/chart" uri="{C3380CC4-5D6E-409C-BE32-E72D297353CC}">
                <c16:uniqueId val="{00000007-F39C-804B-A013-00234DF77595}"/>
              </c:ext>
            </c:extLst>
          </c:dPt>
          <c:dLbls>
            <c:dLbl>
              <c:idx val="1"/>
              <c:numFmt formatCode="##.##%"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51626F"/>
                      </a:solidFill>
                      <a:latin typeface="+mn-lt"/>
                      <a:ea typeface="+mn-ea"/>
                      <a:cs typeface="+mn-cs"/>
                    </a:defRPr>
                  </a:pPr>
                  <a:endParaRPr lang="en-US"/>
                </a:p>
              </c:txPr>
              <c:dLblPos val="outEnd"/>
              <c:showLegendKey val="0"/>
              <c:showVal val="1"/>
              <c:showCatName val="0"/>
              <c:showSerName val="0"/>
              <c:showPercent val="0"/>
              <c:showBubbleSize val="0"/>
            </c:dLbl>
            <c:numFmt formatCode="##.##%"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51626F"/>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European large
&amp; mega LBO</c:v>
                </c:pt>
                <c:pt idx="2">
                  <c:v>European
small LBO</c:v>
                </c:pt>
                <c:pt idx="3">
                  <c:v>North American
LBO</c:v>
                </c:pt>
                <c:pt idx="4">
                  <c:v>Rest of World
LBO</c:v>
                </c:pt>
              </c:strCache>
            </c:strRef>
          </c:cat>
          <c:val>
            <c:numRef>
              <c:f>Sheet1!$B$2:$B$6</c:f>
              <c:numCache>
                <c:formatCode>0.00%</c:formatCode>
                <c:ptCount val="5"/>
                <c:pt idx="0">
                  <c:v>0.1488</c:v>
                </c:pt>
                <c:pt idx="1">
                  <c:v>0.1701</c:v>
                </c:pt>
                <c:pt idx="2">
                  <c:v>0.1256</c:v>
                </c:pt>
                <c:pt idx="3">
                  <c:v>0.1275</c:v>
                </c:pt>
                <c:pt idx="4">
                  <c:v>0.1058</c:v>
                </c:pt>
              </c:numCache>
            </c:numRef>
          </c:val>
          <c:extLst xmlns:c16r2="http://schemas.microsoft.com/office/drawing/2015/06/chart">
            <c:ext xmlns:c16="http://schemas.microsoft.com/office/drawing/2014/chart" uri="{C3380CC4-5D6E-409C-BE32-E72D297353CC}">
              <c16:uniqueId val="{00000000-4A8C-5444-B00F-84BDAAAD7F5D}"/>
            </c:ext>
          </c:extLst>
        </c:ser>
        <c:dLbls>
          <c:showLegendKey val="0"/>
          <c:showVal val="0"/>
          <c:showCatName val="0"/>
          <c:showSerName val="0"/>
          <c:showPercent val="0"/>
          <c:showBubbleSize val="0"/>
        </c:dLbls>
        <c:gapWidth val="265"/>
        <c:overlap val="-27"/>
        <c:axId val="-1697742464"/>
        <c:axId val="-1697740144"/>
      </c:barChart>
      <c:catAx>
        <c:axId val="-1697742464"/>
        <c:scaling>
          <c:orientation val="minMax"/>
        </c:scaling>
        <c:delete val="0"/>
        <c:axPos val="b"/>
        <c:numFmt formatCode="General" sourceLinked="1"/>
        <c:majorTickMark val="none"/>
        <c:minorTickMark val="cross"/>
        <c:tickLblPos val="nextTo"/>
        <c:spPr>
          <a:noFill/>
          <a:ln w="12700" cap="rnd" cmpd="sng" algn="ctr">
            <a:solidFill>
              <a:schemeClr val="tx1">
                <a:lumMod val="15000"/>
                <a:lumOff val="85000"/>
              </a:schemeClr>
            </a:solidFill>
            <a:round/>
            <a:headEnd type="none" w="sm" len="med"/>
            <a:tailEnd w="lg" len="lg"/>
          </a:ln>
          <a:effectLst/>
        </c:spPr>
        <c:txPr>
          <a:bodyPr rot="-60000000" spcFirstLastPara="1" vertOverflow="ellipsis" vert="horz" wrap="square" anchor="ctr" anchorCtr="1"/>
          <a:lstStyle/>
          <a:p>
            <a:pPr>
              <a:defRPr sz="1000" b="0" i="0" u="none" strike="noStrike" kern="1200" baseline="0">
                <a:solidFill>
                  <a:srgbClr val="6E8090"/>
                </a:solidFill>
                <a:latin typeface="+mn-lt"/>
                <a:ea typeface="+mn-ea"/>
                <a:cs typeface="+mn-cs"/>
              </a:defRPr>
            </a:pPr>
            <a:endParaRPr lang="en-US"/>
          </a:p>
        </c:txPr>
        <c:crossAx val="-1697740144"/>
        <c:crosses val="autoZero"/>
        <c:auto val="1"/>
        <c:lblAlgn val="ctr"/>
        <c:lblOffset val="200"/>
        <c:noMultiLvlLbl val="0"/>
      </c:catAx>
      <c:valAx>
        <c:axId val="-1697740144"/>
        <c:scaling>
          <c:orientation val="minMax"/>
        </c:scaling>
        <c:delete val="1"/>
        <c:axPos val="l"/>
        <c:numFmt formatCode="0.00%" sourceLinked="1"/>
        <c:majorTickMark val="out"/>
        <c:minorTickMark val="none"/>
        <c:tickLblPos val="nextTo"/>
        <c:crossAx val="-1697742464"/>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225426895122921"/>
          <c:y val="0.237362515305744"/>
          <c:w val="0.954914620975416"/>
          <c:h val="0.59320550467436"/>
        </c:manualLayout>
      </c:layout>
      <c:barChart>
        <c:barDir val="col"/>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01-44AB-7B4C-BEFB-793D617F0C7B}"/>
              </c:ext>
            </c:extLst>
          </c:dPt>
          <c:dPt>
            <c:idx val="1"/>
            <c:invertIfNegative val="0"/>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03-44AB-7B4C-BEFB-793D617F0C7B}"/>
              </c:ext>
            </c:extLst>
          </c:dPt>
          <c:dPt>
            <c:idx val="2"/>
            <c:invertIfNegative val="0"/>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05-44AB-7B4C-BEFB-793D617F0C7B}"/>
              </c:ext>
            </c:extLst>
          </c:dPt>
          <c:dPt>
            <c:idx val="4"/>
            <c:invertIfNegative val="0"/>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07-44AB-7B4C-BEFB-793D617F0C7B}"/>
              </c:ext>
            </c:extLst>
          </c:dPt>
          <c:dLbls>
            <c:dLbl>
              <c:idx val="0"/>
              <c:tx>
                <c:rich>
                  <a:bodyPr/>
                  <a:lstStyle/>
                  <a:p>
                    <a:r>
                      <a:rPr lang="is-IS"/>
                      <a:t>29</a:t>
                    </a:r>
                    <a:endParaRPr lang="is-IS" dirty="0"/>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44AB-7B4C-BEFB-793D617F0C7B}"/>
                </c:ext>
                <c:ext xmlns:c15="http://schemas.microsoft.com/office/drawing/2012/chart" uri="{CE6537A1-D6FC-4f65-9D91-7224C49458BB}"/>
              </c:extLst>
            </c:dLbl>
            <c:dLbl>
              <c:idx val="1"/>
              <c:tx>
                <c:rich>
                  <a:bodyPr/>
                  <a:lstStyle/>
                  <a:p>
                    <a:r>
                      <a:rPr lang="is-IS"/>
                      <a:t>22</a:t>
                    </a:r>
                    <a:endParaRPr lang="is-IS" dirty="0"/>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44AB-7B4C-BEFB-793D617F0C7B}"/>
                </c:ext>
                <c:ext xmlns:c15="http://schemas.microsoft.com/office/drawing/2012/chart" uri="{CE6537A1-D6FC-4f65-9D91-7224C49458BB}"/>
              </c:extLst>
            </c:dLbl>
            <c:dLbl>
              <c:idx val="2"/>
              <c:tx>
                <c:rich>
                  <a:bodyPr/>
                  <a:lstStyle/>
                  <a:p>
                    <a:r>
                      <a:rPr lang="en-US"/>
                      <a:t>9</a:t>
                    </a:r>
                    <a:endParaRPr lang="en-US" dirty="0"/>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44AB-7B4C-BEFB-793D617F0C7B}"/>
                </c:ext>
                <c:ext xmlns:c15="http://schemas.microsoft.com/office/drawing/2012/chart" uri="{CE6537A1-D6FC-4f65-9D91-7224C49458BB}"/>
              </c:extLst>
            </c:dLbl>
            <c:dLbl>
              <c:idx val="3"/>
              <c:tx>
                <c:rich>
                  <a:bodyPr/>
                  <a:lstStyle/>
                  <a:p>
                    <a:r>
                      <a:rPr lang="en-US"/>
                      <a:t>16</a:t>
                    </a:r>
                    <a:endParaRPr lang="en-US" dirty="0"/>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5DC4-A440-A65B-D9881565687C}"/>
                </c:ext>
                <c:ext xmlns:c15="http://schemas.microsoft.com/office/drawing/2012/chart" uri="{CE6537A1-D6FC-4f65-9D91-7224C49458BB}"/>
              </c:extLst>
            </c:dLbl>
            <c:dLbl>
              <c:idx val="4"/>
              <c:tx>
                <c:rich>
                  <a:bodyPr/>
                  <a:lstStyle/>
                  <a:p>
                    <a:r>
                      <a:rPr lang="en-US"/>
                      <a:t>17</a:t>
                    </a:r>
                    <a:endParaRPr lang="en-US" dirty="0"/>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44AB-7B4C-BEFB-793D617F0C7B}"/>
                </c:ext>
                <c:ext xmlns:c15="http://schemas.microsoft.com/office/drawing/2012/chart" uri="{CE6537A1-D6FC-4f65-9D91-7224C49458BB}"/>
              </c:extLst>
            </c:dLbl>
            <c:dLbl>
              <c:idx val="5"/>
              <c:tx>
                <c:rich>
                  <a:bodyPr/>
                  <a:lstStyle/>
                  <a:p>
                    <a:r>
                      <a:rPr lang="en-US"/>
                      <a:t>15</a:t>
                    </a:r>
                    <a:endParaRPr lang="en-US" dirty="0"/>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A-5DC4-A440-A65B-D9881565687C}"/>
                </c:ext>
                <c:ext xmlns:c15="http://schemas.microsoft.com/office/drawing/2012/chart" uri="{CE6537A1-D6FC-4f65-9D91-7224C49458BB}"/>
              </c:extLst>
            </c:dLbl>
            <c:dLbl>
              <c:idx val="6"/>
              <c:tx>
                <c:rich>
                  <a:bodyPr/>
                  <a:lstStyle/>
                  <a:p>
                    <a:r>
                      <a:rPr lang="en-US"/>
                      <a:t>14</a:t>
                    </a:r>
                    <a:endParaRPr lang="en-US" dirty="0"/>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B-5DC4-A440-A65B-D9881565687C}"/>
                </c:ext>
                <c:ext xmlns:c15="http://schemas.microsoft.com/office/drawing/2012/chart" uri="{CE6537A1-D6FC-4f65-9D91-7224C49458BB}"/>
              </c:extLst>
            </c:dLbl>
            <c:dLbl>
              <c:idx val="7"/>
              <c:tx>
                <c:rich>
                  <a:bodyPr/>
                  <a:lstStyle/>
                  <a:p>
                    <a:r>
                      <a:rPr lang="en-US"/>
                      <a:t>17</a:t>
                    </a:r>
                    <a:endParaRPr lang="en-US" dirty="0"/>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C-5DC4-A440-A65B-D9881565687C}"/>
                </c:ext>
                <c:ext xmlns:c15="http://schemas.microsoft.com/office/drawing/2012/chart" uri="{CE6537A1-D6FC-4f65-9D91-7224C49458BB}"/>
              </c:extLst>
            </c:dLbl>
            <c:dLbl>
              <c:idx val="8"/>
              <c:tx>
                <c:rich>
                  <a:bodyPr/>
                  <a:lstStyle/>
                  <a:p>
                    <a:r>
                      <a:rPr lang="fi-FI"/>
                      <a:t>18</a:t>
                    </a:r>
                    <a:endParaRPr lang="fi-FI" dirty="0"/>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D-5DC4-A440-A65B-D9881565687C}"/>
                </c:ext>
                <c:ext xmlns:c15="http://schemas.microsoft.com/office/drawing/2012/chart" uri="{CE6537A1-D6FC-4f65-9D91-7224C49458BB}"/>
              </c:extLst>
            </c:dLbl>
            <c:dLbl>
              <c:idx val="9"/>
              <c:tx>
                <c:rich>
                  <a:bodyPr/>
                  <a:lstStyle/>
                  <a:p>
                    <a:r>
                      <a:rPr lang="is-IS"/>
                      <a:t>24</a:t>
                    </a:r>
                    <a:endParaRPr lang="is-IS" dirty="0"/>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E-5DC4-A440-A65B-D9881565687C}"/>
                </c:ext>
                <c:ext xmlns:c15="http://schemas.microsoft.com/office/drawing/2012/chart" uri="{CE6537A1-D6FC-4f65-9D91-7224C49458BB}"/>
              </c:extLst>
            </c:dLbl>
            <c:dLbl>
              <c:idx val="10"/>
              <c:tx>
                <c:rich>
                  <a:bodyPr/>
                  <a:lstStyle/>
                  <a:p>
                    <a:r>
                      <a:rPr lang="is-IS"/>
                      <a:t>25</a:t>
                    </a:r>
                    <a:endParaRPr lang="is-IS" dirty="0"/>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F-5DC4-A440-A65B-D9881565687C}"/>
                </c:ext>
                <c:ext xmlns:c15="http://schemas.microsoft.com/office/drawing/2012/chart" uri="{CE6537A1-D6FC-4f65-9D91-7224C49458BB}"/>
              </c:extLst>
            </c:dLbl>
            <c:dLbl>
              <c:idx val="11"/>
              <c:tx>
                <c:rich>
                  <a:bodyPr/>
                  <a:lstStyle/>
                  <a:p>
                    <a:r>
                      <a:rPr lang="en-US"/>
                      <a:t>31</a:t>
                    </a:r>
                    <a:endParaRPr lang="en-US" dirty="0"/>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0-5DC4-A440-A65B-D9881565687C}"/>
                </c:ext>
                <c:ext xmlns:c15="http://schemas.microsoft.com/office/drawing/2012/chart" uri="{CE6537A1-D6FC-4f65-9D91-7224C49458BB}"/>
              </c:extLst>
            </c:dLbl>
            <c:dLbl>
              <c:idx val="12"/>
              <c:tx>
                <c:rich>
                  <a:bodyPr/>
                  <a:lstStyle/>
                  <a:p>
                    <a:r>
                      <a:rPr lang="en-US"/>
                      <a:t>31</a:t>
                    </a:r>
                    <a:endParaRPr lang="en-US" dirty="0"/>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1-5DC4-A440-A65B-D9881565687C}"/>
                </c:ext>
                <c:ext xmlns:c15="http://schemas.microsoft.com/office/drawing/2012/chart" uri="{CE6537A1-D6FC-4f65-9D91-7224C49458BB}"/>
              </c:extLst>
            </c:dLbl>
            <c:dLbl>
              <c:idx val="13"/>
              <c:tx>
                <c:rich>
                  <a:bodyPr/>
                  <a:lstStyle/>
                  <a:p>
                    <a:r>
                      <a:rPr lang="ru-RU"/>
                      <a:t>34</a:t>
                    </a:r>
                    <a:endParaRPr lang="ru-RU" dirty="0"/>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2-5DC4-A440-A65B-D9881565687C}"/>
                </c:ext>
                <c:ext xmlns:c15="http://schemas.microsoft.com/office/drawing/2012/chart" uri="{CE6537A1-D6FC-4f65-9D91-7224C49458BB}"/>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51626F"/>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Sheet1!$A$2:$A$15</c:f>
              <c:numCache>
                <c:formatCode>General</c:formatCode>
                <c:ptCount val="14"/>
                <c:pt idx="0">
                  <c:v>2007.0</c:v>
                </c:pt>
                <c:pt idx="1">
                  <c:v>2008.0</c:v>
                </c:pt>
                <c:pt idx="2">
                  <c:v>2009.0</c:v>
                </c:pt>
                <c:pt idx="3">
                  <c:v>2010.0</c:v>
                </c:pt>
                <c:pt idx="4">
                  <c:v>2011.0</c:v>
                </c:pt>
                <c:pt idx="5">
                  <c:v>2012.0</c:v>
                </c:pt>
                <c:pt idx="6">
                  <c:v>2013.0</c:v>
                </c:pt>
                <c:pt idx="7">
                  <c:v>2014.0</c:v>
                </c:pt>
                <c:pt idx="8">
                  <c:v>2015.0</c:v>
                </c:pt>
                <c:pt idx="9">
                  <c:v>2016.0</c:v>
                </c:pt>
                <c:pt idx="10">
                  <c:v>2017.0</c:v>
                </c:pt>
                <c:pt idx="11">
                  <c:v>2018.0</c:v>
                </c:pt>
                <c:pt idx="12">
                  <c:v>2019.0</c:v>
                </c:pt>
                <c:pt idx="13">
                  <c:v>2020.0</c:v>
                </c:pt>
              </c:numCache>
            </c:numRef>
          </c:cat>
          <c:val>
            <c:numRef>
              <c:f>Sheet1!$B$2:$B$15</c:f>
              <c:numCache>
                <c:formatCode>0</c:formatCode>
                <c:ptCount val="14"/>
                <c:pt idx="0">
                  <c:v>29.0</c:v>
                </c:pt>
                <c:pt idx="1">
                  <c:v>22.0</c:v>
                </c:pt>
                <c:pt idx="2">
                  <c:v>9.0</c:v>
                </c:pt>
                <c:pt idx="3">
                  <c:v>16.0</c:v>
                </c:pt>
                <c:pt idx="4">
                  <c:v>17.0</c:v>
                </c:pt>
                <c:pt idx="5">
                  <c:v>15.0</c:v>
                </c:pt>
                <c:pt idx="6">
                  <c:v>14.0</c:v>
                </c:pt>
                <c:pt idx="7">
                  <c:v>17.0</c:v>
                </c:pt>
                <c:pt idx="8">
                  <c:v>18.0</c:v>
                </c:pt>
                <c:pt idx="9">
                  <c:v>24.0</c:v>
                </c:pt>
                <c:pt idx="10">
                  <c:v>25.0</c:v>
                </c:pt>
                <c:pt idx="11">
                  <c:v>31.0</c:v>
                </c:pt>
                <c:pt idx="12">
                  <c:v>31.0</c:v>
                </c:pt>
                <c:pt idx="13">
                  <c:v>34.0</c:v>
                </c:pt>
              </c:numCache>
            </c:numRef>
          </c:val>
          <c:extLst xmlns:c16r2="http://schemas.microsoft.com/office/drawing/2015/06/chart">
            <c:ext xmlns:c16="http://schemas.microsoft.com/office/drawing/2014/chart" uri="{C3380CC4-5D6E-409C-BE32-E72D297353CC}">
              <c16:uniqueId val="{00000008-44AB-7B4C-BEFB-793D617F0C7B}"/>
            </c:ext>
          </c:extLst>
        </c:ser>
        <c:dLbls>
          <c:showLegendKey val="0"/>
          <c:showVal val="0"/>
          <c:showCatName val="0"/>
          <c:showSerName val="0"/>
          <c:showPercent val="0"/>
          <c:showBubbleSize val="0"/>
        </c:dLbls>
        <c:gapWidth val="265"/>
        <c:axId val="-1713600704"/>
        <c:axId val="-1713609776"/>
      </c:barChart>
      <c:catAx>
        <c:axId val="-1713600704"/>
        <c:scaling>
          <c:orientation val="minMax"/>
        </c:scaling>
        <c:delete val="0"/>
        <c:axPos val="b"/>
        <c:numFmt formatCode="General" sourceLinked="1"/>
        <c:majorTickMark val="none"/>
        <c:minorTickMark val="cross"/>
        <c:tickLblPos val="nextTo"/>
        <c:spPr>
          <a:noFill/>
          <a:ln w="12700" cap="rnd" cmpd="sng" algn="ctr">
            <a:solidFill>
              <a:schemeClr val="tx1">
                <a:lumMod val="15000"/>
                <a:lumOff val="85000"/>
              </a:schemeClr>
            </a:solidFill>
            <a:round/>
            <a:headEnd type="none" w="sm" len="med"/>
            <a:tailEnd w="lg" len="lg"/>
          </a:ln>
          <a:effectLst/>
        </c:spPr>
        <c:txPr>
          <a:bodyPr rot="-60000000" spcFirstLastPara="1" vertOverflow="ellipsis" vert="horz" wrap="square" anchor="ctr" anchorCtr="1"/>
          <a:lstStyle/>
          <a:p>
            <a:pPr>
              <a:defRPr sz="1000" b="0" i="0" u="none" strike="noStrike" kern="1200" baseline="0">
                <a:solidFill>
                  <a:srgbClr val="6E8090"/>
                </a:solidFill>
                <a:latin typeface="+mn-lt"/>
                <a:ea typeface="+mn-ea"/>
                <a:cs typeface="+mn-cs"/>
              </a:defRPr>
            </a:pPr>
            <a:endParaRPr lang="en-US"/>
          </a:p>
        </c:txPr>
        <c:crossAx val="-1713609776"/>
        <c:crosses val="autoZero"/>
        <c:auto val="1"/>
        <c:lblAlgn val="ctr"/>
        <c:lblOffset val="200"/>
        <c:noMultiLvlLbl val="0"/>
      </c:catAx>
      <c:valAx>
        <c:axId val="-1713609776"/>
        <c:scaling>
          <c:orientation val="minMax"/>
        </c:scaling>
        <c:delete val="1"/>
        <c:axPos val="l"/>
        <c:numFmt formatCode="0" sourceLinked="1"/>
        <c:majorTickMark val="out"/>
        <c:minorTickMark val="none"/>
        <c:tickLblPos val="nextTo"/>
        <c:crossAx val="-1713600704"/>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225426895122921"/>
          <c:y val="0.0372998238337597"/>
          <c:w val="0.954914620975416"/>
          <c:h val="0.793268196146343"/>
        </c:manualLayout>
      </c:layout>
      <c:barChart>
        <c:barDir val="col"/>
        <c:grouping val="stacked"/>
        <c:varyColors val="0"/>
        <c:ser>
          <c:idx val="0"/>
          <c:order val="0"/>
          <c:tx>
            <c:strRef>
              <c:f>Sheet1!$B$1</c:f>
              <c:strCache>
                <c:ptCount val="1"/>
                <c:pt idx="0">
                  <c:v>Mid market funds</c:v>
                </c:pt>
              </c:strCache>
            </c:strRef>
          </c:tx>
          <c:spPr>
            <a:solidFill>
              <a:schemeClr val="accent2"/>
            </a:solidFill>
            <a:ln>
              <a:noFill/>
            </a:ln>
            <a:effectLst/>
          </c:spPr>
          <c:invertIfNegative val="0"/>
          <c:dPt>
            <c:idx val="0"/>
            <c:invertIfNegative val="0"/>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01-3BF5-0F43-B496-BFA9991588A1}"/>
              </c:ext>
            </c:extLst>
          </c:dPt>
          <c:dPt>
            <c:idx val="1"/>
            <c:invertIfNegative val="0"/>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03-3BF5-0F43-B496-BFA9991588A1}"/>
              </c:ext>
            </c:extLst>
          </c:dPt>
          <c:dPt>
            <c:idx val="2"/>
            <c:invertIfNegative val="0"/>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05-3BF5-0F43-B496-BFA9991588A1}"/>
              </c:ext>
            </c:extLst>
          </c:dPt>
          <c:dPt>
            <c:idx val="4"/>
            <c:invertIfNegative val="0"/>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07-3BF5-0F43-B496-BFA9991588A1}"/>
              </c:ext>
            </c:extLst>
          </c:dPt>
          <c:dLbls>
            <c:numFmt formatCode="General\%"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2016.0</c:v>
                </c:pt>
                <c:pt idx="1">
                  <c:v>2017.0</c:v>
                </c:pt>
                <c:pt idx="2">
                  <c:v>2018.0</c:v>
                </c:pt>
                <c:pt idx="3">
                  <c:v>2019.0</c:v>
                </c:pt>
                <c:pt idx="4">
                  <c:v>2020.0</c:v>
                </c:pt>
              </c:numCache>
            </c:numRef>
          </c:cat>
          <c:val>
            <c:numRef>
              <c:f>Sheet1!$B$2:$B$6</c:f>
              <c:numCache>
                <c:formatCode>0</c:formatCode>
                <c:ptCount val="5"/>
                <c:pt idx="0">
                  <c:v>74.0</c:v>
                </c:pt>
                <c:pt idx="1">
                  <c:v>67.0</c:v>
                </c:pt>
                <c:pt idx="2">
                  <c:v>74.0</c:v>
                </c:pt>
                <c:pt idx="3">
                  <c:v>69.0</c:v>
                </c:pt>
                <c:pt idx="4">
                  <c:v>69.0</c:v>
                </c:pt>
              </c:numCache>
            </c:numRef>
          </c:val>
          <c:extLst xmlns:c16r2="http://schemas.microsoft.com/office/drawing/2015/06/chart">
            <c:ext xmlns:c16="http://schemas.microsoft.com/office/drawing/2014/chart" uri="{C3380CC4-5D6E-409C-BE32-E72D297353CC}">
              <c16:uniqueId val="{00000008-3BF5-0F43-B496-BFA9991588A1}"/>
            </c:ext>
          </c:extLst>
        </c:ser>
        <c:ser>
          <c:idx val="1"/>
          <c:order val="1"/>
          <c:tx>
            <c:strRef>
              <c:f>Sheet1!$C$1</c:f>
              <c:strCache>
                <c:ptCount val="1"/>
                <c:pt idx="0">
                  <c:v>Small funds</c:v>
                </c:pt>
              </c:strCache>
            </c:strRef>
          </c:tx>
          <c:spPr>
            <a:solidFill>
              <a:srgbClr val="90D7E7"/>
            </a:solidFill>
            <a:ln>
              <a:noFill/>
            </a:ln>
            <a:effectLst/>
          </c:spPr>
          <c:invertIfNegative val="0"/>
          <c:dLbls>
            <c:dLbl>
              <c:idx val="0"/>
              <c:layout>
                <c:manualLayout>
                  <c:x val="0.055332056075626"/>
                  <c:y val="0.0"/>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2AAC-EB46-AEE8-CE552CF6A22D}"/>
                </c:ext>
                <c:ext xmlns:c15="http://schemas.microsoft.com/office/drawing/2012/chart" uri="{CE6537A1-D6FC-4f65-9D91-7224C49458BB}"/>
              </c:extLst>
            </c:dLbl>
            <c:dLbl>
              <c:idx val="1"/>
              <c:layout>
                <c:manualLayout>
                  <c:x val="0.0512333852552093"/>
                  <c:y val="0.0"/>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2AAC-EB46-AEE8-CE552CF6A22D}"/>
                </c:ext>
                <c:ext xmlns:c15="http://schemas.microsoft.com/office/drawing/2012/chart" uri="{CE6537A1-D6FC-4f65-9D91-7224C49458BB}"/>
              </c:extLst>
            </c:dLbl>
            <c:dLbl>
              <c:idx val="2"/>
              <c:layout>
                <c:manualLayout>
                  <c:x val="0.0532827206654177"/>
                  <c:y val="0.0"/>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D601-E741-B67F-73D9B3CFCFE4}"/>
                </c:ext>
                <c:ext xmlns:c15="http://schemas.microsoft.com/office/drawing/2012/chart" uri="{CE6537A1-D6FC-4f65-9D91-7224C49458BB}"/>
              </c:extLst>
            </c:dLbl>
            <c:numFmt formatCode="General\%"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3"/>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2016.0</c:v>
                </c:pt>
                <c:pt idx="1">
                  <c:v>2017.0</c:v>
                </c:pt>
                <c:pt idx="2">
                  <c:v>2018.0</c:v>
                </c:pt>
                <c:pt idx="3">
                  <c:v>2019.0</c:v>
                </c:pt>
                <c:pt idx="4">
                  <c:v>2020.0</c:v>
                </c:pt>
              </c:numCache>
            </c:numRef>
          </c:cat>
          <c:val>
            <c:numRef>
              <c:f>Sheet1!$C$2:$C$6</c:f>
              <c:numCache>
                <c:formatCode>0</c:formatCode>
                <c:ptCount val="5"/>
                <c:pt idx="0">
                  <c:v>1.0</c:v>
                </c:pt>
                <c:pt idx="1">
                  <c:v>3.0</c:v>
                </c:pt>
                <c:pt idx="2">
                  <c:v>3.0</c:v>
                </c:pt>
              </c:numCache>
            </c:numRef>
          </c:val>
          <c:extLst xmlns:c16r2="http://schemas.microsoft.com/office/drawing/2015/06/chart">
            <c:ext xmlns:c16="http://schemas.microsoft.com/office/drawing/2014/chart" uri="{C3380CC4-5D6E-409C-BE32-E72D297353CC}">
              <c16:uniqueId val="{0000000A-3BF5-0F43-B496-BFA9991588A1}"/>
            </c:ext>
          </c:extLst>
        </c:ser>
        <c:ser>
          <c:idx val="2"/>
          <c:order val="2"/>
          <c:tx>
            <c:strRef>
              <c:f>Sheet1!$D$1</c:f>
              <c:strCache>
                <c:ptCount val="1"/>
                <c:pt idx="0">
                  <c:v>Large funds</c:v>
                </c:pt>
              </c:strCache>
            </c:strRef>
          </c:tx>
          <c:spPr>
            <a:solidFill>
              <a:schemeClr val="accent1"/>
            </a:solidFill>
            <a:ln>
              <a:noFill/>
            </a:ln>
            <a:effectLst/>
          </c:spPr>
          <c:invertIfNegative val="0"/>
          <c:dLbls>
            <c:numFmt formatCode="General\%"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2016.0</c:v>
                </c:pt>
                <c:pt idx="1">
                  <c:v>2017.0</c:v>
                </c:pt>
                <c:pt idx="2">
                  <c:v>2018.0</c:v>
                </c:pt>
                <c:pt idx="3">
                  <c:v>2019.0</c:v>
                </c:pt>
                <c:pt idx="4">
                  <c:v>2020.0</c:v>
                </c:pt>
              </c:numCache>
            </c:numRef>
          </c:cat>
          <c:val>
            <c:numRef>
              <c:f>Sheet1!$D$2:$D$6</c:f>
              <c:numCache>
                <c:formatCode>0</c:formatCode>
                <c:ptCount val="5"/>
                <c:pt idx="0">
                  <c:v>20.0</c:v>
                </c:pt>
                <c:pt idx="1">
                  <c:v>21.0</c:v>
                </c:pt>
                <c:pt idx="2">
                  <c:v>15.0</c:v>
                </c:pt>
                <c:pt idx="3">
                  <c:v>22.0</c:v>
                </c:pt>
                <c:pt idx="4">
                  <c:v>20.0</c:v>
                </c:pt>
              </c:numCache>
            </c:numRef>
          </c:val>
          <c:extLst xmlns:c16r2="http://schemas.microsoft.com/office/drawing/2015/06/chart">
            <c:ext xmlns:c16="http://schemas.microsoft.com/office/drawing/2014/chart" uri="{C3380CC4-5D6E-409C-BE32-E72D297353CC}">
              <c16:uniqueId val="{0000000B-3BF5-0F43-B496-BFA9991588A1}"/>
            </c:ext>
          </c:extLst>
        </c:ser>
        <c:ser>
          <c:idx val="3"/>
          <c:order val="3"/>
          <c:tx>
            <c:strRef>
              <c:f>Sheet1!$E$1</c:f>
              <c:strCache>
                <c:ptCount val="1"/>
                <c:pt idx="0">
                  <c:v>Mega funds</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2016.0</c:v>
                </c:pt>
                <c:pt idx="1">
                  <c:v>2017.0</c:v>
                </c:pt>
                <c:pt idx="2">
                  <c:v>2018.0</c:v>
                </c:pt>
                <c:pt idx="3">
                  <c:v>2019.0</c:v>
                </c:pt>
                <c:pt idx="4">
                  <c:v>2020.0</c:v>
                </c:pt>
              </c:numCache>
            </c:numRef>
          </c:cat>
          <c:val>
            <c:numRef>
              <c:f>Sheet1!$E$2:$E$6</c:f>
              <c:numCache>
                <c:formatCode>General</c:formatCode>
                <c:ptCount val="5"/>
              </c:numCache>
            </c:numRef>
          </c:val>
          <c:extLst xmlns:c16r2="http://schemas.microsoft.com/office/drawing/2015/06/chart">
            <c:ext xmlns:c16="http://schemas.microsoft.com/office/drawing/2014/chart" uri="{C3380CC4-5D6E-409C-BE32-E72D297353CC}">
              <c16:uniqueId val="{0000000C-3BF5-0F43-B496-BFA9991588A1}"/>
            </c:ext>
          </c:extLst>
        </c:ser>
        <c:ser>
          <c:idx val="4"/>
          <c:order val="4"/>
          <c:tx>
            <c:strRef>
              <c:f>Sheet1!$F$1</c:f>
              <c:strCache>
                <c:ptCount val="1"/>
                <c:pt idx="0">
                  <c:v>Split focus funds</c:v>
                </c:pt>
              </c:strCache>
            </c:strRef>
          </c:tx>
          <c:spPr>
            <a:solidFill>
              <a:schemeClr val="accent3">
                <a:lumMod val="60000"/>
                <a:lumOff val="40000"/>
              </a:schemeClr>
            </a:solidFill>
            <a:ln>
              <a:noFill/>
            </a:ln>
            <a:effectLst/>
          </c:spPr>
          <c:invertIfNegative val="0"/>
          <c:dLbls>
            <c:dLbl>
              <c:idx val="0"/>
              <c:layout>
                <c:manualLayout>
                  <c:x val="0.0512333852552092"/>
                  <c:y val="0.0"/>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A-2AAC-EB46-AEE8-CE552CF6A22D}"/>
                </c:ext>
                <c:ext xmlns:c15="http://schemas.microsoft.com/office/drawing/2012/chart" uri="{CE6537A1-D6FC-4f65-9D91-7224C49458BB}"/>
              </c:extLst>
            </c:dLbl>
            <c:dLbl>
              <c:idx val="1"/>
              <c:layout>
                <c:manualLayout>
                  <c:x val="0.055332056075626"/>
                  <c:y val="0.0"/>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B-2AAC-EB46-AEE8-CE552CF6A22D}"/>
                </c:ext>
                <c:ext xmlns:c15="http://schemas.microsoft.com/office/drawing/2012/chart" uri="{CE6537A1-D6FC-4f65-9D91-7224C49458BB}"/>
              </c:extLst>
            </c:dLbl>
            <c:dLbl>
              <c:idx val="2"/>
              <c:layout>
                <c:manualLayout>
                  <c:x val="0.0532827206654177"/>
                  <c:y val="0.0"/>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A-D601-E741-B67F-73D9B3CFCFE4}"/>
                </c:ext>
                <c:ext xmlns:c15="http://schemas.microsoft.com/office/drawing/2012/chart" uri="{CE6537A1-D6FC-4f65-9D91-7224C49458BB}"/>
              </c:extLst>
            </c:dLbl>
            <c:numFmt formatCode="General\%"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3"/>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2016.0</c:v>
                </c:pt>
                <c:pt idx="1">
                  <c:v>2017.0</c:v>
                </c:pt>
                <c:pt idx="2">
                  <c:v>2018.0</c:v>
                </c:pt>
                <c:pt idx="3">
                  <c:v>2019.0</c:v>
                </c:pt>
                <c:pt idx="4">
                  <c:v>2020.0</c:v>
                </c:pt>
              </c:numCache>
            </c:numRef>
          </c:cat>
          <c:val>
            <c:numRef>
              <c:f>Sheet1!$F$2:$F$6</c:f>
              <c:numCache>
                <c:formatCode>0</c:formatCode>
                <c:ptCount val="5"/>
                <c:pt idx="0">
                  <c:v>1.0</c:v>
                </c:pt>
                <c:pt idx="1">
                  <c:v>2.0</c:v>
                </c:pt>
                <c:pt idx="2">
                  <c:v>2.0</c:v>
                </c:pt>
              </c:numCache>
            </c:numRef>
          </c:val>
          <c:extLst xmlns:c16r2="http://schemas.microsoft.com/office/drawing/2015/06/chart">
            <c:ext xmlns:c16="http://schemas.microsoft.com/office/drawing/2014/chart" uri="{C3380CC4-5D6E-409C-BE32-E72D297353CC}">
              <c16:uniqueId val="{0000000D-3BF5-0F43-B496-BFA9991588A1}"/>
            </c:ext>
          </c:extLst>
        </c:ser>
        <c:ser>
          <c:idx val="5"/>
          <c:order val="5"/>
          <c:tx>
            <c:strRef>
              <c:f>Sheet1!$G$1</c:f>
              <c:strCache>
                <c:ptCount val="1"/>
                <c:pt idx="0">
                  <c:v>Other funds</c:v>
                </c:pt>
              </c:strCache>
            </c:strRef>
          </c:tx>
          <c:spPr>
            <a:solidFill>
              <a:schemeClr val="accent3">
                <a:lumMod val="40000"/>
                <a:lumOff val="60000"/>
              </a:schemeClr>
            </a:solidFill>
            <a:ln>
              <a:noFill/>
            </a:ln>
            <a:effectLst/>
          </c:spPr>
          <c:invertIfNegative val="0"/>
          <c:dLbls>
            <c:numFmt formatCode="General\%"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51626F"/>
                    </a:solidFill>
                    <a:latin typeface="+mn-lt"/>
                    <a:ea typeface="+mn-ea"/>
                    <a:cs typeface="+mn-cs"/>
                  </a:defRPr>
                </a:pPr>
                <a:endParaRPr lang="en-US"/>
              </a:p>
            </c:txPr>
            <c:dLblPos val="ctr"/>
            <c:showLegendKey val="0"/>
            <c:showVal val="1"/>
            <c:showCatName val="0"/>
            <c:showSerName val="0"/>
            <c:showPercent val="0"/>
            <c:showBubbleSize val="0"/>
            <c:separator>, </c:separator>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2016.0</c:v>
                </c:pt>
                <c:pt idx="1">
                  <c:v>2017.0</c:v>
                </c:pt>
                <c:pt idx="2">
                  <c:v>2018.0</c:v>
                </c:pt>
                <c:pt idx="3">
                  <c:v>2019.0</c:v>
                </c:pt>
                <c:pt idx="4">
                  <c:v>2020.0</c:v>
                </c:pt>
              </c:numCache>
            </c:numRef>
          </c:cat>
          <c:val>
            <c:numRef>
              <c:f>Sheet1!$G$2:$G$6</c:f>
              <c:numCache>
                <c:formatCode>0</c:formatCode>
                <c:ptCount val="5"/>
                <c:pt idx="0">
                  <c:v>4.0</c:v>
                </c:pt>
                <c:pt idx="1">
                  <c:v>7.0</c:v>
                </c:pt>
                <c:pt idx="2">
                  <c:v>6.0</c:v>
                </c:pt>
                <c:pt idx="3">
                  <c:v>9.0</c:v>
                </c:pt>
                <c:pt idx="4">
                  <c:v>10.0</c:v>
                </c:pt>
              </c:numCache>
            </c:numRef>
          </c:val>
          <c:extLst xmlns:c16r2="http://schemas.microsoft.com/office/drawing/2015/06/chart">
            <c:ext xmlns:c16="http://schemas.microsoft.com/office/drawing/2014/chart" uri="{C3380CC4-5D6E-409C-BE32-E72D297353CC}">
              <c16:uniqueId val="{0000000E-3BF5-0F43-B496-BFA9991588A1}"/>
            </c:ext>
          </c:extLst>
        </c:ser>
        <c:dLbls>
          <c:dLblPos val="ctr"/>
          <c:showLegendKey val="0"/>
          <c:showVal val="1"/>
          <c:showCatName val="0"/>
          <c:showSerName val="0"/>
          <c:showPercent val="0"/>
          <c:showBubbleSize val="0"/>
        </c:dLbls>
        <c:gapWidth val="265"/>
        <c:overlap val="100"/>
        <c:axId val="-1713914688"/>
        <c:axId val="-1713925040"/>
      </c:barChart>
      <c:catAx>
        <c:axId val="-1713914688"/>
        <c:scaling>
          <c:orientation val="minMax"/>
        </c:scaling>
        <c:delete val="0"/>
        <c:axPos val="b"/>
        <c:numFmt formatCode="General" sourceLinked="1"/>
        <c:majorTickMark val="none"/>
        <c:minorTickMark val="cross"/>
        <c:tickLblPos val="nextTo"/>
        <c:spPr>
          <a:noFill/>
          <a:ln w="12700" cap="rnd" cmpd="sng" algn="ctr">
            <a:solidFill>
              <a:schemeClr val="tx1">
                <a:lumMod val="15000"/>
                <a:lumOff val="85000"/>
              </a:schemeClr>
            </a:solidFill>
            <a:round/>
            <a:headEnd type="none" w="sm" len="med"/>
            <a:tailEnd w="lg" len="lg"/>
          </a:ln>
          <a:effectLst/>
        </c:spPr>
        <c:txPr>
          <a:bodyPr rot="-60000000" spcFirstLastPara="1" vertOverflow="ellipsis" vert="horz" wrap="square" anchor="ctr" anchorCtr="1"/>
          <a:lstStyle/>
          <a:p>
            <a:pPr>
              <a:defRPr sz="1000" b="0" i="0" u="none" strike="noStrike" kern="1200" baseline="0">
                <a:solidFill>
                  <a:srgbClr val="6E8090"/>
                </a:solidFill>
                <a:latin typeface="+mn-lt"/>
                <a:ea typeface="+mn-ea"/>
                <a:cs typeface="+mn-cs"/>
              </a:defRPr>
            </a:pPr>
            <a:endParaRPr lang="en-US"/>
          </a:p>
        </c:txPr>
        <c:crossAx val="-1713925040"/>
        <c:crosses val="autoZero"/>
        <c:auto val="1"/>
        <c:lblAlgn val="ctr"/>
        <c:lblOffset val="200"/>
        <c:noMultiLvlLbl val="0"/>
      </c:catAx>
      <c:valAx>
        <c:axId val="-1713925040"/>
        <c:scaling>
          <c:orientation val="minMax"/>
        </c:scaling>
        <c:delete val="1"/>
        <c:axPos val="l"/>
        <c:numFmt formatCode="0" sourceLinked="1"/>
        <c:majorTickMark val="out"/>
        <c:minorTickMark val="none"/>
        <c:tickLblPos val="nextTo"/>
        <c:crossAx val="-1713914688"/>
        <c:crosses val="autoZero"/>
        <c:crossBetween val="between"/>
      </c:valAx>
      <c:spPr>
        <a:noFill/>
        <a:ln>
          <a:noFill/>
        </a:ln>
        <a:effectLst/>
      </c:spPr>
    </c:plotArea>
    <c:legend>
      <c:legendPos val="b"/>
      <c:legendEntry>
        <c:idx val="3"/>
        <c:delete val="1"/>
      </c:legendEntry>
      <c:overlay val="0"/>
      <c:spPr>
        <a:noFill/>
        <a:ln>
          <a:noFill/>
        </a:ln>
        <a:effectLst/>
      </c:spPr>
      <c:txPr>
        <a:bodyPr rot="0" spcFirstLastPara="1" vertOverflow="ellipsis" vert="horz" wrap="square" anchor="ctr" anchorCtr="1"/>
        <a:lstStyle/>
        <a:p>
          <a:pPr>
            <a:defRPr sz="1000" b="0" i="0" u="none" strike="noStrike" kern="1200" spc="20" baseline="0">
              <a:solidFill>
                <a:srgbClr val="51626F"/>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225426895122921"/>
          <c:y val="0.0372998238337597"/>
          <c:w val="0.461024787115199"/>
          <c:h val="0.793268196146343"/>
        </c:manualLayout>
      </c:layout>
      <c:barChart>
        <c:barDir val="col"/>
        <c:grouping val="stacked"/>
        <c:varyColors val="0"/>
        <c:ser>
          <c:idx val="0"/>
          <c:order val="0"/>
          <c:tx>
            <c:strRef>
              <c:f>Sheet1!$B$1</c:f>
              <c:strCache>
                <c:ptCount val="1"/>
                <c:pt idx="0">
                  <c:v>Small Other (&lt;€15m)</c:v>
                </c:pt>
              </c:strCache>
            </c:strRef>
          </c:tx>
          <c:spPr>
            <a:solidFill>
              <a:srgbClr val="6E8090"/>
            </a:solidFill>
            <a:ln>
              <a:noFill/>
            </a:ln>
            <a:effectLst/>
          </c:spPr>
          <c:invertIfNegative val="0"/>
          <c:dLbls>
            <c:dLbl>
              <c:idx val="0"/>
              <c:layout>
                <c:manualLayout>
                  <c:x val="-0.110664112151252"/>
                  <c:y val="-0.0237362515305744"/>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7122-D747-A378-EC54500F2206}"/>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accent3"/>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Sheet1!$B$2</c:f>
              <c:numCache>
                <c:formatCode>0%</c:formatCode>
                <c:ptCount val="1"/>
                <c:pt idx="0">
                  <c:v>0.01</c:v>
                </c:pt>
              </c:numCache>
            </c:numRef>
          </c:val>
          <c:extLst xmlns:c16r2="http://schemas.microsoft.com/office/drawing/2015/06/chart">
            <c:ext xmlns:c16="http://schemas.microsoft.com/office/drawing/2014/chart" uri="{C3380CC4-5D6E-409C-BE32-E72D297353CC}">
              <c16:uniqueId val="{00000008-6ABE-0B47-9D81-1E706BEDF8DC}"/>
            </c:ext>
          </c:extLst>
        </c:ser>
        <c:ser>
          <c:idx val="1"/>
          <c:order val="1"/>
          <c:tx>
            <c:strRef>
              <c:f>Sheet1!$C$1</c:f>
              <c:strCache>
                <c:ptCount val="1"/>
                <c:pt idx="0">
                  <c:v>Small Growth Capital (&lt;€15m)</c:v>
                </c:pt>
              </c:strCache>
            </c:strRef>
          </c:tx>
          <c:spPr>
            <a:solidFill>
              <a:srgbClr val="90D7E7"/>
            </a:solidFill>
            <a:ln>
              <a:noFill/>
            </a:ln>
            <a:effectLst/>
          </c:spPr>
          <c:invertIfNegative val="0"/>
          <c:dLbls>
            <c:dLbl>
              <c:idx val="0"/>
              <c:layout>
                <c:manualLayout>
                  <c:x val="0.116812118381877"/>
                  <c:y val="-0.010172679227389"/>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7122-D747-A378-EC54500F2206}"/>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accent3"/>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Sheet1!$C$2</c:f>
              <c:numCache>
                <c:formatCode>0%</c:formatCode>
                <c:ptCount val="1"/>
                <c:pt idx="0">
                  <c:v>0.03</c:v>
                </c:pt>
              </c:numCache>
            </c:numRef>
          </c:val>
          <c:extLst xmlns:c16r2="http://schemas.microsoft.com/office/drawing/2015/06/chart">
            <c:ext xmlns:c16="http://schemas.microsoft.com/office/drawing/2014/chart" uri="{C3380CC4-5D6E-409C-BE32-E72D297353CC}">
              <c16:uniqueId val="{00000009-6ABE-0B47-9D81-1E706BEDF8DC}"/>
            </c:ext>
          </c:extLst>
        </c:ser>
        <c:ser>
          <c:idx val="2"/>
          <c:order val="2"/>
          <c:tx>
            <c:strRef>
              <c:f>Sheet1!$D$1</c:f>
              <c:strCache>
                <c:ptCount val="1"/>
                <c:pt idx="0">
                  <c:v>Small Buyout (&lt;€15m)</c:v>
                </c:pt>
              </c:strCache>
            </c:strRef>
          </c:tx>
          <c:spPr>
            <a:solidFill>
              <a:srgbClr val="F47735"/>
            </a:solidFill>
            <a:ln>
              <a:noFill/>
            </a:ln>
            <a:effectLst/>
          </c:spPr>
          <c:invertIfNegative val="0"/>
          <c:dLbls>
            <c:dLbl>
              <c:idx val="0"/>
              <c:layout>
                <c:manualLayout>
                  <c:x val="-0.11271344756146"/>
                  <c:y val="-0.0237362515305744"/>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7122-D747-A378-EC54500F2206}"/>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accent3"/>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Sheet1!$D$2</c:f>
              <c:numCache>
                <c:formatCode>0%</c:formatCode>
                <c:ptCount val="1"/>
                <c:pt idx="0">
                  <c:v>0.04</c:v>
                </c:pt>
              </c:numCache>
            </c:numRef>
          </c:val>
          <c:extLst xmlns:c16r2="http://schemas.microsoft.com/office/drawing/2015/06/chart">
            <c:ext xmlns:c16="http://schemas.microsoft.com/office/drawing/2014/chart" uri="{C3380CC4-5D6E-409C-BE32-E72D297353CC}">
              <c16:uniqueId val="{0000000A-6ABE-0B47-9D81-1E706BEDF8DC}"/>
            </c:ext>
          </c:extLst>
        </c:ser>
        <c:ser>
          <c:idx val="3"/>
          <c:order val="3"/>
          <c:tx>
            <c:strRef>
              <c:f>Sheet1!$E$1</c:f>
              <c:strCache>
                <c:ptCount val="1"/>
                <c:pt idx="0">
                  <c:v>Mid-Market Other (€15m - €150m)</c:v>
                </c:pt>
              </c:strCache>
            </c:strRef>
          </c:tx>
          <c:spPr>
            <a:solidFill>
              <a:schemeClr val="accent1"/>
            </a:solidFill>
            <a:ln>
              <a:noFill/>
            </a:ln>
            <a:effectLst/>
          </c:spPr>
          <c:invertIfNegative val="0"/>
          <c:dLbls>
            <c:dLbl>
              <c:idx val="0"/>
              <c:layout>
                <c:manualLayout>
                  <c:x val="0.114762782971669"/>
                  <c:y val="-0.00678178615159268"/>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1-6ABE-0B47-9D81-1E706BEDF8DC}"/>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accent3"/>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Sheet1!$E$2</c:f>
              <c:numCache>
                <c:formatCode>0%</c:formatCode>
                <c:ptCount val="1"/>
                <c:pt idx="0">
                  <c:v>0.04</c:v>
                </c:pt>
              </c:numCache>
            </c:numRef>
          </c:val>
          <c:extLst xmlns:c16r2="http://schemas.microsoft.com/office/drawing/2015/06/chart">
            <c:ext xmlns:c16="http://schemas.microsoft.com/office/drawing/2014/chart" uri="{C3380CC4-5D6E-409C-BE32-E72D297353CC}">
              <c16:uniqueId val="{0000000B-6ABE-0B47-9D81-1E706BEDF8DC}"/>
            </c:ext>
          </c:extLst>
        </c:ser>
        <c:ser>
          <c:idx val="4"/>
          <c:order val="4"/>
          <c:tx>
            <c:strRef>
              <c:f>Sheet1!$F$1</c:f>
              <c:strCache>
                <c:ptCount val="1"/>
                <c:pt idx="0">
                  <c:v>Mid-Market Growth Capital (€15m - €150m)</c:v>
                </c:pt>
              </c:strCache>
            </c:strRef>
          </c:tx>
          <c:spPr>
            <a:solidFill>
              <a:srgbClr val="004F7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Sheet1!$F$2</c:f>
              <c:numCache>
                <c:formatCode>0%</c:formatCode>
                <c:ptCount val="1"/>
                <c:pt idx="0">
                  <c:v>0.15</c:v>
                </c:pt>
              </c:numCache>
            </c:numRef>
          </c:val>
          <c:extLst xmlns:c16r2="http://schemas.microsoft.com/office/drawing/2015/06/chart">
            <c:ext xmlns:c16="http://schemas.microsoft.com/office/drawing/2014/chart" uri="{C3380CC4-5D6E-409C-BE32-E72D297353CC}">
              <c16:uniqueId val="{0000000C-6ABE-0B47-9D81-1E706BEDF8DC}"/>
            </c:ext>
          </c:extLst>
        </c:ser>
        <c:ser>
          <c:idx val="5"/>
          <c:order val="5"/>
          <c:tx>
            <c:strRef>
              <c:f>Sheet1!$G$1</c:f>
              <c:strCache>
                <c:ptCount val="1"/>
                <c:pt idx="0">
                  <c:v>Mid-Market Buyout (€15m - €150m)</c:v>
                </c:pt>
              </c:strCache>
            </c:strRef>
          </c:tx>
          <c:spPr>
            <a:solidFill>
              <a:srgbClr val="00335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Sheet1!$G$2</c:f>
              <c:numCache>
                <c:formatCode>0%</c:formatCode>
                <c:ptCount val="1"/>
                <c:pt idx="0">
                  <c:v>0.58</c:v>
                </c:pt>
              </c:numCache>
            </c:numRef>
          </c:val>
          <c:extLst xmlns:c16r2="http://schemas.microsoft.com/office/drawing/2015/06/chart">
            <c:ext xmlns:c16="http://schemas.microsoft.com/office/drawing/2014/chart" uri="{C3380CC4-5D6E-409C-BE32-E72D297353CC}">
              <c16:uniqueId val="{0000000D-6ABE-0B47-9D81-1E706BEDF8DC}"/>
            </c:ext>
          </c:extLst>
        </c:ser>
        <c:ser>
          <c:idx val="6"/>
          <c:order val="6"/>
          <c:tx>
            <c:strRef>
              <c:f>Sheet1!$H$1</c:f>
              <c:strCache>
                <c:ptCount val="1"/>
                <c:pt idx="0">
                  <c:v>Large (€150m- €300m)</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Sheet1!$H$2</c:f>
              <c:numCache>
                <c:formatCode>0%</c:formatCode>
                <c:ptCount val="1"/>
                <c:pt idx="0">
                  <c:v>0.1</c:v>
                </c:pt>
              </c:numCache>
            </c:numRef>
          </c:val>
          <c:extLst xmlns:c16r2="http://schemas.microsoft.com/office/drawing/2015/06/chart">
            <c:ext xmlns:c16="http://schemas.microsoft.com/office/drawing/2014/chart" uri="{C3380CC4-5D6E-409C-BE32-E72D297353CC}">
              <c16:uniqueId val="{0000000F-6ABE-0B47-9D81-1E706BEDF8DC}"/>
            </c:ext>
          </c:extLst>
        </c:ser>
        <c:ser>
          <c:idx val="7"/>
          <c:order val="7"/>
          <c:tx>
            <c:strRef>
              <c:f>Sheet1!$I$1</c:f>
              <c:strCache>
                <c:ptCount val="1"/>
                <c:pt idx="0">
                  <c:v>Mega (&gt;€300m)</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Sheet1!$I$2</c:f>
              <c:numCache>
                <c:formatCode>0%</c:formatCode>
                <c:ptCount val="1"/>
                <c:pt idx="0">
                  <c:v>0.07</c:v>
                </c:pt>
              </c:numCache>
            </c:numRef>
          </c:val>
          <c:extLst xmlns:c16r2="http://schemas.microsoft.com/office/drawing/2015/06/chart">
            <c:ext xmlns:c16="http://schemas.microsoft.com/office/drawing/2014/chart" uri="{C3380CC4-5D6E-409C-BE32-E72D297353CC}">
              <c16:uniqueId val="{00000010-6ABE-0B47-9D81-1E706BEDF8DC}"/>
            </c:ext>
          </c:extLst>
        </c:ser>
        <c:dLbls>
          <c:dLblPos val="ctr"/>
          <c:showLegendKey val="0"/>
          <c:showVal val="1"/>
          <c:showCatName val="0"/>
          <c:showSerName val="0"/>
          <c:showPercent val="0"/>
          <c:showBubbleSize val="0"/>
        </c:dLbls>
        <c:gapWidth val="194"/>
        <c:overlap val="100"/>
        <c:axId val="-1609345680"/>
        <c:axId val="-1609343360"/>
      </c:barChart>
      <c:catAx>
        <c:axId val="-1609345680"/>
        <c:scaling>
          <c:orientation val="minMax"/>
        </c:scaling>
        <c:delete val="1"/>
        <c:axPos val="b"/>
        <c:numFmt formatCode="General" sourceLinked="1"/>
        <c:majorTickMark val="none"/>
        <c:minorTickMark val="none"/>
        <c:tickLblPos val="nextTo"/>
        <c:crossAx val="-1609343360"/>
        <c:crosses val="autoZero"/>
        <c:auto val="1"/>
        <c:lblAlgn val="ctr"/>
        <c:lblOffset val="200"/>
        <c:noMultiLvlLbl val="0"/>
      </c:catAx>
      <c:valAx>
        <c:axId val="-1609343360"/>
        <c:scaling>
          <c:orientation val="minMax"/>
        </c:scaling>
        <c:delete val="1"/>
        <c:axPos val="l"/>
        <c:numFmt formatCode="0%" sourceLinked="1"/>
        <c:majorTickMark val="out"/>
        <c:minorTickMark val="none"/>
        <c:tickLblPos val="nextTo"/>
        <c:crossAx val="-1609345680"/>
        <c:crosses val="autoZero"/>
        <c:crossBetween val="between"/>
      </c:valAx>
      <c:spPr>
        <a:noFill/>
        <a:ln>
          <a:noFill/>
        </a:ln>
        <a:effectLst/>
      </c:spPr>
    </c:plotArea>
    <c:legend>
      <c:legendPos val="r"/>
      <c:layout>
        <c:manualLayout>
          <c:xMode val="edge"/>
          <c:yMode val="edge"/>
          <c:x val="0.512085027732994"/>
          <c:y val="0.130693830123199"/>
          <c:w val="0.46947095357513"/>
          <c:h val="0.670794478237676"/>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225426895122921"/>
          <c:y val="0.0372998238337597"/>
          <c:w val="0.461024787115199"/>
          <c:h val="0.793268196146343"/>
        </c:manualLayout>
      </c:layout>
      <c:barChart>
        <c:barDir val="col"/>
        <c:grouping val="stacked"/>
        <c:varyColors val="0"/>
        <c:ser>
          <c:idx val="0"/>
          <c:order val="0"/>
          <c:tx>
            <c:strRef>
              <c:f>Sheet1!$B$1</c:f>
              <c:strCache>
                <c:ptCount val="1"/>
                <c:pt idx="0">
                  <c:v>Small Other (&lt;€15m)</c:v>
                </c:pt>
              </c:strCache>
            </c:strRef>
          </c:tx>
          <c:spPr>
            <a:solidFill>
              <a:srgbClr val="6E809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Sheet1!$B$2</c:f>
              <c:numCache>
                <c:formatCode>0</c:formatCode>
                <c:ptCount val="1"/>
                <c:pt idx="0">
                  <c:v>212.0</c:v>
                </c:pt>
              </c:numCache>
            </c:numRef>
          </c:val>
          <c:extLst xmlns:c16r2="http://schemas.microsoft.com/office/drawing/2015/06/chart">
            <c:ext xmlns:c16="http://schemas.microsoft.com/office/drawing/2014/chart" uri="{C3380CC4-5D6E-409C-BE32-E72D297353CC}">
              <c16:uniqueId val="{00000001-011B-9543-A98C-83112E31110A}"/>
            </c:ext>
          </c:extLst>
        </c:ser>
        <c:ser>
          <c:idx val="1"/>
          <c:order val="1"/>
          <c:tx>
            <c:strRef>
              <c:f>Sheet1!$C$1</c:f>
              <c:strCache>
                <c:ptCount val="1"/>
                <c:pt idx="0">
                  <c:v>Small Growth Capital (&lt;€15m)</c:v>
                </c:pt>
              </c:strCache>
            </c:strRef>
          </c:tx>
          <c:spPr>
            <a:solidFill>
              <a:srgbClr val="90D7E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accent3"/>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Sheet1!$C$2</c:f>
              <c:numCache>
                <c:formatCode>0</c:formatCode>
                <c:ptCount val="1"/>
                <c:pt idx="0">
                  <c:v>474.0</c:v>
                </c:pt>
              </c:numCache>
            </c:numRef>
          </c:val>
          <c:extLst xmlns:c16r2="http://schemas.microsoft.com/office/drawing/2015/06/chart">
            <c:ext xmlns:c16="http://schemas.microsoft.com/office/drawing/2014/chart" uri="{C3380CC4-5D6E-409C-BE32-E72D297353CC}">
              <c16:uniqueId val="{00000003-011B-9543-A98C-83112E31110A}"/>
            </c:ext>
          </c:extLst>
        </c:ser>
        <c:ser>
          <c:idx val="2"/>
          <c:order val="2"/>
          <c:tx>
            <c:strRef>
              <c:f>Sheet1!$D$1</c:f>
              <c:strCache>
                <c:ptCount val="1"/>
                <c:pt idx="0">
                  <c:v>Small Buyout (&lt;€15m)</c:v>
                </c:pt>
              </c:strCache>
            </c:strRef>
          </c:tx>
          <c:spPr>
            <a:solidFill>
              <a:srgbClr val="F47735"/>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accent3"/>
                      </a:solidFill>
                      <a:latin typeface="+mn-lt"/>
                      <a:ea typeface="+mn-ea"/>
                      <a:cs typeface="+mn-cs"/>
                    </a:defRPr>
                  </a:pPr>
                  <a:endParaRPr lang="en-US"/>
                </a:p>
              </c:txPr>
              <c:dLblPos val="ctr"/>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3"/>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Sheet1!$D$2</c:f>
              <c:numCache>
                <c:formatCode>0</c:formatCode>
                <c:ptCount val="1"/>
                <c:pt idx="0">
                  <c:v>684.0</c:v>
                </c:pt>
              </c:numCache>
            </c:numRef>
          </c:val>
          <c:extLst xmlns:c16r2="http://schemas.microsoft.com/office/drawing/2015/06/chart">
            <c:ext xmlns:c16="http://schemas.microsoft.com/office/drawing/2014/chart" uri="{C3380CC4-5D6E-409C-BE32-E72D297353CC}">
              <c16:uniqueId val="{00000005-011B-9543-A98C-83112E31110A}"/>
            </c:ext>
          </c:extLst>
        </c:ser>
        <c:ser>
          <c:idx val="3"/>
          <c:order val="3"/>
          <c:tx>
            <c:strRef>
              <c:f>Sheet1!$E$1</c:f>
              <c:strCache>
                <c:ptCount val="1"/>
                <c:pt idx="0">
                  <c:v>Mid-Market Other (€15m - €150m)</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Sheet1!$E$2</c:f>
              <c:numCache>
                <c:formatCode>0</c:formatCode>
                <c:ptCount val="1"/>
                <c:pt idx="0">
                  <c:v>149.0</c:v>
                </c:pt>
              </c:numCache>
            </c:numRef>
          </c:val>
          <c:extLst xmlns:c16r2="http://schemas.microsoft.com/office/drawing/2015/06/chart">
            <c:ext xmlns:c16="http://schemas.microsoft.com/office/drawing/2014/chart" uri="{C3380CC4-5D6E-409C-BE32-E72D297353CC}">
              <c16:uniqueId val="{00000007-011B-9543-A98C-83112E31110A}"/>
            </c:ext>
          </c:extLst>
        </c:ser>
        <c:ser>
          <c:idx val="4"/>
          <c:order val="4"/>
          <c:tx>
            <c:strRef>
              <c:f>Sheet1!$F$1</c:f>
              <c:strCache>
                <c:ptCount val="1"/>
                <c:pt idx="0">
                  <c:v>Mid-Market Growth Capital (€15m - €150m)</c:v>
                </c:pt>
              </c:strCache>
            </c:strRef>
          </c:tx>
          <c:spPr>
            <a:solidFill>
              <a:srgbClr val="004F7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Sheet1!$F$2</c:f>
              <c:numCache>
                <c:formatCode>0</c:formatCode>
                <c:ptCount val="1"/>
                <c:pt idx="0">
                  <c:v>494.0</c:v>
                </c:pt>
              </c:numCache>
            </c:numRef>
          </c:val>
          <c:extLst xmlns:c16r2="http://schemas.microsoft.com/office/drawing/2015/06/chart">
            <c:ext xmlns:c16="http://schemas.microsoft.com/office/drawing/2014/chart" uri="{C3380CC4-5D6E-409C-BE32-E72D297353CC}">
              <c16:uniqueId val="{00000008-011B-9543-A98C-83112E31110A}"/>
            </c:ext>
          </c:extLst>
        </c:ser>
        <c:ser>
          <c:idx val="5"/>
          <c:order val="5"/>
          <c:tx>
            <c:strRef>
              <c:f>Sheet1!$G$1</c:f>
              <c:strCache>
                <c:ptCount val="1"/>
                <c:pt idx="0">
                  <c:v>Mid-Market Buyout (€15m - €150m)</c:v>
                </c:pt>
              </c:strCache>
            </c:strRef>
          </c:tx>
          <c:spPr>
            <a:solidFill>
              <a:srgbClr val="003359"/>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Sheet1!$G$2</c:f>
              <c:numCache>
                <c:formatCode>0</c:formatCode>
                <c:ptCount val="1"/>
                <c:pt idx="0">
                  <c:v>1820.0</c:v>
                </c:pt>
              </c:numCache>
            </c:numRef>
          </c:val>
          <c:extLst xmlns:c16r2="http://schemas.microsoft.com/office/drawing/2015/06/chart">
            <c:ext xmlns:c16="http://schemas.microsoft.com/office/drawing/2014/chart" uri="{C3380CC4-5D6E-409C-BE32-E72D297353CC}">
              <c16:uniqueId val="{00000009-011B-9543-A98C-83112E31110A}"/>
            </c:ext>
          </c:extLst>
        </c:ser>
        <c:ser>
          <c:idx val="6"/>
          <c:order val="6"/>
          <c:tx>
            <c:strRef>
              <c:f>Sheet1!$H$1</c:f>
              <c:strCache>
                <c:ptCount val="1"/>
                <c:pt idx="0">
                  <c:v>Large (€150m- €300m)</c:v>
                </c:pt>
              </c:strCache>
            </c:strRef>
          </c:tx>
          <c:spPr>
            <a:solidFill>
              <a:srgbClr val="7577C0"/>
            </a:solidFill>
            <a:ln>
              <a:noFill/>
            </a:ln>
            <a:effectLst/>
          </c:spPr>
          <c:invertIfNegative val="0"/>
          <c:dLbls>
            <c:dLbl>
              <c:idx val="0"/>
              <c:layout>
                <c:manualLayout>
                  <c:x val="-0.110664112151252"/>
                  <c:y val="-1.5541413728329E-17"/>
                </c:manualLayout>
              </c:layout>
              <c:tx>
                <c:rich>
                  <a:bodyPr/>
                  <a:lstStyle/>
                  <a:p>
                    <a:fld id="{3DBA3941-E458-B344-8431-E6E0F61CD99E}" type="VALUE">
                      <a:rPr lang="is-IS" sz="1000"/>
                      <a:pPr/>
                      <a:t>[VALUE]</a:t>
                    </a:fld>
                    <a:endParaRPr lang="en-US"/>
                  </a:p>
                </c:rich>
              </c:tx>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E11F-2F46-BEE4-C591F9A7956E}"/>
                </c:ex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accent3"/>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Sheet1!$H$2</c:f>
              <c:numCache>
                <c:formatCode>0</c:formatCode>
                <c:ptCount val="1"/>
                <c:pt idx="0">
                  <c:v>68.0</c:v>
                </c:pt>
              </c:numCache>
            </c:numRef>
          </c:val>
          <c:extLst xmlns:c16r2="http://schemas.microsoft.com/office/drawing/2015/06/chart">
            <c:ext xmlns:c16="http://schemas.microsoft.com/office/drawing/2014/chart" uri="{C3380CC4-5D6E-409C-BE32-E72D297353CC}">
              <c16:uniqueId val="{0000000A-011B-9543-A98C-83112E31110A}"/>
            </c:ext>
          </c:extLst>
        </c:ser>
        <c:ser>
          <c:idx val="7"/>
          <c:order val="7"/>
          <c:tx>
            <c:strRef>
              <c:f>Sheet1!$I$1</c:f>
              <c:strCache>
                <c:ptCount val="1"/>
                <c:pt idx="0">
                  <c:v>Mega (&gt;€300m)</c:v>
                </c:pt>
              </c:strCache>
            </c:strRef>
          </c:tx>
          <c:spPr>
            <a:solidFill>
              <a:schemeClr val="accent2"/>
            </a:solidFill>
            <a:ln>
              <a:noFill/>
            </a:ln>
            <a:effectLst/>
          </c:spPr>
          <c:invertIfNegative val="0"/>
          <c:dLbls>
            <c:dLbl>
              <c:idx val="0"/>
              <c:layout>
                <c:manualLayout>
                  <c:x val="0.110664112151252"/>
                  <c:y val="-1.5541413728329E-17"/>
                </c:manualLayout>
              </c:layout>
              <c:tx>
                <c:rich>
                  <a:bodyPr/>
                  <a:lstStyle/>
                  <a:p>
                    <a:fld id="{8D83B3EC-FE64-D24B-9C81-BC4850F3584F}" type="VALUE">
                      <a:rPr lang="en-US" sz="1000"/>
                      <a:pPr/>
                      <a:t>[VALUE]</a:t>
                    </a:fld>
                    <a:endParaRPr lang="en-US"/>
                  </a:p>
                </c:rich>
              </c:tx>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E11F-2F46-BEE4-C591F9A7956E}"/>
                </c:ex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accent3"/>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Sheet1!$I$2</c:f>
              <c:numCache>
                <c:formatCode>0</c:formatCode>
                <c:ptCount val="1"/>
                <c:pt idx="0">
                  <c:v>19.0</c:v>
                </c:pt>
              </c:numCache>
            </c:numRef>
          </c:val>
          <c:extLst xmlns:c16r2="http://schemas.microsoft.com/office/drawing/2015/06/chart">
            <c:ext xmlns:c16="http://schemas.microsoft.com/office/drawing/2014/chart" uri="{C3380CC4-5D6E-409C-BE32-E72D297353CC}">
              <c16:uniqueId val="{0000000B-011B-9543-A98C-83112E31110A}"/>
            </c:ext>
          </c:extLst>
        </c:ser>
        <c:dLbls>
          <c:dLblPos val="ctr"/>
          <c:showLegendKey val="0"/>
          <c:showVal val="1"/>
          <c:showCatName val="0"/>
          <c:showSerName val="0"/>
          <c:showPercent val="0"/>
          <c:showBubbleSize val="0"/>
        </c:dLbls>
        <c:gapWidth val="194"/>
        <c:overlap val="100"/>
        <c:axId val="-1609336368"/>
        <c:axId val="-1609334592"/>
      </c:barChart>
      <c:catAx>
        <c:axId val="-1609336368"/>
        <c:scaling>
          <c:orientation val="minMax"/>
        </c:scaling>
        <c:delete val="0"/>
        <c:axPos val="b"/>
        <c:numFmt formatCode="General" sourceLinked="1"/>
        <c:majorTickMark val="none"/>
        <c:minorTickMark val="none"/>
        <c:tickLblPos val="nextTo"/>
        <c:spPr>
          <a:noFill/>
          <a:ln w="12700" cap="rnd" cmpd="sng" algn="ctr">
            <a:solidFill>
              <a:schemeClr val="tx1">
                <a:lumMod val="15000"/>
                <a:lumOff val="85000"/>
              </a:schemeClr>
            </a:solidFill>
            <a:round/>
            <a:headEnd type="none" w="sm" len="med"/>
            <a:tailEnd w="lg" len="lg"/>
          </a:ln>
          <a:effectLst/>
        </c:spPr>
        <c:txPr>
          <a:bodyPr rot="-60000000" spcFirstLastPara="1" vertOverflow="ellipsis" vert="horz" wrap="square" anchor="ctr" anchorCtr="1"/>
          <a:lstStyle/>
          <a:p>
            <a:pPr>
              <a:defRPr sz="1000" b="0" i="0" u="none" strike="noStrike" kern="1200" baseline="0">
                <a:solidFill>
                  <a:srgbClr val="6E8090"/>
                </a:solidFill>
                <a:latin typeface="+mn-lt"/>
                <a:ea typeface="+mn-ea"/>
                <a:cs typeface="+mn-cs"/>
              </a:defRPr>
            </a:pPr>
            <a:endParaRPr lang="en-US"/>
          </a:p>
        </c:txPr>
        <c:crossAx val="-1609334592"/>
        <c:crosses val="autoZero"/>
        <c:auto val="1"/>
        <c:lblAlgn val="ctr"/>
        <c:lblOffset val="200"/>
        <c:noMultiLvlLbl val="0"/>
      </c:catAx>
      <c:valAx>
        <c:axId val="-1609334592"/>
        <c:scaling>
          <c:orientation val="minMax"/>
        </c:scaling>
        <c:delete val="1"/>
        <c:axPos val="l"/>
        <c:numFmt formatCode="0" sourceLinked="1"/>
        <c:majorTickMark val="out"/>
        <c:minorTickMark val="none"/>
        <c:tickLblPos val="nextTo"/>
        <c:crossAx val="-1609336368"/>
        <c:crosses val="autoZero"/>
        <c:crossBetween val="between"/>
      </c:valAx>
      <c:spPr>
        <a:noFill/>
        <a:ln>
          <a:noFill/>
        </a:ln>
        <a:effectLst/>
      </c:spPr>
    </c:plotArea>
    <c:legend>
      <c:legendPos val="r"/>
      <c:layout>
        <c:manualLayout>
          <c:xMode val="edge"/>
          <c:yMode val="edge"/>
          <c:x val="0.512085027732994"/>
          <c:y val="0.117130257820014"/>
          <c:w val="0.46947095357513"/>
          <c:h val="0.664012692086083"/>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225426895122921"/>
          <c:y val="0.0372998238337597"/>
          <c:w val="0.954914620975416"/>
          <c:h val="0.793268196146343"/>
        </c:manualLayout>
      </c:layout>
      <c:barChart>
        <c:barDir val="col"/>
        <c:grouping val="stacked"/>
        <c:varyColors val="0"/>
        <c:ser>
          <c:idx val="0"/>
          <c:order val="0"/>
          <c:tx>
            <c:strRef>
              <c:f>Sheet1!$B$1</c:f>
              <c:strCache>
                <c:ptCount val="1"/>
                <c:pt idx="0">
                  <c:v>CEE</c:v>
                </c:pt>
              </c:strCache>
            </c:strRef>
          </c:tx>
          <c:spPr>
            <a:solidFill>
              <a:schemeClr val="accent2"/>
            </a:solidFill>
            <a:ln>
              <a:noFill/>
            </a:ln>
            <a:effectLst/>
          </c:spPr>
          <c:invertIfNegative val="0"/>
          <c:dPt>
            <c:idx val="0"/>
            <c:invertIfNegative val="0"/>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01-6B14-8544-B665-B1CC79DA677D}"/>
              </c:ext>
            </c:extLst>
          </c:dPt>
          <c:dPt>
            <c:idx val="1"/>
            <c:invertIfNegative val="0"/>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03-6B14-8544-B665-B1CC79DA677D}"/>
              </c:ext>
            </c:extLst>
          </c:dPt>
          <c:dPt>
            <c:idx val="2"/>
            <c:invertIfNegative val="0"/>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05-6B14-8544-B665-B1CC79DA677D}"/>
              </c:ext>
            </c:extLst>
          </c:dPt>
          <c:dPt>
            <c:idx val="4"/>
            <c:invertIfNegative val="0"/>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07-6B14-8544-B665-B1CC79DA677D}"/>
              </c:ext>
            </c:extLst>
          </c:dPt>
          <c:dLbls>
            <c:dLbl>
              <c:idx val="0"/>
              <c:layout>
                <c:manualLayout>
                  <c:x val="-0.0512333852552092"/>
                  <c:y val="-0.0101726792273891"/>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6B14-8544-B665-B1CC79DA677D}"/>
                </c:ext>
                <c:ext xmlns:c15="http://schemas.microsoft.com/office/drawing/2012/chart" uri="{CE6537A1-D6FC-4f65-9D91-7224C49458BB}"/>
              </c:extLst>
            </c:dLbl>
            <c:dLbl>
              <c:idx val="1"/>
              <c:layout>
                <c:manualLayout>
                  <c:x val="-0.0491840498450009"/>
                  <c:y val="-0.0101726792273891"/>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6B14-8544-B665-B1CC79DA677D}"/>
                </c:ext>
                <c:ext xmlns:c15="http://schemas.microsoft.com/office/drawing/2012/chart" uri="{CE6537A1-D6FC-4f65-9D91-7224C49458BB}"/>
              </c:extLst>
            </c:dLbl>
            <c:dLbl>
              <c:idx val="2"/>
              <c:layout>
                <c:manualLayout>
                  <c:x val="-0.0491840498450009"/>
                  <c:y val="-0.0101726792273891"/>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6B14-8544-B665-B1CC79DA677D}"/>
                </c:ext>
                <c:ext xmlns:c15="http://schemas.microsoft.com/office/drawing/2012/chart" uri="{CE6537A1-D6FC-4f65-9D91-7224C49458BB}"/>
              </c:extLst>
            </c:dLbl>
            <c:dLbl>
              <c:idx val="3"/>
              <c:layout>
                <c:manualLayout>
                  <c:x val="-0.0491840498450009"/>
                  <c:y val="-0.0101726792273891"/>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F-6B14-8544-B665-B1CC79DA677D}"/>
                </c:ext>
                <c:ext xmlns:c15="http://schemas.microsoft.com/office/drawing/2012/chart" uri="{CE6537A1-D6FC-4f65-9D91-7224C49458BB}"/>
              </c:extLst>
            </c:dLbl>
            <c:dLbl>
              <c:idx val="4"/>
              <c:layout>
                <c:manualLayout>
                  <c:x val="-0.0512333852552092"/>
                  <c:y val="-0.0067817861515928"/>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6B14-8544-B665-B1CC79DA677D}"/>
                </c:ext>
                <c:ext xmlns:c15="http://schemas.microsoft.com/office/drawing/2012/chart" uri="{CE6537A1-D6FC-4f65-9D91-7224C49458BB}"/>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51626F"/>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2016.0</c:v>
                </c:pt>
                <c:pt idx="1">
                  <c:v>2017.0</c:v>
                </c:pt>
                <c:pt idx="2">
                  <c:v>2018.0</c:v>
                </c:pt>
                <c:pt idx="3">
                  <c:v>2019.0</c:v>
                </c:pt>
                <c:pt idx="4">
                  <c:v>2020.0</c:v>
                </c:pt>
              </c:numCache>
            </c:numRef>
          </c:cat>
          <c:val>
            <c:numRef>
              <c:f>Sheet1!$B$2:$B$6</c:f>
              <c:numCache>
                <c:formatCode>General</c:formatCode>
                <c:ptCount val="5"/>
                <c:pt idx="0">
                  <c:v>1.0</c:v>
                </c:pt>
                <c:pt idx="1">
                  <c:v>1.0</c:v>
                </c:pt>
                <c:pt idx="2">
                  <c:v>1.0</c:v>
                </c:pt>
                <c:pt idx="3">
                  <c:v>1.0</c:v>
                </c:pt>
                <c:pt idx="4">
                  <c:v>1.0</c:v>
                </c:pt>
              </c:numCache>
            </c:numRef>
          </c:val>
          <c:extLst xmlns:c16r2="http://schemas.microsoft.com/office/drawing/2015/06/chart">
            <c:ext xmlns:c16="http://schemas.microsoft.com/office/drawing/2014/chart" uri="{C3380CC4-5D6E-409C-BE32-E72D297353CC}">
              <c16:uniqueId val="{00000008-6B14-8544-B665-B1CC79DA677D}"/>
            </c:ext>
          </c:extLst>
        </c:ser>
        <c:ser>
          <c:idx val="1"/>
          <c:order val="1"/>
          <c:tx>
            <c:strRef>
              <c:f>Sheet1!$C$1</c:f>
              <c:strCache>
                <c:ptCount val="1"/>
                <c:pt idx="0">
                  <c:v>DACH</c:v>
                </c:pt>
              </c:strCache>
            </c:strRef>
          </c:tx>
          <c:spPr>
            <a:solidFill>
              <a:srgbClr val="F4773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2016.0</c:v>
                </c:pt>
                <c:pt idx="1">
                  <c:v>2017.0</c:v>
                </c:pt>
                <c:pt idx="2">
                  <c:v>2018.0</c:v>
                </c:pt>
                <c:pt idx="3">
                  <c:v>2019.0</c:v>
                </c:pt>
                <c:pt idx="4">
                  <c:v>2020.0</c:v>
                </c:pt>
              </c:numCache>
            </c:numRef>
          </c:cat>
          <c:val>
            <c:numRef>
              <c:f>Sheet1!$C$2:$C$6</c:f>
              <c:numCache>
                <c:formatCode>General</c:formatCode>
                <c:ptCount val="5"/>
                <c:pt idx="0">
                  <c:v>4.0</c:v>
                </c:pt>
                <c:pt idx="1">
                  <c:v>5.0</c:v>
                </c:pt>
                <c:pt idx="2">
                  <c:v>6.0</c:v>
                </c:pt>
                <c:pt idx="3">
                  <c:v>6.0</c:v>
                </c:pt>
                <c:pt idx="4">
                  <c:v>5.0</c:v>
                </c:pt>
              </c:numCache>
            </c:numRef>
          </c:val>
          <c:extLst xmlns:c16r2="http://schemas.microsoft.com/office/drawing/2015/06/chart">
            <c:ext xmlns:c16="http://schemas.microsoft.com/office/drawing/2014/chart" uri="{C3380CC4-5D6E-409C-BE32-E72D297353CC}">
              <c16:uniqueId val="{00000009-6B14-8544-B665-B1CC79DA677D}"/>
            </c:ext>
          </c:extLst>
        </c:ser>
        <c:ser>
          <c:idx val="2"/>
          <c:order val="2"/>
          <c:tx>
            <c:strRef>
              <c:f>Sheet1!$D$1</c:f>
              <c:strCache>
                <c:ptCount val="1"/>
                <c:pt idx="0">
                  <c:v>France &amp; Benelux</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2016.0</c:v>
                </c:pt>
                <c:pt idx="1">
                  <c:v>2017.0</c:v>
                </c:pt>
                <c:pt idx="2">
                  <c:v>2018.0</c:v>
                </c:pt>
                <c:pt idx="3">
                  <c:v>2019.0</c:v>
                </c:pt>
                <c:pt idx="4">
                  <c:v>2020.0</c:v>
                </c:pt>
              </c:numCache>
            </c:numRef>
          </c:cat>
          <c:val>
            <c:numRef>
              <c:f>Sheet1!$D$2:$D$6</c:f>
              <c:numCache>
                <c:formatCode>General</c:formatCode>
                <c:ptCount val="5"/>
                <c:pt idx="0">
                  <c:v>8.0</c:v>
                </c:pt>
                <c:pt idx="1">
                  <c:v>7.0</c:v>
                </c:pt>
                <c:pt idx="2">
                  <c:v>8.0</c:v>
                </c:pt>
                <c:pt idx="3">
                  <c:v>7.0</c:v>
                </c:pt>
                <c:pt idx="4">
                  <c:v>9.0</c:v>
                </c:pt>
              </c:numCache>
            </c:numRef>
          </c:val>
          <c:extLst xmlns:c16r2="http://schemas.microsoft.com/office/drawing/2015/06/chart">
            <c:ext xmlns:c16="http://schemas.microsoft.com/office/drawing/2014/chart" uri="{C3380CC4-5D6E-409C-BE32-E72D297353CC}">
              <c16:uniqueId val="{0000000A-6B14-8544-B665-B1CC79DA677D}"/>
            </c:ext>
          </c:extLst>
        </c:ser>
        <c:ser>
          <c:idx val="3"/>
          <c:order val="3"/>
          <c:tx>
            <c:strRef>
              <c:f>Sheet1!$E$1</c:f>
              <c:strCache>
                <c:ptCount val="1"/>
                <c:pt idx="0">
                  <c:v>Nordics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2016.0</c:v>
                </c:pt>
                <c:pt idx="1">
                  <c:v>2017.0</c:v>
                </c:pt>
                <c:pt idx="2">
                  <c:v>2018.0</c:v>
                </c:pt>
                <c:pt idx="3">
                  <c:v>2019.0</c:v>
                </c:pt>
                <c:pt idx="4">
                  <c:v>2020.0</c:v>
                </c:pt>
              </c:numCache>
            </c:numRef>
          </c:cat>
          <c:val>
            <c:numRef>
              <c:f>Sheet1!$E$2:$E$6</c:f>
              <c:numCache>
                <c:formatCode>General</c:formatCode>
                <c:ptCount val="5"/>
                <c:pt idx="0">
                  <c:v>2.0</c:v>
                </c:pt>
                <c:pt idx="1">
                  <c:v>2.0</c:v>
                </c:pt>
                <c:pt idx="2">
                  <c:v>3.0</c:v>
                </c:pt>
                <c:pt idx="3">
                  <c:v>3.0</c:v>
                </c:pt>
                <c:pt idx="4">
                  <c:v>3.0</c:v>
                </c:pt>
              </c:numCache>
            </c:numRef>
          </c:val>
          <c:extLst xmlns:c16r2="http://schemas.microsoft.com/office/drawing/2015/06/chart">
            <c:ext xmlns:c16="http://schemas.microsoft.com/office/drawing/2014/chart" uri="{C3380CC4-5D6E-409C-BE32-E72D297353CC}">
              <c16:uniqueId val="{0000000B-6B14-8544-B665-B1CC79DA677D}"/>
            </c:ext>
          </c:extLst>
        </c:ser>
        <c:ser>
          <c:idx val="4"/>
          <c:order val="4"/>
          <c:tx>
            <c:strRef>
              <c:f>Sheet1!$F$1</c:f>
              <c:strCache>
                <c:ptCount val="1"/>
                <c:pt idx="0">
                  <c:v>Southern Europe</c:v>
                </c:pt>
              </c:strCache>
            </c:strRef>
          </c:tx>
          <c:spPr>
            <a:solidFill>
              <a:srgbClr val="6E809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2016.0</c:v>
                </c:pt>
                <c:pt idx="1">
                  <c:v>2017.0</c:v>
                </c:pt>
                <c:pt idx="2">
                  <c:v>2018.0</c:v>
                </c:pt>
                <c:pt idx="3">
                  <c:v>2019.0</c:v>
                </c:pt>
                <c:pt idx="4">
                  <c:v>2020.0</c:v>
                </c:pt>
              </c:numCache>
            </c:numRef>
          </c:cat>
          <c:val>
            <c:numRef>
              <c:f>Sheet1!$F$2:$F$6</c:f>
              <c:numCache>
                <c:formatCode>General</c:formatCode>
                <c:ptCount val="5"/>
                <c:pt idx="0">
                  <c:v>3.0</c:v>
                </c:pt>
                <c:pt idx="1">
                  <c:v>3.0</c:v>
                </c:pt>
                <c:pt idx="2">
                  <c:v>5.0</c:v>
                </c:pt>
                <c:pt idx="3">
                  <c:v>6.0</c:v>
                </c:pt>
                <c:pt idx="4">
                  <c:v>5.0</c:v>
                </c:pt>
              </c:numCache>
            </c:numRef>
          </c:val>
          <c:extLst xmlns:c16r2="http://schemas.microsoft.com/office/drawing/2015/06/chart">
            <c:ext xmlns:c16="http://schemas.microsoft.com/office/drawing/2014/chart" uri="{C3380CC4-5D6E-409C-BE32-E72D297353CC}">
              <c16:uniqueId val="{0000000C-6B14-8544-B665-B1CC79DA677D}"/>
            </c:ext>
          </c:extLst>
        </c:ser>
        <c:ser>
          <c:idx val="5"/>
          <c:order val="5"/>
          <c:tx>
            <c:strRef>
              <c:f>Sheet1!$G$1</c:f>
              <c:strCache>
                <c:ptCount val="1"/>
                <c:pt idx="0">
                  <c:v>UK &amp; Ireland</c:v>
                </c:pt>
              </c:strCache>
            </c:strRef>
          </c:tx>
          <c:spPr>
            <a:solidFill>
              <a:srgbClr val="90D7E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51626F"/>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2016.0</c:v>
                </c:pt>
                <c:pt idx="1">
                  <c:v>2017.0</c:v>
                </c:pt>
                <c:pt idx="2">
                  <c:v>2018.0</c:v>
                </c:pt>
                <c:pt idx="3">
                  <c:v>2019.0</c:v>
                </c:pt>
                <c:pt idx="4">
                  <c:v>2020.0</c:v>
                </c:pt>
              </c:numCache>
            </c:numRef>
          </c:cat>
          <c:val>
            <c:numRef>
              <c:f>Sheet1!$G$2:$G$6</c:f>
              <c:numCache>
                <c:formatCode>General</c:formatCode>
                <c:ptCount val="5"/>
                <c:pt idx="0">
                  <c:v>6.0</c:v>
                </c:pt>
                <c:pt idx="1">
                  <c:v>6.0</c:v>
                </c:pt>
                <c:pt idx="2">
                  <c:v>8.0</c:v>
                </c:pt>
                <c:pt idx="3">
                  <c:v>9.0</c:v>
                </c:pt>
                <c:pt idx="4">
                  <c:v>12.0</c:v>
                </c:pt>
              </c:numCache>
            </c:numRef>
          </c:val>
          <c:extLst xmlns:c16r2="http://schemas.microsoft.com/office/drawing/2015/06/chart">
            <c:ext xmlns:c16="http://schemas.microsoft.com/office/drawing/2014/chart" uri="{C3380CC4-5D6E-409C-BE32-E72D297353CC}">
              <c16:uniqueId val="{0000000D-6B14-8544-B665-B1CC79DA677D}"/>
            </c:ext>
          </c:extLst>
        </c:ser>
        <c:dLbls>
          <c:dLblPos val="ctr"/>
          <c:showLegendKey val="0"/>
          <c:showVal val="1"/>
          <c:showCatName val="0"/>
          <c:showSerName val="0"/>
          <c:showPercent val="0"/>
          <c:showBubbleSize val="0"/>
        </c:dLbls>
        <c:gapWidth val="265"/>
        <c:overlap val="100"/>
        <c:axId val="-1714251840"/>
        <c:axId val="-1714249520"/>
      </c:barChart>
      <c:catAx>
        <c:axId val="-1714251840"/>
        <c:scaling>
          <c:orientation val="minMax"/>
        </c:scaling>
        <c:delete val="0"/>
        <c:axPos val="b"/>
        <c:numFmt formatCode="General" sourceLinked="1"/>
        <c:majorTickMark val="none"/>
        <c:minorTickMark val="cross"/>
        <c:tickLblPos val="nextTo"/>
        <c:spPr>
          <a:noFill/>
          <a:ln w="12700" cap="rnd" cmpd="sng" algn="ctr">
            <a:solidFill>
              <a:schemeClr val="tx1">
                <a:lumMod val="15000"/>
                <a:lumOff val="85000"/>
              </a:schemeClr>
            </a:solidFill>
            <a:round/>
            <a:headEnd type="none" w="sm" len="med"/>
            <a:tailEnd w="lg" len="lg"/>
          </a:ln>
          <a:effectLst/>
        </c:spPr>
        <c:txPr>
          <a:bodyPr rot="-60000000" spcFirstLastPara="1" vertOverflow="ellipsis" vert="horz" wrap="square" anchor="ctr" anchorCtr="1"/>
          <a:lstStyle/>
          <a:p>
            <a:pPr>
              <a:defRPr sz="1000" b="0" i="0" u="none" strike="noStrike" kern="1200" baseline="0">
                <a:solidFill>
                  <a:srgbClr val="6E8090"/>
                </a:solidFill>
                <a:latin typeface="+mn-lt"/>
                <a:ea typeface="+mn-ea"/>
                <a:cs typeface="+mn-cs"/>
              </a:defRPr>
            </a:pPr>
            <a:endParaRPr lang="en-US"/>
          </a:p>
        </c:txPr>
        <c:crossAx val="-1714249520"/>
        <c:crosses val="autoZero"/>
        <c:auto val="1"/>
        <c:lblAlgn val="ctr"/>
        <c:lblOffset val="200"/>
        <c:noMultiLvlLbl val="0"/>
      </c:catAx>
      <c:valAx>
        <c:axId val="-1714249520"/>
        <c:scaling>
          <c:orientation val="minMax"/>
        </c:scaling>
        <c:delete val="1"/>
        <c:axPos val="l"/>
        <c:numFmt formatCode="General" sourceLinked="1"/>
        <c:majorTickMark val="out"/>
        <c:minorTickMark val="none"/>
        <c:tickLblPos val="nextTo"/>
        <c:crossAx val="-17142518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spc="20" baseline="0">
              <a:solidFill>
                <a:srgbClr val="51626F"/>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DDAA-784D-8B2E-5DB5A2A26CC1}"/>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DDAA-784D-8B2E-5DB5A2A26CC1}"/>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DDAA-784D-8B2E-5DB5A2A26CC1}"/>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DDAA-784D-8B2E-5DB5A2A26CC1}"/>
              </c:ext>
            </c:extLst>
          </c:dPt>
          <c:cat>
            <c:strRef>
              <c:f>Sheet1!$A$2:$A$5</c:f>
              <c:strCache>
                <c:ptCount val="2"/>
                <c:pt idx="0">
                  <c:v>Domestic investments</c:v>
                </c:pt>
                <c:pt idx="1">
                  <c:v>Cross-border investments</c:v>
                </c:pt>
              </c:strCache>
            </c:strRef>
          </c:cat>
          <c:val>
            <c:numRef>
              <c:f>Sheet1!$B$2:$B$5</c:f>
              <c:numCache>
                <c:formatCode>General</c:formatCode>
                <c:ptCount val="4"/>
                <c:pt idx="0">
                  <c:v>48.0</c:v>
                </c:pt>
                <c:pt idx="1">
                  <c:v>52.0</c:v>
                </c:pt>
              </c:numCache>
            </c:numRef>
          </c:val>
          <c:extLst xmlns:c16r2="http://schemas.microsoft.com/office/drawing/2015/06/chart">
            <c:ext xmlns:c16="http://schemas.microsoft.com/office/drawing/2014/chart" uri="{C3380CC4-5D6E-409C-BE32-E72D297353CC}">
              <c16:uniqueId val="{00000008-DDAA-784D-8B2E-5DB5A2A26CC1}"/>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225426895122921"/>
          <c:y val="0.0372998238337597"/>
          <c:w val="0.581935576317493"/>
          <c:h val="0.793268196146343"/>
        </c:manualLayout>
      </c:layout>
      <c:barChart>
        <c:barDir val="col"/>
        <c:grouping val="stacked"/>
        <c:varyColors val="0"/>
        <c:ser>
          <c:idx val="0"/>
          <c:order val="0"/>
          <c:tx>
            <c:strRef>
              <c:f>Sheet1!$B$1</c:f>
              <c:strCache>
                <c:ptCount val="1"/>
                <c:pt idx="0">
                  <c:v>Transportation</c:v>
                </c:pt>
              </c:strCache>
            </c:strRef>
          </c:tx>
          <c:spPr>
            <a:solidFill>
              <a:srgbClr val="003359"/>
            </a:solidFill>
            <a:ln>
              <a:noFill/>
            </a:ln>
            <a:effectLst/>
          </c:spPr>
          <c:invertIfNegative val="0"/>
          <c:cat>
            <c:numRef>
              <c:f>Sheet1!$A$2:$A$6</c:f>
              <c:numCache>
                <c:formatCode>General</c:formatCode>
                <c:ptCount val="5"/>
                <c:pt idx="0">
                  <c:v>2016.0</c:v>
                </c:pt>
                <c:pt idx="1">
                  <c:v>2017.0</c:v>
                </c:pt>
                <c:pt idx="2">
                  <c:v>2018.0</c:v>
                </c:pt>
                <c:pt idx="3">
                  <c:v>2019.0</c:v>
                </c:pt>
                <c:pt idx="4">
                  <c:v>2020.0</c:v>
                </c:pt>
              </c:numCache>
            </c:numRef>
          </c:cat>
          <c:val>
            <c:numRef>
              <c:f>Sheet1!$B$2:$B$6</c:f>
              <c:numCache>
                <c:formatCode>0.00</c:formatCode>
                <c:ptCount val="5"/>
                <c:pt idx="0">
                  <c:v>1.89</c:v>
                </c:pt>
                <c:pt idx="1">
                  <c:v>1.78</c:v>
                </c:pt>
                <c:pt idx="2">
                  <c:v>3.98</c:v>
                </c:pt>
                <c:pt idx="3">
                  <c:v>4.27</c:v>
                </c:pt>
                <c:pt idx="4">
                  <c:v>1.7</c:v>
                </c:pt>
              </c:numCache>
            </c:numRef>
          </c:val>
          <c:extLst xmlns:c16r2="http://schemas.microsoft.com/office/drawing/2015/06/chart">
            <c:ext xmlns:c16="http://schemas.microsoft.com/office/drawing/2014/chart" uri="{C3380CC4-5D6E-409C-BE32-E72D297353CC}">
              <c16:uniqueId val="{00000009-343A-F746-AACB-C4C45AD46CE8}"/>
            </c:ext>
          </c:extLst>
        </c:ser>
        <c:ser>
          <c:idx val="1"/>
          <c:order val="1"/>
          <c:tx>
            <c:strRef>
              <c:f>Sheet1!$C$1</c:f>
              <c:strCache>
                <c:ptCount val="1"/>
                <c:pt idx="0">
                  <c:v>Real estate</c:v>
                </c:pt>
              </c:strCache>
            </c:strRef>
          </c:tx>
          <c:spPr>
            <a:solidFill>
              <a:srgbClr val="C60C30"/>
            </a:solidFill>
            <a:ln>
              <a:noFill/>
            </a:ln>
            <a:effectLst/>
          </c:spPr>
          <c:invertIfNegative val="0"/>
          <c:cat>
            <c:numRef>
              <c:f>Sheet1!$A$2:$A$6</c:f>
              <c:numCache>
                <c:formatCode>General</c:formatCode>
                <c:ptCount val="5"/>
                <c:pt idx="0">
                  <c:v>2016.0</c:v>
                </c:pt>
                <c:pt idx="1">
                  <c:v>2017.0</c:v>
                </c:pt>
                <c:pt idx="2">
                  <c:v>2018.0</c:v>
                </c:pt>
                <c:pt idx="3">
                  <c:v>2019.0</c:v>
                </c:pt>
                <c:pt idx="4">
                  <c:v>2020.0</c:v>
                </c:pt>
              </c:numCache>
            </c:numRef>
          </c:cat>
          <c:val>
            <c:numRef>
              <c:f>Sheet1!$C$2:$C$6</c:f>
              <c:numCache>
                <c:formatCode>0.00</c:formatCode>
                <c:ptCount val="5"/>
                <c:pt idx="0">
                  <c:v>1.66</c:v>
                </c:pt>
                <c:pt idx="1">
                  <c:v>0.64</c:v>
                </c:pt>
                <c:pt idx="2">
                  <c:v>0.39</c:v>
                </c:pt>
                <c:pt idx="3">
                  <c:v>0.65</c:v>
                </c:pt>
                <c:pt idx="4">
                  <c:v>0.16</c:v>
                </c:pt>
              </c:numCache>
            </c:numRef>
          </c:val>
          <c:extLst xmlns:c16r2="http://schemas.microsoft.com/office/drawing/2015/06/chart">
            <c:ext xmlns:c16="http://schemas.microsoft.com/office/drawing/2014/chart" uri="{C3380CC4-5D6E-409C-BE32-E72D297353CC}">
              <c16:uniqueId val="{00000009-CD10-1A4E-9758-B22EF7490E36}"/>
            </c:ext>
          </c:extLst>
        </c:ser>
        <c:ser>
          <c:idx val="2"/>
          <c:order val="2"/>
          <c:tx>
            <c:strRef>
              <c:f>Sheet1!$D$1</c:f>
              <c:strCache>
                <c:ptCount val="1"/>
                <c:pt idx="0">
                  <c:v>Other</c:v>
                </c:pt>
              </c:strCache>
            </c:strRef>
          </c:tx>
          <c:spPr>
            <a:solidFill>
              <a:srgbClr val="FDC82F"/>
            </a:solidFill>
            <a:ln>
              <a:noFill/>
            </a:ln>
            <a:effectLst/>
          </c:spPr>
          <c:invertIfNegative val="0"/>
          <c:cat>
            <c:numRef>
              <c:f>Sheet1!$A$2:$A$6</c:f>
              <c:numCache>
                <c:formatCode>General</c:formatCode>
                <c:ptCount val="5"/>
                <c:pt idx="0">
                  <c:v>2016.0</c:v>
                </c:pt>
                <c:pt idx="1">
                  <c:v>2017.0</c:v>
                </c:pt>
                <c:pt idx="2">
                  <c:v>2018.0</c:v>
                </c:pt>
                <c:pt idx="3">
                  <c:v>2019.0</c:v>
                </c:pt>
                <c:pt idx="4">
                  <c:v>2020.0</c:v>
                </c:pt>
              </c:numCache>
            </c:numRef>
          </c:cat>
          <c:val>
            <c:numRef>
              <c:f>Sheet1!$D$2:$D$6</c:f>
              <c:numCache>
                <c:formatCode>0.00</c:formatCode>
                <c:ptCount val="5"/>
                <c:pt idx="0">
                  <c:v>0.35</c:v>
                </c:pt>
                <c:pt idx="1">
                  <c:v>0.14</c:v>
                </c:pt>
                <c:pt idx="2">
                  <c:v>0.17</c:v>
                </c:pt>
                <c:pt idx="3">
                  <c:v>0.0</c:v>
                </c:pt>
                <c:pt idx="4">
                  <c:v>0.35</c:v>
                </c:pt>
              </c:numCache>
            </c:numRef>
          </c:val>
          <c:extLst xmlns:c16r2="http://schemas.microsoft.com/office/drawing/2015/06/chart">
            <c:ext xmlns:c16="http://schemas.microsoft.com/office/drawing/2014/chart" uri="{C3380CC4-5D6E-409C-BE32-E72D297353CC}">
              <c16:uniqueId val="{0000000A-CD10-1A4E-9758-B22EF7490E36}"/>
            </c:ext>
          </c:extLst>
        </c:ser>
        <c:ser>
          <c:idx val="3"/>
          <c:order val="3"/>
          <c:tx>
            <c:strRef>
              <c:f>Sheet1!$E$1</c:f>
              <c:strCache>
                <c:ptCount val="1"/>
                <c:pt idx="0">
                  <c:v>ICT</c:v>
                </c:pt>
              </c:strCache>
            </c:strRef>
          </c:tx>
          <c:spPr>
            <a:solidFill>
              <a:srgbClr val="004F79"/>
            </a:solidFill>
            <a:ln>
              <a:noFill/>
            </a:ln>
            <a:effectLst/>
          </c:spPr>
          <c:invertIfNegative val="0"/>
          <c:cat>
            <c:numRef>
              <c:f>Sheet1!$A$2:$A$6</c:f>
              <c:numCache>
                <c:formatCode>General</c:formatCode>
                <c:ptCount val="5"/>
                <c:pt idx="0">
                  <c:v>2016.0</c:v>
                </c:pt>
                <c:pt idx="1">
                  <c:v>2017.0</c:v>
                </c:pt>
                <c:pt idx="2">
                  <c:v>2018.0</c:v>
                </c:pt>
                <c:pt idx="3">
                  <c:v>2019.0</c:v>
                </c:pt>
                <c:pt idx="4">
                  <c:v>2020.0</c:v>
                </c:pt>
              </c:numCache>
            </c:numRef>
          </c:cat>
          <c:val>
            <c:numRef>
              <c:f>Sheet1!$E$2:$E$6</c:f>
              <c:numCache>
                <c:formatCode>0.00</c:formatCode>
                <c:ptCount val="5"/>
                <c:pt idx="0">
                  <c:v>18.0</c:v>
                </c:pt>
                <c:pt idx="1">
                  <c:v>18.46</c:v>
                </c:pt>
                <c:pt idx="2">
                  <c:v>20.63</c:v>
                </c:pt>
                <c:pt idx="3">
                  <c:v>24.33</c:v>
                </c:pt>
                <c:pt idx="4">
                  <c:v>37.2</c:v>
                </c:pt>
              </c:numCache>
            </c:numRef>
          </c:val>
          <c:extLst xmlns:c16r2="http://schemas.microsoft.com/office/drawing/2015/06/chart">
            <c:ext xmlns:c16="http://schemas.microsoft.com/office/drawing/2014/chart" uri="{C3380CC4-5D6E-409C-BE32-E72D297353CC}">
              <c16:uniqueId val="{0000000B-CD10-1A4E-9758-B22EF7490E36}"/>
            </c:ext>
          </c:extLst>
        </c:ser>
        <c:ser>
          <c:idx val="4"/>
          <c:order val="4"/>
          <c:tx>
            <c:strRef>
              <c:f>Sheet1!$F$1</c:f>
              <c:strCache>
                <c:ptCount val="1"/>
                <c:pt idx="0">
                  <c:v>Financial and insurance activities</c:v>
                </c:pt>
              </c:strCache>
            </c:strRef>
          </c:tx>
          <c:spPr>
            <a:solidFill>
              <a:srgbClr val="C9DD03"/>
            </a:solidFill>
            <a:ln>
              <a:noFill/>
            </a:ln>
            <a:effectLst/>
          </c:spPr>
          <c:invertIfNegative val="0"/>
          <c:cat>
            <c:numRef>
              <c:f>Sheet1!$A$2:$A$6</c:f>
              <c:numCache>
                <c:formatCode>General</c:formatCode>
                <c:ptCount val="5"/>
                <c:pt idx="0">
                  <c:v>2016.0</c:v>
                </c:pt>
                <c:pt idx="1">
                  <c:v>2017.0</c:v>
                </c:pt>
                <c:pt idx="2">
                  <c:v>2018.0</c:v>
                </c:pt>
                <c:pt idx="3">
                  <c:v>2019.0</c:v>
                </c:pt>
                <c:pt idx="4">
                  <c:v>2020.0</c:v>
                </c:pt>
              </c:numCache>
            </c:numRef>
          </c:cat>
          <c:val>
            <c:numRef>
              <c:f>Sheet1!$F$2:$F$6</c:f>
              <c:numCache>
                <c:formatCode>0.00</c:formatCode>
                <c:ptCount val="5"/>
                <c:pt idx="0">
                  <c:v>5.81</c:v>
                </c:pt>
                <c:pt idx="1">
                  <c:v>7.07</c:v>
                </c:pt>
                <c:pt idx="2">
                  <c:v>6.68</c:v>
                </c:pt>
                <c:pt idx="3">
                  <c:v>6.14</c:v>
                </c:pt>
                <c:pt idx="4">
                  <c:v>11.36</c:v>
                </c:pt>
              </c:numCache>
            </c:numRef>
          </c:val>
          <c:extLst xmlns:c16r2="http://schemas.microsoft.com/office/drawing/2015/06/chart">
            <c:ext xmlns:c16="http://schemas.microsoft.com/office/drawing/2014/chart" uri="{C3380CC4-5D6E-409C-BE32-E72D297353CC}">
              <c16:uniqueId val="{0000000C-CD10-1A4E-9758-B22EF7490E36}"/>
            </c:ext>
          </c:extLst>
        </c:ser>
        <c:ser>
          <c:idx val="5"/>
          <c:order val="5"/>
          <c:tx>
            <c:strRef>
              <c:f>Sheet1!$G$1</c:f>
              <c:strCache>
                <c:ptCount val="1"/>
                <c:pt idx="0">
                  <c:v>Energy and environment</c:v>
                </c:pt>
              </c:strCache>
            </c:strRef>
          </c:tx>
          <c:spPr>
            <a:solidFill>
              <a:srgbClr val="7577C0"/>
            </a:solidFill>
            <a:ln>
              <a:noFill/>
            </a:ln>
            <a:effectLst/>
          </c:spPr>
          <c:invertIfNegative val="0"/>
          <c:cat>
            <c:numRef>
              <c:f>Sheet1!$A$2:$A$6</c:f>
              <c:numCache>
                <c:formatCode>General</c:formatCode>
                <c:ptCount val="5"/>
                <c:pt idx="0">
                  <c:v>2016.0</c:v>
                </c:pt>
                <c:pt idx="1">
                  <c:v>2017.0</c:v>
                </c:pt>
                <c:pt idx="2">
                  <c:v>2018.0</c:v>
                </c:pt>
                <c:pt idx="3">
                  <c:v>2019.0</c:v>
                </c:pt>
                <c:pt idx="4">
                  <c:v>2020.0</c:v>
                </c:pt>
              </c:numCache>
            </c:numRef>
          </c:cat>
          <c:val>
            <c:numRef>
              <c:f>Sheet1!$G$2:$G$6</c:f>
              <c:numCache>
                <c:formatCode>0.00</c:formatCode>
                <c:ptCount val="5"/>
                <c:pt idx="0">
                  <c:v>4.49</c:v>
                </c:pt>
                <c:pt idx="1">
                  <c:v>4.01</c:v>
                </c:pt>
                <c:pt idx="2">
                  <c:v>2.17</c:v>
                </c:pt>
                <c:pt idx="3">
                  <c:v>1.62</c:v>
                </c:pt>
                <c:pt idx="4">
                  <c:v>1.04</c:v>
                </c:pt>
              </c:numCache>
            </c:numRef>
          </c:val>
          <c:extLst xmlns:c16r2="http://schemas.microsoft.com/office/drawing/2015/06/chart">
            <c:ext xmlns:c16="http://schemas.microsoft.com/office/drawing/2014/chart" uri="{C3380CC4-5D6E-409C-BE32-E72D297353CC}">
              <c16:uniqueId val="{0000000D-CD10-1A4E-9758-B22EF7490E36}"/>
            </c:ext>
          </c:extLst>
        </c:ser>
        <c:ser>
          <c:idx val="6"/>
          <c:order val="6"/>
          <c:tx>
            <c:strRef>
              <c:f>Sheet1!$H$1</c:f>
              <c:strCache>
                <c:ptCount val="1"/>
                <c:pt idx="0">
                  <c:v>Consumer goods and services</c:v>
                </c:pt>
              </c:strCache>
            </c:strRef>
          </c:tx>
          <c:spPr>
            <a:solidFill>
              <a:srgbClr val="90D7E7"/>
            </a:solidFill>
            <a:ln>
              <a:noFill/>
            </a:ln>
            <a:effectLst/>
          </c:spPr>
          <c:invertIfNegative val="0"/>
          <c:cat>
            <c:numRef>
              <c:f>Sheet1!$A$2:$A$6</c:f>
              <c:numCache>
                <c:formatCode>General</c:formatCode>
                <c:ptCount val="5"/>
                <c:pt idx="0">
                  <c:v>2016.0</c:v>
                </c:pt>
                <c:pt idx="1">
                  <c:v>2017.0</c:v>
                </c:pt>
                <c:pt idx="2">
                  <c:v>2018.0</c:v>
                </c:pt>
                <c:pt idx="3">
                  <c:v>2019.0</c:v>
                </c:pt>
                <c:pt idx="4">
                  <c:v>2020.0</c:v>
                </c:pt>
              </c:numCache>
            </c:numRef>
          </c:cat>
          <c:val>
            <c:numRef>
              <c:f>Sheet1!$H$2:$H$6</c:f>
              <c:numCache>
                <c:formatCode>0.00</c:formatCode>
                <c:ptCount val="5"/>
                <c:pt idx="0">
                  <c:v>30.83</c:v>
                </c:pt>
                <c:pt idx="1">
                  <c:v>25.9</c:v>
                </c:pt>
                <c:pt idx="2">
                  <c:v>22.9</c:v>
                </c:pt>
                <c:pt idx="3">
                  <c:v>24.55</c:v>
                </c:pt>
                <c:pt idx="4">
                  <c:v>15.36</c:v>
                </c:pt>
              </c:numCache>
            </c:numRef>
          </c:val>
          <c:extLst xmlns:c16r2="http://schemas.microsoft.com/office/drawing/2015/06/chart">
            <c:ext xmlns:c16="http://schemas.microsoft.com/office/drawing/2014/chart" uri="{C3380CC4-5D6E-409C-BE32-E72D297353CC}">
              <c16:uniqueId val="{0000000E-CD10-1A4E-9758-B22EF7490E36}"/>
            </c:ext>
          </c:extLst>
        </c:ser>
        <c:ser>
          <c:idx val="7"/>
          <c:order val="7"/>
          <c:tx>
            <c:strRef>
              <c:f>Sheet1!$I$1</c:f>
              <c:strCache>
                <c:ptCount val="1"/>
                <c:pt idx="0">
                  <c:v>Construction</c:v>
                </c:pt>
              </c:strCache>
            </c:strRef>
          </c:tx>
          <c:spPr>
            <a:solidFill>
              <a:srgbClr val="6E8090"/>
            </a:solidFill>
            <a:ln>
              <a:noFill/>
            </a:ln>
            <a:effectLst/>
          </c:spPr>
          <c:invertIfNegative val="0"/>
          <c:cat>
            <c:numRef>
              <c:f>Sheet1!$A$2:$A$6</c:f>
              <c:numCache>
                <c:formatCode>General</c:formatCode>
                <c:ptCount val="5"/>
                <c:pt idx="0">
                  <c:v>2016.0</c:v>
                </c:pt>
                <c:pt idx="1">
                  <c:v>2017.0</c:v>
                </c:pt>
                <c:pt idx="2">
                  <c:v>2018.0</c:v>
                </c:pt>
                <c:pt idx="3">
                  <c:v>2019.0</c:v>
                </c:pt>
                <c:pt idx="4">
                  <c:v>2020.0</c:v>
                </c:pt>
              </c:numCache>
            </c:numRef>
          </c:cat>
          <c:val>
            <c:numRef>
              <c:f>Sheet1!$I$2:$I$6</c:f>
              <c:numCache>
                <c:formatCode>0.00</c:formatCode>
                <c:ptCount val="5"/>
                <c:pt idx="0">
                  <c:v>1.33</c:v>
                </c:pt>
                <c:pt idx="1">
                  <c:v>2.85</c:v>
                </c:pt>
                <c:pt idx="2">
                  <c:v>1.54</c:v>
                </c:pt>
                <c:pt idx="3">
                  <c:v>2.7</c:v>
                </c:pt>
                <c:pt idx="4">
                  <c:v>1.03</c:v>
                </c:pt>
              </c:numCache>
            </c:numRef>
          </c:val>
          <c:extLst xmlns:c16r2="http://schemas.microsoft.com/office/drawing/2015/06/chart">
            <c:ext xmlns:c16="http://schemas.microsoft.com/office/drawing/2014/chart" uri="{C3380CC4-5D6E-409C-BE32-E72D297353CC}">
              <c16:uniqueId val="{0000000F-CD10-1A4E-9758-B22EF7490E36}"/>
            </c:ext>
          </c:extLst>
        </c:ser>
        <c:ser>
          <c:idx val="8"/>
          <c:order val="8"/>
          <c:tx>
            <c:strRef>
              <c:f>Sheet1!$J$1</c:f>
              <c:strCache>
                <c:ptCount val="1"/>
                <c:pt idx="0">
                  <c:v>Chemicals and materials</c:v>
                </c:pt>
              </c:strCache>
            </c:strRef>
          </c:tx>
          <c:spPr>
            <a:solidFill>
              <a:schemeClr val="accent1"/>
            </a:solidFill>
            <a:ln>
              <a:noFill/>
            </a:ln>
            <a:effectLst/>
          </c:spPr>
          <c:invertIfNegative val="0"/>
          <c:cat>
            <c:numRef>
              <c:f>Sheet1!$A$2:$A$6</c:f>
              <c:numCache>
                <c:formatCode>General</c:formatCode>
                <c:ptCount val="5"/>
                <c:pt idx="0">
                  <c:v>2016.0</c:v>
                </c:pt>
                <c:pt idx="1">
                  <c:v>2017.0</c:v>
                </c:pt>
                <c:pt idx="2">
                  <c:v>2018.0</c:v>
                </c:pt>
                <c:pt idx="3">
                  <c:v>2019.0</c:v>
                </c:pt>
                <c:pt idx="4">
                  <c:v>2020.0</c:v>
                </c:pt>
              </c:numCache>
            </c:numRef>
          </c:cat>
          <c:val>
            <c:numRef>
              <c:f>Sheet1!$J$2:$J$6</c:f>
              <c:numCache>
                <c:formatCode>0.00</c:formatCode>
                <c:ptCount val="5"/>
                <c:pt idx="0">
                  <c:v>4.81</c:v>
                </c:pt>
                <c:pt idx="1">
                  <c:v>3.72</c:v>
                </c:pt>
                <c:pt idx="2">
                  <c:v>2.07</c:v>
                </c:pt>
                <c:pt idx="3">
                  <c:v>1.42</c:v>
                </c:pt>
                <c:pt idx="4">
                  <c:v>1.05</c:v>
                </c:pt>
              </c:numCache>
            </c:numRef>
          </c:val>
          <c:extLst xmlns:c16r2="http://schemas.microsoft.com/office/drawing/2015/06/chart">
            <c:ext xmlns:c16="http://schemas.microsoft.com/office/drawing/2014/chart" uri="{C3380CC4-5D6E-409C-BE32-E72D297353CC}">
              <c16:uniqueId val="{00000010-CD10-1A4E-9758-B22EF7490E36}"/>
            </c:ext>
          </c:extLst>
        </c:ser>
        <c:ser>
          <c:idx val="9"/>
          <c:order val="9"/>
          <c:tx>
            <c:strRef>
              <c:f>Sheet1!$K$1</c:f>
              <c:strCache>
                <c:ptCount val="1"/>
                <c:pt idx="0">
                  <c:v>Business products and services</c:v>
                </c:pt>
              </c:strCache>
            </c:strRef>
          </c:tx>
          <c:spPr>
            <a:solidFill>
              <a:schemeClr val="accent4"/>
            </a:solidFill>
            <a:ln>
              <a:noFill/>
            </a:ln>
            <a:effectLst/>
          </c:spPr>
          <c:invertIfNegative val="0"/>
          <c:cat>
            <c:numRef>
              <c:f>Sheet1!$A$2:$A$6</c:f>
              <c:numCache>
                <c:formatCode>General</c:formatCode>
                <c:ptCount val="5"/>
                <c:pt idx="0">
                  <c:v>2016.0</c:v>
                </c:pt>
                <c:pt idx="1">
                  <c:v>2017.0</c:v>
                </c:pt>
                <c:pt idx="2">
                  <c:v>2018.0</c:v>
                </c:pt>
                <c:pt idx="3">
                  <c:v>2019.0</c:v>
                </c:pt>
                <c:pt idx="4">
                  <c:v>2020.0</c:v>
                </c:pt>
              </c:numCache>
            </c:numRef>
          </c:cat>
          <c:val>
            <c:numRef>
              <c:f>Sheet1!$K$2:$K$6</c:f>
              <c:numCache>
                <c:formatCode>0.00</c:formatCode>
                <c:ptCount val="5"/>
                <c:pt idx="0">
                  <c:v>20.82</c:v>
                </c:pt>
                <c:pt idx="1">
                  <c:v>26.15</c:v>
                </c:pt>
                <c:pt idx="2">
                  <c:v>30.02</c:v>
                </c:pt>
                <c:pt idx="3">
                  <c:v>21.24</c:v>
                </c:pt>
                <c:pt idx="4">
                  <c:v>18.85</c:v>
                </c:pt>
              </c:numCache>
            </c:numRef>
          </c:val>
          <c:extLst xmlns:c16r2="http://schemas.microsoft.com/office/drawing/2015/06/chart">
            <c:ext xmlns:c16="http://schemas.microsoft.com/office/drawing/2014/chart" uri="{C3380CC4-5D6E-409C-BE32-E72D297353CC}">
              <c16:uniqueId val="{00000011-CD10-1A4E-9758-B22EF7490E36}"/>
            </c:ext>
          </c:extLst>
        </c:ser>
        <c:ser>
          <c:idx val="10"/>
          <c:order val="10"/>
          <c:tx>
            <c:strRef>
              <c:f>Sheet1!$L$1</c:f>
              <c:strCache>
                <c:ptCount val="1"/>
                <c:pt idx="0">
                  <c:v>Biotech and healthcare</c:v>
                </c:pt>
              </c:strCache>
            </c:strRef>
          </c:tx>
          <c:spPr>
            <a:solidFill>
              <a:srgbClr val="F47735"/>
            </a:solidFill>
            <a:ln>
              <a:noFill/>
            </a:ln>
            <a:effectLst/>
          </c:spPr>
          <c:invertIfNegative val="0"/>
          <c:cat>
            <c:numRef>
              <c:f>Sheet1!$A$2:$A$6</c:f>
              <c:numCache>
                <c:formatCode>General</c:formatCode>
                <c:ptCount val="5"/>
                <c:pt idx="0">
                  <c:v>2016.0</c:v>
                </c:pt>
                <c:pt idx="1">
                  <c:v>2017.0</c:v>
                </c:pt>
                <c:pt idx="2">
                  <c:v>2018.0</c:v>
                </c:pt>
                <c:pt idx="3">
                  <c:v>2019.0</c:v>
                </c:pt>
                <c:pt idx="4">
                  <c:v>2020.0</c:v>
                </c:pt>
              </c:numCache>
            </c:numRef>
          </c:cat>
          <c:val>
            <c:numRef>
              <c:f>Sheet1!$L$2:$L$6</c:f>
              <c:numCache>
                <c:formatCode>0.00</c:formatCode>
                <c:ptCount val="5"/>
                <c:pt idx="0">
                  <c:v>9.6</c:v>
                </c:pt>
                <c:pt idx="1">
                  <c:v>9.120000000000001</c:v>
                </c:pt>
                <c:pt idx="2">
                  <c:v>9.139999999999998</c:v>
                </c:pt>
                <c:pt idx="3">
                  <c:v>11.76</c:v>
                </c:pt>
                <c:pt idx="4">
                  <c:v>9.8</c:v>
                </c:pt>
              </c:numCache>
            </c:numRef>
          </c:val>
          <c:extLst xmlns:c16r2="http://schemas.microsoft.com/office/drawing/2015/06/chart">
            <c:ext xmlns:c16="http://schemas.microsoft.com/office/drawing/2014/chart" uri="{C3380CC4-5D6E-409C-BE32-E72D297353CC}">
              <c16:uniqueId val="{00000012-CD10-1A4E-9758-B22EF7490E36}"/>
            </c:ext>
          </c:extLst>
        </c:ser>
        <c:ser>
          <c:idx val="11"/>
          <c:order val="11"/>
          <c:tx>
            <c:strRef>
              <c:f>Sheet1!$M$1</c:f>
              <c:strCache>
                <c:ptCount val="1"/>
                <c:pt idx="0">
                  <c:v>Agriculture</c:v>
                </c:pt>
              </c:strCache>
            </c:strRef>
          </c:tx>
          <c:spPr>
            <a:solidFill>
              <a:schemeClr val="accent2"/>
            </a:solidFill>
            <a:ln>
              <a:noFill/>
            </a:ln>
            <a:effectLst/>
          </c:spPr>
          <c:invertIfNegative val="0"/>
          <c:cat>
            <c:numRef>
              <c:f>Sheet1!$A$2:$A$6</c:f>
              <c:numCache>
                <c:formatCode>General</c:formatCode>
                <c:ptCount val="5"/>
                <c:pt idx="0">
                  <c:v>2016.0</c:v>
                </c:pt>
                <c:pt idx="1">
                  <c:v>2017.0</c:v>
                </c:pt>
                <c:pt idx="2">
                  <c:v>2018.0</c:v>
                </c:pt>
                <c:pt idx="3">
                  <c:v>2019.0</c:v>
                </c:pt>
                <c:pt idx="4">
                  <c:v>2020.0</c:v>
                </c:pt>
              </c:numCache>
            </c:numRef>
          </c:cat>
          <c:val>
            <c:numRef>
              <c:f>Sheet1!$M$2:$M$6</c:f>
              <c:numCache>
                <c:formatCode>0.00</c:formatCode>
                <c:ptCount val="5"/>
                <c:pt idx="0">
                  <c:v>0.4</c:v>
                </c:pt>
                <c:pt idx="1">
                  <c:v>0.15</c:v>
                </c:pt>
                <c:pt idx="2">
                  <c:v>0.3</c:v>
                </c:pt>
                <c:pt idx="3">
                  <c:v>1.29</c:v>
                </c:pt>
                <c:pt idx="4">
                  <c:v>2.08</c:v>
                </c:pt>
              </c:numCache>
            </c:numRef>
          </c:val>
          <c:extLst xmlns:c16r2="http://schemas.microsoft.com/office/drawing/2015/06/chart">
            <c:ext xmlns:c16="http://schemas.microsoft.com/office/drawing/2014/chart" uri="{C3380CC4-5D6E-409C-BE32-E72D297353CC}">
              <c16:uniqueId val="{00000013-CD10-1A4E-9758-B22EF7490E36}"/>
            </c:ext>
          </c:extLst>
        </c:ser>
        <c:dLbls>
          <c:showLegendKey val="0"/>
          <c:showVal val="0"/>
          <c:showCatName val="0"/>
          <c:showSerName val="0"/>
          <c:showPercent val="0"/>
          <c:showBubbleSize val="0"/>
        </c:dLbls>
        <c:gapWidth val="149"/>
        <c:overlap val="100"/>
        <c:axId val="-1608918480"/>
        <c:axId val="-1608916576"/>
      </c:barChart>
      <c:catAx>
        <c:axId val="-1608918480"/>
        <c:scaling>
          <c:orientation val="minMax"/>
        </c:scaling>
        <c:delete val="0"/>
        <c:axPos val="b"/>
        <c:numFmt formatCode="General" sourceLinked="1"/>
        <c:majorTickMark val="none"/>
        <c:minorTickMark val="cross"/>
        <c:tickLblPos val="nextTo"/>
        <c:spPr>
          <a:noFill/>
          <a:ln w="12700" cap="rnd" cmpd="sng" algn="ctr">
            <a:solidFill>
              <a:schemeClr val="tx1">
                <a:lumMod val="15000"/>
                <a:lumOff val="85000"/>
              </a:schemeClr>
            </a:solidFill>
            <a:round/>
            <a:headEnd type="none" w="sm" len="med"/>
            <a:tailEnd w="lg" len="lg"/>
          </a:ln>
          <a:effectLst/>
        </c:spPr>
        <c:txPr>
          <a:bodyPr rot="-60000000" spcFirstLastPara="1" vertOverflow="ellipsis" vert="horz" wrap="square" anchor="ctr" anchorCtr="1"/>
          <a:lstStyle/>
          <a:p>
            <a:pPr>
              <a:defRPr sz="1000" b="0" i="0" u="none" strike="noStrike" kern="1200" baseline="0">
                <a:solidFill>
                  <a:srgbClr val="6E8090"/>
                </a:solidFill>
                <a:latin typeface="+mn-lt"/>
                <a:ea typeface="+mn-ea"/>
                <a:cs typeface="+mn-cs"/>
              </a:defRPr>
            </a:pPr>
            <a:endParaRPr lang="en-US"/>
          </a:p>
        </c:txPr>
        <c:crossAx val="-1608916576"/>
        <c:crosses val="autoZero"/>
        <c:auto val="1"/>
        <c:lblAlgn val="ctr"/>
        <c:lblOffset val="200"/>
        <c:noMultiLvlLbl val="0"/>
      </c:catAx>
      <c:valAx>
        <c:axId val="-1608916576"/>
        <c:scaling>
          <c:orientation val="minMax"/>
          <c:max val="100.0"/>
        </c:scaling>
        <c:delete val="0"/>
        <c:axPos val="l"/>
        <c:majorGridlines>
          <c:spPr>
            <a:ln w="9525" cap="flat" cmpd="sng" algn="ctr">
              <a:solidFill>
                <a:schemeClr val="tx1">
                  <a:lumMod val="15000"/>
                  <a:lumOff val="85000"/>
                </a:schemeClr>
              </a:solidFill>
              <a:round/>
            </a:ln>
            <a:effectLst/>
          </c:spPr>
        </c:majorGridlines>
        <c:numFmt formatCode="#%" sourceLinked="0"/>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608918480"/>
        <c:crosses val="autoZero"/>
        <c:crossBetween val="between"/>
        <c:majorUnit val="20.0"/>
        <c:dispUnits>
          <c:builtInUnit val="hundreds"/>
          <c:dispUnitsLbl>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legend>
      <c:legendPos val="r"/>
      <c:layout>
        <c:manualLayout>
          <c:xMode val="edge"/>
          <c:yMode val="edge"/>
          <c:x val="0.649083099905424"/>
          <c:y val="0.0126180512066148"/>
          <c:w val="0.321295773802426"/>
          <c:h val="0.68191366109415"/>
        </c:manualLayout>
      </c:layout>
      <c:overlay val="0"/>
      <c:spPr>
        <a:noFill/>
        <a:ln>
          <a:noFill/>
        </a:ln>
        <a:effectLst/>
      </c:spPr>
      <c:txPr>
        <a:bodyPr rot="0" spcFirstLastPara="1" vertOverflow="ellipsis" vert="horz" wrap="square" anchor="ctr" anchorCtr="1"/>
        <a:lstStyle/>
        <a:p>
          <a:pPr>
            <a:defRPr sz="900" b="0" i="0" u="none" strike="noStrike" kern="1200" spc="20" baseline="0">
              <a:solidFill>
                <a:srgbClr val="51626F"/>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225426895122921"/>
          <c:y val="0.0372998238337597"/>
          <c:w val="0.954914620975416"/>
          <c:h val="0.793268196146343"/>
        </c:manualLayout>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none"/>
          </c:marker>
          <c:dPt>
            <c:idx val="0"/>
            <c:marker>
              <c:symbol val="none"/>
            </c:marker>
            <c:bubble3D val="0"/>
            <c:spPr>
              <a:ln w="28575" cap="rnd">
                <a:solidFill>
                  <a:schemeClr val="accent1"/>
                </a:solidFill>
                <a:round/>
              </a:ln>
              <a:effectLst/>
            </c:spPr>
            <c:extLst xmlns:c16r2="http://schemas.microsoft.com/office/drawing/2015/06/chart">
              <c:ext xmlns:c16="http://schemas.microsoft.com/office/drawing/2014/chart" uri="{C3380CC4-5D6E-409C-BE32-E72D297353CC}">
                <c16:uniqueId val="{00000001-18A6-714B-B4CA-EB2E7701718C}"/>
              </c:ext>
            </c:extLst>
          </c:dPt>
          <c:dPt>
            <c:idx val="1"/>
            <c:marker>
              <c:symbol val="none"/>
            </c:marker>
            <c:bubble3D val="0"/>
            <c:spPr>
              <a:ln w="28575" cap="rnd">
                <a:solidFill>
                  <a:schemeClr val="accent1"/>
                </a:solidFill>
                <a:round/>
              </a:ln>
              <a:effectLst/>
            </c:spPr>
            <c:extLst xmlns:c16r2="http://schemas.microsoft.com/office/drawing/2015/06/chart">
              <c:ext xmlns:c16="http://schemas.microsoft.com/office/drawing/2014/chart" uri="{C3380CC4-5D6E-409C-BE32-E72D297353CC}">
                <c16:uniqueId val="{00000003-18A6-714B-B4CA-EB2E7701718C}"/>
              </c:ext>
            </c:extLst>
          </c:dPt>
          <c:dPt>
            <c:idx val="2"/>
            <c:marker>
              <c:symbol val="none"/>
            </c:marker>
            <c:bubble3D val="0"/>
            <c:spPr>
              <a:ln w="28575" cap="rnd">
                <a:solidFill>
                  <a:schemeClr val="accent1"/>
                </a:solidFill>
                <a:round/>
              </a:ln>
              <a:effectLst/>
            </c:spPr>
            <c:extLst xmlns:c16r2="http://schemas.microsoft.com/office/drawing/2015/06/chart">
              <c:ext xmlns:c16="http://schemas.microsoft.com/office/drawing/2014/chart" uri="{C3380CC4-5D6E-409C-BE32-E72D297353CC}">
                <c16:uniqueId val="{00000005-18A6-714B-B4CA-EB2E7701718C}"/>
              </c:ext>
            </c:extLst>
          </c:dPt>
          <c:dPt>
            <c:idx val="4"/>
            <c:marker>
              <c:symbol val="none"/>
            </c:marker>
            <c:bubble3D val="0"/>
            <c:spPr>
              <a:ln w="28575" cap="rnd">
                <a:solidFill>
                  <a:schemeClr val="accent1"/>
                </a:solidFill>
                <a:round/>
              </a:ln>
              <a:effectLst/>
            </c:spPr>
            <c:extLst xmlns:c16r2="http://schemas.microsoft.com/office/drawing/2015/06/chart">
              <c:ext xmlns:c16="http://schemas.microsoft.com/office/drawing/2014/chart" uri="{C3380CC4-5D6E-409C-BE32-E72D297353CC}">
                <c16:uniqueId val="{00000007-18A6-714B-B4CA-EB2E7701718C}"/>
              </c:ext>
            </c:extLst>
          </c:dPt>
          <c:dPt>
            <c:idx val="5"/>
            <c:marker>
              <c:symbol val="none"/>
            </c:marker>
            <c:bubble3D val="0"/>
            <c:spPr>
              <a:ln w="28575" cap="rnd">
                <a:solidFill>
                  <a:schemeClr val="accent1"/>
                </a:solidFill>
                <a:round/>
              </a:ln>
              <a:effectLst/>
            </c:spPr>
            <c:extLst xmlns:c16r2="http://schemas.microsoft.com/office/drawing/2015/06/chart">
              <c:ext xmlns:c16="http://schemas.microsoft.com/office/drawing/2014/chart" uri="{C3380CC4-5D6E-409C-BE32-E72D297353CC}">
                <c16:uniqueId val="{00000009-18A6-714B-B4CA-EB2E7701718C}"/>
              </c:ext>
            </c:extLst>
          </c:dPt>
          <c:dLbls>
            <c:dLbl>
              <c:idx val="0"/>
              <c:layout>
                <c:manualLayout>
                  <c:x val="0.0"/>
                  <c:y val="-0.073594985415200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18A6-714B-B4CA-EB2E7701718C}"/>
                </c:ext>
                <c:ext xmlns:c15="http://schemas.microsoft.com/office/drawing/2012/chart" uri="{CE6537A1-D6FC-4f65-9D91-7224C49458BB}"/>
              </c:extLst>
            </c:dLbl>
            <c:dLbl>
              <c:idx val="1"/>
              <c:layout>
                <c:manualLayout>
                  <c:x val="-0.0348387019735423"/>
                  <c:y val="-0.0658481448451791"/>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18A6-714B-B4CA-EB2E7701718C}"/>
                </c:ext>
                <c:ext xmlns:c15="http://schemas.microsoft.com/office/drawing/2012/chart" uri="{CE6537A1-D6FC-4f65-9D91-7224C49458BB}"/>
              </c:extLst>
            </c:dLbl>
            <c:dLbl>
              <c:idx val="2"/>
              <c:layout>
                <c:manualLayout>
                  <c:x val="-0.0204933541020838"/>
                  <c:y val="-0.0852152462702317"/>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18A6-714B-B4CA-EB2E7701718C}"/>
                </c:ext>
                <c:ext xmlns:c15="http://schemas.microsoft.com/office/drawing/2012/chart" uri="{CE6537A1-D6FC-4f65-9D91-7224C49458BB}"/>
              </c:extLst>
            </c:dLbl>
            <c:dLbl>
              <c:idx val="3"/>
              <c:layout>
                <c:manualLayout>
                  <c:x val="-0.0307400311531255"/>
                  <c:y val="-0.050354463705137"/>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C-18A6-714B-B4CA-EB2E7701718C}"/>
                </c:ext>
                <c:ext xmlns:c15="http://schemas.microsoft.com/office/drawing/2012/chart" uri="{CE6537A1-D6FC-4f65-9D91-7224C49458BB}"/>
              </c:extLst>
            </c:dLbl>
            <c:dLbl>
              <c:idx val="4"/>
              <c:layout>
                <c:manualLayout>
                  <c:x val="0.0"/>
                  <c:y val="-0.023240521710063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18A6-714B-B4CA-EB2E7701718C}"/>
                </c:ext>
                <c:ext xmlns:c15="http://schemas.microsoft.com/office/drawing/2012/chart" uri="{CE6537A1-D6FC-4f65-9D91-7224C49458BB}"/>
              </c:extLst>
            </c:dLbl>
            <c:dLbl>
              <c:idx val="5"/>
              <c:layout>
                <c:manualLayout>
                  <c:x val="0.0"/>
                  <c:y val="-0.0348607825650948"/>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18A6-714B-B4CA-EB2E7701718C}"/>
                </c:ext>
                <c:ext xmlns:c15="http://schemas.microsoft.com/office/drawing/2012/chart" uri="{CE6537A1-D6FC-4f65-9D91-7224C49458BB}"/>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51626F"/>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Sheet1!$A$2:$A$8</c:f>
              <c:strCache>
                <c:ptCount val="7"/>
                <c:pt idx="0">
                  <c:v>1</c:v>
                </c:pt>
                <c:pt idx="1">
                  <c:v>2</c:v>
                </c:pt>
                <c:pt idx="2">
                  <c:v>3</c:v>
                </c:pt>
                <c:pt idx="3">
                  <c:v>4</c:v>
                </c:pt>
                <c:pt idx="4">
                  <c:v>5</c:v>
                </c:pt>
                <c:pt idx="5">
                  <c:v>6</c:v>
                </c:pt>
                <c:pt idx="6">
                  <c:v>&gt;=7</c:v>
                </c:pt>
              </c:strCache>
            </c:strRef>
          </c:cat>
          <c:val>
            <c:numRef>
              <c:f>Sheet1!$B$2:$B$8</c:f>
              <c:numCache>
                <c:formatCode>0%</c:formatCode>
                <c:ptCount val="7"/>
                <c:pt idx="0">
                  <c:v>0.07</c:v>
                </c:pt>
                <c:pt idx="1">
                  <c:v>0.11</c:v>
                </c:pt>
                <c:pt idx="2">
                  <c:v>0.2</c:v>
                </c:pt>
                <c:pt idx="3">
                  <c:v>0.28</c:v>
                </c:pt>
                <c:pt idx="4">
                  <c:v>0.17</c:v>
                </c:pt>
                <c:pt idx="5">
                  <c:v>0.1</c:v>
                </c:pt>
                <c:pt idx="6">
                  <c:v>0.07</c:v>
                </c:pt>
              </c:numCache>
            </c:numRef>
          </c:val>
          <c:smooth val="0"/>
          <c:extLst xmlns:c16r2="http://schemas.microsoft.com/office/drawing/2015/06/chart">
            <c:ext xmlns:c16="http://schemas.microsoft.com/office/drawing/2014/chart" uri="{C3380CC4-5D6E-409C-BE32-E72D297353CC}">
              <c16:uniqueId val="{0000000A-18A6-714B-B4CA-EB2E7701718C}"/>
            </c:ext>
          </c:extLst>
        </c:ser>
        <c:dLbls>
          <c:showLegendKey val="0"/>
          <c:showVal val="0"/>
          <c:showCatName val="0"/>
          <c:showSerName val="0"/>
          <c:showPercent val="0"/>
          <c:showBubbleSize val="0"/>
        </c:dLbls>
        <c:smooth val="0"/>
        <c:axId val="-1714260112"/>
        <c:axId val="-1714293792"/>
      </c:lineChart>
      <c:catAx>
        <c:axId val="-1714260112"/>
        <c:scaling>
          <c:orientation val="minMax"/>
        </c:scaling>
        <c:delete val="0"/>
        <c:axPos val="b"/>
        <c:numFmt formatCode="General" sourceLinked="1"/>
        <c:majorTickMark val="none"/>
        <c:minorTickMark val="cross"/>
        <c:tickLblPos val="nextTo"/>
        <c:spPr>
          <a:noFill/>
          <a:ln w="12700" cap="rnd" cmpd="sng" algn="ctr">
            <a:solidFill>
              <a:schemeClr val="tx1">
                <a:lumMod val="15000"/>
                <a:lumOff val="85000"/>
              </a:schemeClr>
            </a:solidFill>
            <a:round/>
            <a:headEnd type="none" w="sm" len="med"/>
            <a:tailEnd w="lg" len="lg"/>
          </a:ln>
          <a:effectLst/>
        </c:spPr>
        <c:txPr>
          <a:bodyPr rot="-60000000" spcFirstLastPara="1" vertOverflow="ellipsis" vert="horz" wrap="square" anchor="ctr" anchorCtr="1"/>
          <a:lstStyle/>
          <a:p>
            <a:pPr>
              <a:defRPr sz="1000" b="0" i="0" u="none" strike="noStrike" kern="1200" baseline="0">
                <a:solidFill>
                  <a:srgbClr val="6E8090"/>
                </a:solidFill>
                <a:latin typeface="+mn-lt"/>
                <a:ea typeface="+mn-ea"/>
                <a:cs typeface="+mn-cs"/>
              </a:defRPr>
            </a:pPr>
            <a:endParaRPr lang="en-US"/>
          </a:p>
        </c:txPr>
        <c:crossAx val="-1714293792"/>
        <c:crosses val="autoZero"/>
        <c:auto val="1"/>
        <c:lblAlgn val="ctr"/>
        <c:lblOffset val="200"/>
        <c:noMultiLvlLbl val="0"/>
      </c:catAx>
      <c:valAx>
        <c:axId val="-1714293792"/>
        <c:scaling>
          <c:orientation val="minMax"/>
        </c:scaling>
        <c:delete val="1"/>
        <c:axPos val="l"/>
        <c:numFmt formatCode="0%" sourceLinked="1"/>
        <c:majorTickMark val="out"/>
        <c:minorTickMark val="none"/>
        <c:tickLblPos val="nextTo"/>
        <c:crossAx val="-1714260112"/>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225426895122921"/>
          <c:y val="0.0372998238337597"/>
          <c:w val="0.954914620975416"/>
          <c:h val="0.793268196146343"/>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01-FFB1-8243-8781-898089EA5E71}"/>
              </c:ext>
            </c:extLst>
          </c:dPt>
          <c:dPt>
            <c:idx val="1"/>
            <c:invertIfNegative val="0"/>
            <c:bubble3D val="0"/>
            <c:spPr>
              <a:solidFill>
                <a:srgbClr val="F47735"/>
              </a:solidFill>
              <a:ln>
                <a:noFill/>
              </a:ln>
              <a:effectLst/>
            </c:spPr>
            <c:extLst xmlns:c16r2="http://schemas.microsoft.com/office/drawing/2015/06/chart">
              <c:ext xmlns:c16="http://schemas.microsoft.com/office/drawing/2014/chart" uri="{C3380CC4-5D6E-409C-BE32-E72D297353CC}">
                <c16:uniqueId val="{00000003-FFB1-8243-8781-898089EA5E71}"/>
              </c:ext>
            </c:extLst>
          </c:dPt>
          <c:dPt>
            <c:idx val="2"/>
            <c:invertIfNegative val="0"/>
            <c:bubble3D val="0"/>
            <c:spPr>
              <a:solidFill>
                <a:schemeClr val="accent4"/>
              </a:solidFill>
              <a:ln>
                <a:noFill/>
              </a:ln>
              <a:effectLst/>
            </c:spPr>
            <c:extLst xmlns:c16r2="http://schemas.microsoft.com/office/drawing/2015/06/chart">
              <c:ext xmlns:c16="http://schemas.microsoft.com/office/drawing/2014/chart" uri="{C3380CC4-5D6E-409C-BE32-E72D297353CC}">
                <c16:uniqueId val="{00000006-FFB1-8243-8781-898089EA5E71}"/>
              </c:ext>
            </c:extLst>
          </c:dPt>
          <c:dLbls>
            <c:dLbl>
              <c:idx val="0"/>
              <c:tx>
                <c:rich>
                  <a:bodyPr/>
                  <a:lstStyle/>
                  <a:p>
                    <a:fld id="{991626A7-29C6-AF4B-AD3C-AA7D9C510645}" type="VALUE">
                      <a:rPr lang="de-DE" smtClean="0"/>
                      <a:pPr/>
                      <a:t>[VALUE]</a:t>
                    </a:fld>
                    <a:r>
                      <a:rPr lang="de-DE"/>
                      <a:t>bn</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FFB1-8243-8781-898089EA5E71}"/>
                </c:ext>
                <c:ext xmlns:c15="http://schemas.microsoft.com/office/drawing/2012/chart" uri="{CE6537A1-D6FC-4f65-9D91-7224C49458BB}">
                  <c15:dlblFieldTable/>
                  <c15:showDataLabelsRange val="0"/>
                </c:ext>
              </c:extLst>
            </c:dLbl>
            <c:dLbl>
              <c:idx val="1"/>
              <c:tx>
                <c:rich>
                  <a:bodyPr/>
                  <a:lstStyle/>
                  <a:p>
                    <a:fld id="{A76D0233-DC1B-EA49-A6B0-9E7C669E0227}" type="VALUE">
                      <a:rPr lang="de-DE" smtClean="0"/>
                      <a:pPr/>
                      <a:t>[VALUE]</a:t>
                    </a:fld>
                    <a:r>
                      <a:rPr lang="de-DE"/>
                      <a:t>bn</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FFB1-8243-8781-898089EA5E71}"/>
                </c:ext>
                <c:ext xmlns:c15="http://schemas.microsoft.com/office/drawing/2012/chart" uri="{CE6537A1-D6FC-4f65-9D91-7224C49458BB}">
                  <c15:dlblFieldTable/>
                  <c15:showDataLabelsRange val="0"/>
                </c:ext>
              </c:extLst>
            </c:dLbl>
            <c:dLbl>
              <c:idx val="2"/>
              <c:tx>
                <c:rich>
                  <a:bodyPr/>
                  <a:lstStyle/>
                  <a:p>
                    <a:fld id="{83070BCE-5316-7548-A56F-5D4CD5CF99F3}" type="VALUE">
                      <a:rPr lang="sk-SK" smtClean="0"/>
                      <a:pPr/>
                      <a:t>[VALUE]</a:t>
                    </a:fld>
                    <a:r>
                      <a:rPr lang="sk-SK"/>
                      <a:t>bn</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FFB1-8243-8781-898089EA5E71}"/>
                </c:ext>
                <c:ext xmlns:c15="http://schemas.microsoft.com/office/drawing/2012/chart" uri="{CE6537A1-D6FC-4f65-9D91-7224C49458BB}">
                  <c15:dlblFieldTable/>
                  <c15:showDataLabelsRange val="0"/>
                </c:ext>
              </c:extLst>
            </c:dLbl>
            <c:numFmt formatCode="[$€-1809]#,##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51626F"/>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2016.0</c:v>
                </c:pt>
                <c:pt idx="1">
                  <c:v>2017.0</c:v>
                </c:pt>
                <c:pt idx="2">
                  <c:v>2018.0</c:v>
                </c:pt>
              </c:numCache>
            </c:numRef>
          </c:cat>
          <c:val>
            <c:numRef>
              <c:f>Sheet1!$B$2:$B$4</c:f>
              <c:numCache>
                <c:formatCode>0</c:formatCode>
                <c:ptCount val="3"/>
                <c:pt idx="0">
                  <c:v>67.0</c:v>
                </c:pt>
                <c:pt idx="1">
                  <c:v>83.0</c:v>
                </c:pt>
                <c:pt idx="2">
                  <c:v>137.0</c:v>
                </c:pt>
              </c:numCache>
            </c:numRef>
          </c:val>
          <c:extLst xmlns:c16r2="http://schemas.microsoft.com/office/drawing/2015/06/chart">
            <c:ext xmlns:c16="http://schemas.microsoft.com/office/drawing/2014/chart" uri="{C3380CC4-5D6E-409C-BE32-E72D297353CC}">
              <c16:uniqueId val="{00000004-FFB1-8243-8781-898089EA5E71}"/>
            </c:ext>
          </c:extLst>
        </c:ser>
        <c:dLbls>
          <c:showLegendKey val="0"/>
          <c:showVal val="0"/>
          <c:showCatName val="0"/>
          <c:showSerName val="0"/>
          <c:showPercent val="0"/>
          <c:showBubbleSize val="0"/>
        </c:dLbls>
        <c:gapWidth val="220"/>
        <c:overlap val="-27"/>
        <c:axId val="-1702825136"/>
        <c:axId val="-1717083632"/>
      </c:barChart>
      <c:catAx>
        <c:axId val="-1702825136"/>
        <c:scaling>
          <c:orientation val="minMax"/>
        </c:scaling>
        <c:delete val="0"/>
        <c:axPos val="b"/>
        <c:numFmt formatCode="General" sourceLinked="1"/>
        <c:majorTickMark val="none"/>
        <c:minorTickMark val="cross"/>
        <c:tickLblPos val="nextTo"/>
        <c:spPr>
          <a:noFill/>
          <a:ln w="12700" cap="rnd" cmpd="sng" algn="ctr">
            <a:solidFill>
              <a:schemeClr val="tx1">
                <a:lumMod val="15000"/>
                <a:lumOff val="85000"/>
              </a:schemeClr>
            </a:solidFill>
            <a:round/>
            <a:headEnd type="none" w="sm" len="med"/>
            <a:tailEnd w="lg" len="lg"/>
          </a:ln>
          <a:effectLst/>
        </c:spPr>
        <c:txPr>
          <a:bodyPr rot="-60000000" spcFirstLastPara="1" vertOverflow="ellipsis" vert="horz" wrap="square" anchor="ctr" anchorCtr="1"/>
          <a:lstStyle/>
          <a:p>
            <a:pPr>
              <a:defRPr sz="1000" b="0" i="0" u="none" strike="noStrike" kern="1200" baseline="0">
                <a:solidFill>
                  <a:srgbClr val="6E8090"/>
                </a:solidFill>
                <a:latin typeface="+mn-lt"/>
                <a:ea typeface="+mn-ea"/>
                <a:cs typeface="+mn-cs"/>
              </a:defRPr>
            </a:pPr>
            <a:endParaRPr lang="en-US"/>
          </a:p>
        </c:txPr>
        <c:crossAx val="-1717083632"/>
        <c:crosses val="autoZero"/>
        <c:auto val="1"/>
        <c:lblAlgn val="ctr"/>
        <c:lblOffset val="200"/>
        <c:noMultiLvlLbl val="0"/>
      </c:catAx>
      <c:valAx>
        <c:axId val="-1717083632"/>
        <c:scaling>
          <c:orientation val="minMax"/>
        </c:scaling>
        <c:delete val="1"/>
        <c:axPos val="l"/>
        <c:numFmt formatCode="0" sourceLinked="1"/>
        <c:majorTickMark val="out"/>
        <c:minorTickMark val="none"/>
        <c:tickLblPos val="nextTo"/>
        <c:crossAx val="-1702825136"/>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225426895122921"/>
          <c:y val="0.0372998238337597"/>
          <c:w val="0.954914620975416"/>
          <c:h val="0.793268196146343"/>
        </c:manualLayout>
      </c:layout>
      <c:barChart>
        <c:barDir val="col"/>
        <c:grouping val="stacked"/>
        <c:varyColors val="0"/>
        <c:ser>
          <c:idx val="0"/>
          <c:order val="0"/>
          <c:tx>
            <c:strRef>
              <c:f>Sheet1!$B$1</c:f>
              <c:strCache>
                <c:ptCount val="1"/>
                <c:pt idx="0">
                  <c:v>UK &amp; Ireland</c:v>
                </c:pt>
              </c:strCache>
            </c:strRef>
          </c:tx>
          <c:spPr>
            <a:solidFill>
              <a:srgbClr val="90D7E7"/>
            </a:solidFill>
            <a:ln>
              <a:noFill/>
            </a:ln>
            <a:effectLst/>
          </c:spPr>
          <c:invertIfNegative val="0"/>
          <c:cat>
            <c:strRef>
              <c:f>Sheet1!$A$2:$A$4</c:f>
              <c:strCache>
                <c:ptCount val="3"/>
                <c:pt idx="0">
                  <c:v>2007-2010</c:v>
                </c:pt>
                <c:pt idx="1">
                  <c:v>2011-2015</c:v>
                </c:pt>
                <c:pt idx="2">
                  <c:v>2016-2020</c:v>
                </c:pt>
              </c:strCache>
            </c:strRef>
          </c:cat>
          <c:val>
            <c:numRef>
              <c:f>Sheet1!$B$2:$B$4</c:f>
              <c:numCache>
                <c:formatCode>General</c:formatCode>
                <c:ptCount val="3"/>
                <c:pt idx="0">
                  <c:v>47.0</c:v>
                </c:pt>
                <c:pt idx="1">
                  <c:v>48.0</c:v>
                </c:pt>
                <c:pt idx="2">
                  <c:v>44.0</c:v>
                </c:pt>
              </c:numCache>
            </c:numRef>
          </c:val>
          <c:extLst xmlns:c16r2="http://schemas.microsoft.com/office/drawing/2015/06/chart">
            <c:ext xmlns:c16="http://schemas.microsoft.com/office/drawing/2014/chart" uri="{C3380CC4-5D6E-409C-BE32-E72D297353CC}">
              <c16:uniqueId val="{00000009-7692-8342-A9BF-53C0BDF8662B}"/>
            </c:ext>
          </c:extLst>
        </c:ser>
        <c:ser>
          <c:idx val="1"/>
          <c:order val="1"/>
          <c:tx>
            <c:strRef>
              <c:f>Sheet1!$C$1</c:f>
              <c:strCache>
                <c:ptCount val="1"/>
                <c:pt idx="0">
                  <c:v>Southern Europe</c:v>
                </c:pt>
              </c:strCache>
            </c:strRef>
          </c:tx>
          <c:spPr>
            <a:solidFill>
              <a:srgbClr val="6E8090"/>
            </a:solidFill>
            <a:ln>
              <a:noFill/>
            </a:ln>
            <a:effectLst/>
          </c:spPr>
          <c:invertIfNegative val="0"/>
          <c:cat>
            <c:strRef>
              <c:f>Sheet1!$A$2:$A$4</c:f>
              <c:strCache>
                <c:ptCount val="3"/>
                <c:pt idx="0">
                  <c:v>2007-2010</c:v>
                </c:pt>
                <c:pt idx="1">
                  <c:v>2011-2015</c:v>
                </c:pt>
                <c:pt idx="2">
                  <c:v>2016-2020</c:v>
                </c:pt>
              </c:strCache>
            </c:strRef>
          </c:cat>
          <c:val>
            <c:numRef>
              <c:f>Sheet1!$C$2:$C$4</c:f>
              <c:numCache>
                <c:formatCode>General</c:formatCode>
                <c:ptCount val="3"/>
                <c:pt idx="0">
                  <c:v>12.0</c:v>
                </c:pt>
                <c:pt idx="1">
                  <c:v>6.0</c:v>
                </c:pt>
                <c:pt idx="2">
                  <c:v>9.0</c:v>
                </c:pt>
              </c:numCache>
            </c:numRef>
          </c:val>
          <c:extLst xmlns:c16r2="http://schemas.microsoft.com/office/drawing/2015/06/chart">
            <c:ext xmlns:c16="http://schemas.microsoft.com/office/drawing/2014/chart" uri="{C3380CC4-5D6E-409C-BE32-E72D297353CC}">
              <c16:uniqueId val="{0000000A-7692-8342-A9BF-53C0BDF8662B}"/>
            </c:ext>
          </c:extLst>
        </c:ser>
        <c:ser>
          <c:idx val="2"/>
          <c:order val="2"/>
          <c:tx>
            <c:strRef>
              <c:f>Sheet1!$D$1</c:f>
              <c:strCache>
                <c:ptCount val="1"/>
                <c:pt idx="0">
                  <c:v>Nordics</c:v>
                </c:pt>
              </c:strCache>
            </c:strRef>
          </c:tx>
          <c:spPr>
            <a:solidFill>
              <a:schemeClr val="accent1"/>
            </a:solidFill>
            <a:ln>
              <a:noFill/>
            </a:ln>
            <a:effectLst/>
          </c:spPr>
          <c:invertIfNegative val="0"/>
          <c:cat>
            <c:strRef>
              <c:f>Sheet1!$A$2:$A$4</c:f>
              <c:strCache>
                <c:ptCount val="3"/>
                <c:pt idx="0">
                  <c:v>2007-2010</c:v>
                </c:pt>
                <c:pt idx="1">
                  <c:v>2011-2015</c:v>
                </c:pt>
                <c:pt idx="2">
                  <c:v>2016-2020</c:v>
                </c:pt>
              </c:strCache>
            </c:strRef>
          </c:cat>
          <c:val>
            <c:numRef>
              <c:f>Sheet1!$D$2:$D$4</c:f>
              <c:numCache>
                <c:formatCode>General</c:formatCode>
                <c:ptCount val="3"/>
                <c:pt idx="0">
                  <c:v>11.0</c:v>
                </c:pt>
                <c:pt idx="1">
                  <c:v>12.0</c:v>
                </c:pt>
                <c:pt idx="2">
                  <c:v>8.0</c:v>
                </c:pt>
              </c:numCache>
            </c:numRef>
          </c:val>
          <c:extLst xmlns:c16r2="http://schemas.microsoft.com/office/drawing/2015/06/chart">
            <c:ext xmlns:c16="http://schemas.microsoft.com/office/drawing/2014/chart" uri="{C3380CC4-5D6E-409C-BE32-E72D297353CC}">
              <c16:uniqueId val="{0000000B-7692-8342-A9BF-53C0BDF8662B}"/>
            </c:ext>
          </c:extLst>
        </c:ser>
        <c:ser>
          <c:idx val="3"/>
          <c:order val="3"/>
          <c:tx>
            <c:strRef>
              <c:f>Sheet1!$E$1</c:f>
              <c:strCache>
                <c:ptCount val="1"/>
                <c:pt idx="0">
                  <c:v>France &amp; Benelux</c:v>
                </c:pt>
              </c:strCache>
            </c:strRef>
          </c:tx>
          <c:spPr>
            <a:solidFill>
              <a:schemeClr val="accent4"/>
            </a:solidFill>
            <a:ln>
              <a:noFill/>
            </a:ln>
            <a:effectLst/>
          </c:spPr>
          <c:invertIfNegative val="0"/>
          <c:cat>
            <c:strRef>
              <c:f>Sheet1!$A$2:$A$4</c:f>
              <c:strCache>
                <c:ptCount val="3"/>
                <c:pt idx="0">
                  <c:v>2007-2010</c:v>
                </c:pt>
                <c:pt idx="1">
                  <c:v>2011-2015</c:v>
                </c:pt>
                <c:pt idx="2">
                  <c:v>2016-2020</c:v>
                </c:pt>
              </c:strCache>
            </c:strRef>
          </c:cat>
          <c:val>
            <c:numRef>
              <c:f>Sheet1!$E$2:$E$4</c:f>
              <c:numCache>
                <c:formatCode>General</c:formatCode>
                <c:ptCount val="3"/>
                <c:pt idx="0">
                  <c:v>23.0</c:v>
                </c:pt>
                <c:pt idx="1">
                  <c:v>24.0</c:v>
                </c:pt>
                <c:pt idx="2">
                  <c:v>32.0</c:v>
                </c:pt>
              </c:numCache>
            </c:numRef>
          </c:val>
          <c:extLst xmlns:c16r2="http://schemas.microsoft.com/office/drawing/2015/06/chart">
            <c:ext xmlns:c16="http://schemas.microsoft.com/office/drawing/2014/chart" uri="{C3380CC4-5D6E-409C-BE32-E72D297353CC}">
              <c16:uniqueId val="{0000000C-7692-8342-A9BF-53C0BDF8662B}"/>
            </c:ext>
          </c:extLst>
        </c:ser>
        <c:ser>
          <c:idx val="4"/>
          <c:order val="4"/>
          <c:tx>
            <c:strRef>
              <c:f>Sheet1!$F$1</c:f>
              <c:strCache>
                <c:ptCount val="1"/>
                <c:pt idx="0">
                  <c:v>DACH</c:v>
                </c:pt>
              </c:strCache>
            </c:strRef>
          </c:tx>
          <c:spPr>
            <a:solidFill>
              <a:srgbClr val="F47735"/>
            </a:solidFill>
            <a:ln>
              <a:noFill/>
            </a:ln>
            <a:effectLst/>
          </c:spPr>
          <c:invertIfNegative val="0"/>
          <c:cat>
            <c:strRef>
              <c:f>Sheet1!$A$2:$A$4</c:f>
              <c:strCache>
                <c:ptCount val="3"/>
                <c:pt idx="0">
                  <c:v>2007-2010</c:v>
                </c:pt>
                <c:pt idx="1">
                  <c:v>2011-2015</c:v>
                </c:pt>
                <c:pt idx="2">
                  <c:v>2016-2020</c:v>
                </c:pt>
              </c:strCache>
            </c:strRef>
          </c:cat>
          <c:val>
            <c:numRef>
              <c:f>Sheet1!$F$2:$F$4</c:f>
              <c:numCache>
                <c:formatCode>General</c:formatCode>
                <c:ptCount val="3"/>
                <c:pt idx="0">
                  <c:v>6.0</c:v>
                </c:pt>
                <c:pt idx="1">
                  <c:v>8.0</c:v>
                </c:pt>
                <c:pt idx="2">
                  <c:v>6.0</c:v>
                </c:pt>
              </c:numCache>
            </c:numRef>
          </c:val>
          <c:extLst xmlns:c16r2="http://schemas.microsoft.com/office/drawing/2015/06/chart">
            <c:ext xmlns:c16="http://schemas.microsoft.com/office/drawing/2014/chart" uri="{C3380CC4-5D6E-409C-BE32-E72D297353CC}">
              <c16:uniqueId val="{0000000D-7692-8342-A9BF-53C0BDF8662B}"/>
            </c:ext>
          </c:extLst>
        </c:ser>
        <c:ser>
          <c:idx val="5"/>
          <c:order val="5"/>
          <c:tx>
            <c:strRef>
              <c:f>Sheet1!$G$1</c:f>
              <c:strCache>
                <c:ptCount val="1"/>
                <c:pt idx="0">
                  <c:v>CEE</c:v>
                </c:pt>
              </c:strCache>
            </c:strRef>
          </c:tx>
          <c:spPr>
            <a:solidFill>
              <a:schemeClr val="accent2"/>
            </a:solidFill>
            <a:ln>
              <a:noFill/>
            </a:ln>
            <a:effectLst/>
          </c:spPr>
          <c:invertIfNegative val="0"/>
          <c:cat>
            <c:strRef>
              <c:f>Sheet1!$A$2:$A$4</c:f>
              <c:strCache>
                <c:ptCount val="3"/>
                <c:pt idx="0">
                  <c:v>2007-2010</c:v>
                </c:pt>
                <c:pt idx="1">
                  <c:v>2011-2015</c:v>
                </c:pt>
                <c:pt idx="2">
                  <c:v>2016-2020</c:v>
                </c:pt>
              </c:strCache>
            </c:strRef>
          </c:cat>
          <c:val>
            <c:numRef>
              <c:f>Sheet1!$G$2:$G$4</c:f>
              <c:numCache>
                <c:formatCode>General</c:formatCode>
                <c:ptCount val="3"/>
                <c:pt idx="0">
                  <c:v>2.0</c:v>
                </c:pt>
                <c:pt idx="1">
                  <c:v>1.0</c:v>
                </c:pt>
                <c:pt idx="2">
                  <c:v>1.0</c:v>
                </c:pt>
              </c:numCache>
            </c:numRef>
          </c:val>
          <c:extLst xmlns:c16r2="http://schemas.microsoft.com/office/drawing/2015/06/chart">
            <c:ext xmlns:c16="http://schemas.microsoft.com/office/drawing/2014/chart" uri="{C3380CC4-5D6E-409C-BE32-E72D297353CC}">
              <c16:uniqueId val="{0000000E-7692-8342-A9BF-53C0BDF8662B}"/>
            </c:ext>
          </c:extLst>
        </c:ser>
        <c:dLbls>
          <c:showLegendKey val="0"/>
          <c:showVal val="0"/>
          <c:showCatName val="0"/>
          <c:showSerName val="0"/>
          <c:showPercent val="0"/>
          <c:showBubbleSize val="0"/>
        </c:dLbls>
        <c:gapWidth val="265"/>
        <c:overlap val="100"/>
        <c:axId val="-1632062768"/>
        <c:axId val="-1807171776"/>
      </c:barChart>
      <c:catAx>
        <c:axId val="-1632062768"/>
        <c:scaling>
          <c:orientation val="minMax"/>
        </c:scaling>
        <c:delete val="0"/>
        <c:axPos val="b"/>
        <c:numFmt formatCode="General" sourceLinked="1"/>
        <c:majorTickMark val="none"/>
        <c:minorTickMark val="cross"/>
        <c:tickLblPos val="nextTo"/>
        <c:spPr>
          <a:noFill/>
          <a:ln w="12700" cap="rnd" cmpd="sng" algn="ctr">
            <a:solidFill>
              <a:schemeClr val="tx1">
                <a:lumMod val="15000"/>
                <a:lumOff val="85000"/>
              </a:schemeClr>
            </a:solidFill>
            <a:round/>
            <a:headEnd type="none" w="sm" len="med"/>
            <a:tailEnd w="lg" len="lg"/>
          </a:ln>
          <a:effectLst/>
        </c:spPr>
        <c:txPr>
          <a:bodyPr rot="-60000000" spcFirstLastPara="1" vertOverflow="ellipsis" vert="horz" wrap="square" anchor="ctr" anchorCtr="1"/>
          <a:lstStyle/>
          <a:p>
            <a:pPr>
              <a:defRPr sz="1000" b="0" i="0" u="none" strike="noStrike" kern="1200" baseline="0">
                <a:solidFill>
                  <a:srgbClr val="6E8090"/>
                </a:solidFill>
                <a:latin typeface="+mn-lt"/>
                <a:ea typeface="+mn-ea"/>
                <a:cs typeface="+mn-cs"/>
              </a:defRPr>
            </a:pPr>
            <a:endParaRPr lang="en-US"/>
          </a:p>
        </c:txPr>
        <c:crossAx val="-1807171776"/>
        <c:crosses val="autoZero"/>
        <c:auto val="1"/>
        <c:lblAlgn val="ctr"/>
        <c:lblOffset val="200"/>
        <c:noMultiLvlLbl val="0"/>
      </c:catAx>
      <c:valAx>
        <c:axId val="-1807171776"/>
        <c:scaling>
          <c:orientation val="minMax"/>
        </c:scaling>
        <c:delete val="1"/>
        <c:axPos val="l"/>
        <c:numFmt formatCode="General" sourceLinked="1"/>
        <c:majorTickMark val="out"/>
        <c:minorTickMark val="none"/>
        <c:tickLblPos val="nextTo"/>
        <c:crossAx val="-16320627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spc="20" baseline="0">
              <a:solidFill>
                <a:srgbClr val="51626F"/>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225426895122921"/>
          <c:y val="0.0372998238337597"/>
          <c:w val="0.954914620975416"/>
          <c:h val="0.793268196146343"/>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01-00F4-504F-8E2A-062C5D222E70}"/>
              </c:ext>
            </c:extLst>
          </c:dPt>
          <c:dPt>
            <c:idx val="1"/>
            <c:invertIfNegative val="0"/>
            <c:bubble3D val="0"/>
            <c:spPr>
              <a:solidFill>
                <a:srgbClr val="F47735"/>
              </a:solidFill>
              <a:ln>
                <a:noFill/>
              </a:ln>
              <a:effectLst/>
            </c:spPr>
            <c:extLst xmlns:c16r2="http://schemas.microsoft.com/office/drawing/2015/06/chart">
              <c:ext xmlns:c16="http://schemas.microsoft.com/office/drawing/2014/chart" uri="{C3380CC4-5D6E-409C-BE32-E72D297353CC}">
                <c16:uniqueId val="{00000003-00F4-504F-8E2A-062C5D222E70}"/>
              </c:ext>
            </c:extLst>
          </c:dPt>
          <c:dPt>
            <c:idx val="2"/>
            <c:invertIfNegative val="0"/>
            <c:bubble3D val="0"/>
            <c:spPr>
              <a:solidFill>
                <a:schemeClr val="accent4"/>
              </a:solidFill>
              <a:ln>
                <a:noFill/>
              </a:ln>
              <a:effectLst/>
            </c:spPr>
            <c:extLst xmlns:c16r2="http://schemas.microsoft.com/office/drawing/2015/06/chart">
              <c:ext xmlns:c16="http://schemas.microsoft.com/office/drawing/2014/chart" uri="{C3380CC4-5D6E-409C-BE32-E72D297353CC}">
                <c16:uniqueId val="{00000005-00F4-504F-8E2A-062C5D222E70}"/>
              </c:ext>
            </c:extLst>
          </c:dPt>
          <c:dPt>
            <c:idx val="4"/>
            <c:invertIfNegative val="0"/>
            <c:bubble3D val="0"/>
            <c:spPr>
              <a:solidFill>
                <a:schemeClr val="accent3"/>
              </a:solidFill>
              <a:ln>
                <a:noFill/>
              </a:ln>
              <a:effectLst/>
            </c:spPr>
            <c:extLst xmlns:c16r2="http://schemas.microsoft.com/office/drawing/2015/06/chart">
              <c:ext xmlns:c16="http://schemas.microsoft.com/office/drawing/2014/chart" uri="{C3380CC4-5D6E-409C-BE32-E72D297353CC}">
                <c16:uniqueId val="{00000007-00F4-504F-8E2A-062C5D222E70}"/>
              </c:ext>
            </c:extLst>
          </c:dPt>
          <c:dLbls>
            <c:dLbl>
              <c:idx val="1"/>
              <c:numFmt formatCode="#,##0.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51626F"/>
                      </a:solidFill>
                      <a:latin typeface="+mn-lt"/>
                      <a:ea typeface="+mn-ea"/>
                      <a:cs typeface="+mn-cs"/>
                    </a:defRPr>
                  </a:pPr>
                  <a:endParaRPr lang="en-US"/>
                </a:p>
              </c:txPr>
              <c:dLblPos val="outEnd"/>
              <c:showLegendKey val="0"/>
              <c:showVal val="1"/>
              <c:showCatName val="0"/>
              <c:showSerName val="0"/>
              <c:showPercent val="0"/>
              <c:showBubbleSize val="0"/>
            </c:dLbl>
            <c:numFmt formatCode="#,##0.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51626F"/>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European large
&amp; mega LBO</c:v>
                </c:pt>
                <c:pt idx="2">
                  <c:v>European
small LBO</c:v>
                </c:pt>
                <c:pt idx="3">
                  <c:v>North American
LBO</c:v>
                </c:pt>
                <c:pt idx="4">
                  <c:v>Rest of World
LBO</c:v>
                </c:pt>
              </c:strCache>
            </c:strRef>
          </c:cat>
          <c:val>
            <c:numRef>
              <c:f>Sheet1!$B$2:$B$6</c:f>
              <c:numCache>
                <c:formatCode>0.00</c:formatCode>
                <c:ptCount val="5"/>
                <c:pt idx="0">
                  <c:v>1.7</c:v>
                </c:pt>
                <c:pt idx="1">
                  <c:v>1.72</c:v>
                </c:pt>
                <c:pt idx="2">
                  <c:v>1.55</c:v>
                </c:pt>
                <c:pt idx="3">
                  <c:v>1.72</c:v>
                </c:pt>
                <c:pt idx="4">
                  <c:v>1.58</c:v>
                </c:pt>
              </c:numCache>
            </c:numRef>
          </c:val>
          <c:extLst xmlns:c16r2="http://schemas.microsoft.com/office/drawing/2015/06/chart">
            <c:ext xmlns:c16="http://schemas.microsoft.com/office/drawing/2014/chart" uri="{C3380CC4-5D6E-409C-BE32-E72D297353CC}">
              <c16:uniqueId val="{00000008-00F4-504F-8E2A-062C5D222E70}"/>
            </c:ext>
          </c:extLst>
        </c:ser>
        <c:dLbls>
          <c:showLegendKey val="0"/>
          <c:showVal val="0"/>
          <c:showCatName val="0"/>
          <c:showSerName val="0"/>
          <c:showPercent val="0"/>
          <c:showBubbleSize val="0"/>
        </c:dLbls>
        <c:gapWidth val="265"/>
        <c:overlap val="-27"/>
        <c:axId val="-1608709264"/>
        <c:axId val="-1608706944"/>
      </c:barChart>
      <c:catAx>
        <c:axId val="-1608709264"/>
        <c:scaling>
          <c:orientation val="minMax"/>
        </c:scaling>
        <c:delete val="0"/>
        <c:axPos val="b"/>
        <c:numFmt formatCode="General" sourceLinked="1"/>
        <c:majorTickMark val="none"/>
        <c:minorTickMark val="cross"/>
        <c:tickLblPos val="nextTo"/>
        <c:spPr>
          <a:noFill/>
          <a:ln w="12700" cap="rnd" cmpd="sng" algn="ctr">
            <a:solidFill>
              <a:schemeClr val="tx1">
                <a:lumMod val="15000"/>
                <a:lumOff val="85000"/>
              </a:schemeClr>
            </a:solidFill>
            <a:round/>
            <a:headEnd type="none" w="sm" len="med"/>
            <a:tailEnd w="lg" len="lg"/>
          </a:ln>
          <a:effectLst/>
        </c:spPr>
        <c:txPr>
          <a:bodyPr rot="-60000000" spcFirstLastPara="1" vertOverflow="ellipsis" vert="horz" wrap="square" anchor="ctr" anchorCtr="1"/>
          <a:lstStyle/>
          <a:p>
            <a:pPr>
              <a:defRPr sz="1000" b="0" i="0" u="none" strike="noStrike" kern="1200" baseline="0">
                <a:solidFill>
                  <a:srgbClr val="6E8090"/>
                </a:solidFill>
                <a:latin typeface="+mn-lt"/>
                <a:ea typeface="+mn-ea"/>
                <a:cs typeface="+mn-cs"/>
              </a:defRPr>
            </a:pPr>
            <a:endParaRPr lang="en-US"/>
          </a:p>
        </c:txPr>
        <c:crossAx val="-1608706944"/>
        <c:crosses val="autoZero"/>
        <c:auto val="1"/>
        <c:lblAlgn val="ctr"/>
        <c:lblOffset val="200"/>
        <c:noMultiLvlLbl val="0"/>
      </c:catAx>
      <c:valAx>
        <c:axId val="-1608706944"/>
        <c:scaling>
          <c:orientation val="minMax"/>
        </c:scaling>
        <c:delete val="1"/>
        <c:axPos val="l"/>
        <c:numFmt formatCode="0.00" sourceLinked="1"/>
        <c:majorTickMark val="out"/>
        <c:minorTickMark val="none"/>
        <c:tickLblPos val="nextTo"/>
        <c:crossAx val="-1608709264"/>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225426895122921"/>
          <c:y val="0.0372998238337597"/>
          <c:w val="0.954914620975416"/>
          <c:h val="0.874610065524852"/>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90D7E7"/>
              </a:solidFill>
              <a:ln>
                <a:noFill/>
              </a:ln>
              <a:effectLst/>
            </c:spPr>
            <c:extLst xmlns:c16r2="http://schemas.microsoft.com/office/drawing/2015/06/chart">
              <c:ext xmlns:c16="http://schemas.microsoft.com/office/drawing/2014/chart" uri="{C3380CC4-5D6E-409C-BE32-E72D297353CC}">
                <c16:uniqueId val="{00000001-8688-3E48-98BD-5949A74ADCA4}"/>
              </c:ext>
            </c:extLst>
          </c:dPt>
          <c:dPt>
            <c:idx val="1"/>
            <c:invertIfNegative val="0"/>
            <c:bubble3D val="0"/>
            <c:spPr>
              <a:solidFill>
                <a:srgbClr val="90D7E7"/>
              </a:solidFill>
              <a:ln>
                <a:noFill/>
              </a:ln>
              <a:effectLst/>
            </c:spPr>
            <c:extLst xmlns:c16r2="http://schemas.microsoft.com/office/drawing/2015/06/chart">
              <c:ext xmlns:c16="http://schemas.microsoft.com/office/drawing/2014/chart" uri="{C3380CC4-5D6E-409C-BE32-E72D297353CC}">
                <c16:uniqueId val="{00000003-8688-3E48-98BD-5949A74ADCA4}"/>
              </c:ext>
            </c:extLst>
          </c:dPt>
          <c:dPt>
            <c:idx val="2"/>
            <c:invertIfNegative val="0"/>
            <c:bubble3D val="0"/>
            <c:spPr>
              <a:solidFill>
                <a:srgbClr val="90D7E7"/>
              </a:solidFill>
              <a:ln>
                <a:noFill/>
              </a:ln>
              <a:effectLst/>
            </c:spPr>
            <c:extLst xmlns:c16r2="http://schemas.microsoft.com/office/drawing/2015/06/chart">
              <c:ext xmlns:c16="http://schemas.microsoft.com/office/drawing/2014/chart" uri="{C3380CC4-5D6E-409C-BE32-E72D297353CC}">
                <c16:uniqueId val="{00000005-8688-3E48-98BD-5949A74ADCA4}"/>
              </c:ext>
            </c:extLst>
          </c:dPt>
          <c:dPt>
            <c:idx val="3"/>
            <c:invertIfNegative val="0"/>
            <c:bubble3D val="0"/>
            <c:spPr>
              <a:solidFill>
                <a:srgbClr val="90D7E7"/>
              </a:solidFill>
              <a:ln>
                <a:noFill/>
              </a:ln>
              <a:effectLst/>
            </c:spPr>
            <c:extLst xmlns:c16r2="http://schemas.microsoft.com/office/drawing/2015/06/chart">
              <c:ext xmlns:c16="http://schemas.microsoft.com/office/drawing/2014/chart" uri="{C3380CC4-5D6E-409C-BE32-E72D297353CC}">
                <c16:uniqueId val="{00000007-0594-D947-8B31-B97A4B746189}"/>
              </c:ext>
            </c:extLst>
          </c:dPt>
          <c:dPt>
            <c:idx val="4"/>
            <c:invertIfNegative val="0"/>
            <c:bubble3D val="0"/>
            <c:spPr>
              <a:solidFill>
                <a:srgbClr val="90D7E7"/>
              </a:solidFill>
              <a:ln>
                <a:noFill/>
              </a:ln>
              <a:effectLst/>
            </c:spPr>
            <c:extLst xmlns:c16r2="http://schemas.microsoft.com/office/drawing/2015/06/chart">
              <c:ext xmlns:c16="http://schemas.microsoft.com/office/drawing/2014/chart" uri="{C3380CC4-5D6E-409C-BE32-E72D297353CC}">
                <c16:uniqueId val="{00000007-8688-3E48-98BD-5949A74ADCA4}"/>
              </c:ext>
            </c:extLst>
          </c:dPt>
          <c:dPt>
            <c:idx val="5"/>
            <c:invertIfNegative val="0"/>
            <c:bubble3D val="0"/>
            <c:spPr>
              <a:solidFill>
                <a:srgbClr val="90D7E7"/>
              </a:solidFill>
              <a:ln>
                <a:noFill/>
              </a:ln>
              <a:effectLst/>
            </c:spPr>
            <c:extLst xmlns:c16r2="http://schemas.microsoft.com/office/drawing/2015/06/chart">
              <c:ext xmlns:c16="http://schemas.microsoft.com/office/drawing/2014/chart" uri="{C3380CC4-5D6E-409C-BE32-E72D297353CC}">
                <c16:uniqueId val="{00000009-8688-3E48-98BD-5949A74ADCA4}"/>
              </c:ext>
            </c:extLst>
          </c:dPt>
          <c:dPt>
            <c:idx val="6"/>
            <c:invertIfNegative val="0"/>
            <c:bubble3D val="0"/>
            <c:spPr>
              <a:solidFill>
                <a:srgbClr val="90D7E7"/>
              </a:solidFill>
              <a:ln>
                <a:noFill/>
              </a:ln>
              <a:effectLst/>
            </c:spPr>
            <c:extLst xmlns:c16r2="http://schemas.microsoft.com/office/drawing/2015/06/chart">
              <c:ext xmlns:c16="http://schemas.microsoft.com/office/drawing/2014/chart" uri="{C3380CC4-5D6E-409C-BE32-E72D297353CC}">
                <c16:uniqueId val="{0000000D-0594-D947-8B31-B97A4B746189}"/>
              </c:ext>
            </c:extLst>
          </c:dPt>
          <c:dPt>
            <c:idx val="7"/>
            <c:invertIfNegative val="0"/>
            <c:bubble3D val="0"/>
            <c:spPr>
              <a:solidFill>
                <a:srgbClr val="90D7E7"/>
              </a:solidFill>
              <a:ln>
                <a:noFill/>
              </a:ln>
              <a:effectLst/>
            </c:spPr>
            <c:extLst xmlns:c16r2="http://schemas.microsoft.com/office/drawing/2015/06/chart">
              <c:ext xmlns:c16="http://schemas.microsoft.com/office/drawing/2014/chart" uri="{C3380CC4-5D6E-409C-BE32-E72D297353CC}">
                <c16:uniqueId val="{0000000B-8688-3E48-98BD-5949A74ADCA4}"/>
              </c:ext>
            </c:extLst>
          </c:dPt>
          <c:dPt>
            <c:idx val="8"/>
            <c:invertIfNegative val="0"/>
            <c:bubble3D val="0"/>
            <c:spPr>
              <a:solidFill>
                <a:srgbClr val="90D7E7"/>
              </a:solidFill>
              <a:ln>
                <a:noFill/>
              </a:ln>
              <a:effectLst/>
            </c:spPr>
            <c:extLst xmlns:c16r2="http://schemas.microsoft.com/office/drawing/2015/06/chart">
              <c:ext xmlns:c16="http://schemas.microsoft.com/office/drawing/2014/chart" uri="{C3380CC4-5D6E-409C-BE32-E72D297353CC}">
                <c16:uniqueId val="{00000011-0594-D947-8B31-B97A4B746189}"/>
              </c:ext>
            </c:extLst>
          </c:dPt>
          <c:dPt>
            <c:idx val="9"/>
            <c:invertIfNegative val="0"/>
            <c:bubble3D val="0"/>
            <c:spPr>
              <a:solidFill>
                <a:srgbClr val="90D7E7"/>
              </a:solidFill>
              <a:ln>
                <a:noFill/>
              </a:ln>
              <a:effectLst/>
            </c:spPr>
            <c:extLst xmlns:c16r2="http://schemas.microsoft.com/office/drawing/2015/06/chart">
              <c:ext xmlns:c16="http://schemas.microsoft.com/office/drawing/2014/chart" uri="{C3380CC4-5D6E-409C-BE32-E72D297353CC}">
                <c16:uniqueId val="{00000013-0594-D947-8B31-B97A4B746189}"/>
              </c:ext>
            </c:extLst>
          </c:dPt>
          <c:dPt>
            <c:idx val="10"/>
            <c:invertIfNegative val="0"/>
            <c:bubble3D val="0"/>
            <c:spPr>
              <a:solidFill>
                <a:schemeClr val="accent4"/>
              </a:solidFill>
              <a:ln>
                <a:noFill/>
              </a:ln>
              <a:effectLst/>
            </c:spPr>
            <c:extLst xmlns:c16r2="http://schemas.microsoft.com/office/drawing/2015/06/chart">
              <c:ext xmlns:c16="http://schemas.microsoft.com/office/drawing/2014/chart" uri="{C3380CC4-5D6E-409C-BE32-E72D297353CC}">
                <c16:uniqueId val="{00000010-8688-3E48-98BD-5949A74ADCA4}"/>
              </c:ext>
            </c:extLst>
          </c:dPt>
          <c:dPt>
            <c:idx val="11"/>
            <c:invertIfNegative val="0"/>
            <c:bubble3D val="0"/>
            <c:spPr>
              <a:solidFill>
                <a:srgbClr val="F47735"/>
              </a:solidFill>
              <a:ln>
                <a:noFill/>
              </a:ln>
              <a:effectLst/>
            </c:spPr>
            <c:extLst xmlns:c16r2="http://schemas.microsoft.com/office/drawing/2015/06/chart">
              <c:ext xmlns:c16="http://schemas.microsoft.com/office/drawing/2014/chart" uri="{C3380CC4-5D6E-409C-BE32-E72D297353CC}">
                <c16:uniqueId val="{0000000F-8688-3E48-98BD-5949A74ADCA4}"/>
              </c:ext>
            </c:extLst>
          </c:dPt>
          <c:dPt>
            <c:idx val="12"/>
            <c:invertIfNegative val="0"/>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0E-8688-3E48-98BD-5949A74ADCA4}"/>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51626F"/>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Academic institutions</c:v>
                </c:pt>
                <c:pt idx="1">
                  <c:v>Capital markets</c:v>
                </c:pt>
                <c:pt idx="2">
                  <c:v>Corporate investors</c:v>
                </c:pt>
                <c:pt idx="3">
                  <c:v>Endowments and foundations</c:v>
                </c:pt>
                <c:pt idx="4">
                  <c:v>Banks</c:v>
                </c:pt>
                <c:pt idx="5">
                  <c:v>Sovereign wealth funds</c:v>
                </c:pt>
                <c:pt idx="6">
                  <c:v>Government agencies</c:v>
                </c:pt>
                <c:pt idx="7">
                  <c:v>Other asset managers</c:v>
                </c:pt>
                <c:pt idx="8">
                  <c:v>Private individuals</c:v>
                </c:pt>
                <c:pt idx="9">
                  <c:v>Family offices</c:v>
                </c:pt>
                <c:pt idx="10">
                  <c:v>Insurance companies</c:v>
                </c:pt>
                <c:pt idx="11">
                  <c:v>Fund of funds</c:v>
                </c:pt>
                <c:pt idx="12">
                  <c:v>Pension funds</c:v>
                </c:pt>
              </c:strCache>
            </c:strRef>
          </c:cat>
          <c:val>
            <c:numRef>
              <c:f>Sheet1!$B$2:$B$14</c:f>
              <c:numCache>
                <c:formatCode>0%</c:formatCode>
                <c:ptCount val="13"/>
                <c:pt idx="0">
                  <c:v>0.0</c:v>
                </c:pt>
                <c:pt idx="1">
                  <c:v>0.01</c:v>
                </c:pt>
                <c:pt idx="2">
                  <c:v>0.03</c:v>
                </c:pt>
                <c:pt idx="3">
                  <c:v>0.04</c:v>
                </c:pt>
                <c:pt idx="4">
                  <c:v>0.04</c:v>
                </c:pt>
                <c:pt idx="5">
                  <c:v>0.05</c:v>
                </c:pt>
                <c:pt idx="6">
                  <c:v>0.05</c:v>
                </c:pt>
                <c:pt idx="7">
                  <c:v>0.06</c:v>
                </c:pt>
                <c:pt idx="8">
                  <c:v>0.06</c:v>
                </c:pt>
                <c:pt idx="9">
                  <c:v>0.07</c:v>
                </c:pt>
                <c:pt idx="10">
                  <c:v>0.12</c:v>
                </c:pt>
                <c:pt idx="11">
                  <c:v>0.19</c:v>
                </c:pt>
                <c:pt idx="12">
                  <c:v>0.26</c:v>
                </c:pt>
              </c:numCache>
            </c:numRef>
          </c:val>
          <c:extLst xmlns:c16r2="http://schemas.microsoft.com/office/drawing/2015/06/chart">
            <c:ext xmlns:c16="http://schemas.microsoft.com/office/drawing/2014/chart" uri="{C3380CC4-5D6E-409C-BE32-E72D297353CC}">
              <c16:uniqueId val="{0000000C-8688-3E48-98BD-5949A74ADCA4}"/>
            </c:ext>
          </c:extLst>
        </c:ser>
        <c:dLbls>
          <c:showLegendKey val="0"/>
          <c:showVal val="0"/>
          <c:showCatName val="0"/>
          <c:showSerName val="0"/>
          <c:showPercent val="0"/>
          <c:showBubbleSize val="0"/>
        </c:dLbls>
        <c:gapWidth val="71"/>
        <c:axId val="-1609074704"/>
        <c:axId val="-1769021904"/>
      </c:barChart>
      <c:catAx>
        <c:axId val="-1609074704"/>
        <c:scaling>
          <c:orientation val="minMax"/>
        </c:scaling>
        <c:delete val="0"/>
        <c:axPos val="l"/>
        <c:numFmt formatCode="General" sourceLinked="1"/>
        <c:majorTickMark val="none"/>
        <c:minorTickMark val="cross"/>
        <c:tickLblPos val="nextTo"/>
        <c:spPr>
          <a:noFill/>
          <a:ln w="12700" cap="rnd" cmpd="sng" algn="ctr">
            <a:solidFill>
              <a:schemeClr val="tx1">
                <a:lumMod val="15000"/>
                <a:lumOff val="85000"/>
              </a:schemeClr>
            </a:solidFill>
            <a:round/>
            <a:headEnd type="none" w="sm" len="med"/>
            <a:tailEnd w="lg" len="lg"/>
          </a:ln>
          <a:effectLst/>
        </c:spPr>
        <c:txPr>
          <a:bodyPr rot="-60000000" spcFirstLastPara="1" vertOverflow="ellipsis" vert="horz" wrap="square" anchor="ctr" anchorCtr="1"/>
          <a:lstStyle/>
          <a:p>
            <a:pPr>
              <a:defRPr sz="1000" b="0" i="0" u="none" strike="noStrike" kern="1200" baseline="0">
                <a:solidFill>
                  <a:srgbClr val="6E8090"/>
                </a:solidFill>
                <a:latin typeface="+mn-lt"/>
                <a:ea typeface="+mn-ea"/>
                <a:cs typeface="+mn-cs"/>
              </a:defRPr>
            </a:pPr>
            <a:endParaRPr lang="en-US"/>
          </a:p>
        </c:txPr>
        <c:crossAx val="-1769021904"/>
        <c:crosses val="autoZero"/>
        <c:auto val="1"/>
        <c:lblAlgn val="ctr"/>
        <c:lblOffset val="200"/>
        <c:noMultiLvlLbl val="0"/>
      </c:catAx>
      <c:valAx>
        <c:axId val="-1769021904"/>
        <c:scaling>
          <c:orientation val="minMax"/>
        </c:scaling>
        <c:delete val="1"/>
        <c:axPos val="b"/>
        <c:numFmt formatCode="0%" sourceLinked="1"/>
        <c:majorTickMark val="out"/>
        <c:minorTickMark val="none"/>
        <c:tickLblPos val="nextTo"/>
        <c:crossAx val="-1609074704"/>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225426895122921"/>
          <c:y val="0.0372998238337597"/>
          <c:w val="0.954914620975416"/>
          <c:h val="0.874610065524852"/>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90D7E7"/>
              </a:solidFill>
              <a:ln>
                <a:noFill/>
              </a:ln>
              <a:effectLst/>
            </c:spPr>
            <c:extLst xmlns:c16r2="http://schemas.microsoft.com/office/drawing/2015/06/chart">
              <c:ext xmlns:c16="http://schemas.microsoft.com/office/drawing/2014/chart" uri="{C3380CC4-5D6E-409C-BE32-E72D297353CC}">
                <c16:uniqueId val="{00000001-E5B0-0844-A6EC-86246AD040B7}"/>
              </c:ext>
            </c:extLst>
          </c:dPt>
          <c:dPt>
            <c:idx val="1"/>
            <c:invertIfNegative val="0"/>
            <c:bubble3D val="0"/>
            <c:spPr>
              <a:solidFill>
                <a:srgbClr val="90D7E7"/>
              </a:solidFill>
              <a:ln>
                <a:noFill/>
              </a:ln>
              <a:effectLst/>
            </c:spPr>
            <c:extLst xmlns:c16r2="http://schemas.microsoft.com/office/drawing/2015/06/chart">
              <c:ext xmlns:c16="http://schemas.microsoft.com/office/drawing/2014/chart" uri="{C3380CC4-5D6E-409C-BE32-E72D297353CC}">
                <c16:uniqueId val="{00000003-E5B0-0844-A6EC-86246AD040B7}"/>
              </c:ext>
            </c:extLst>
          </c:dPt>
          <c:dPt>
            <c:idx val="2"/>
            <c:invertIfNegative val="0"/>
            <c:bubble3D val="0"/>
            <c:spPr>
              <a:solidFill>
                <a:srgbClr val="90D7E7"/>
              </a:solidFill>
              <a:ln>
                <a:noFill/>
              </a:ln>
              <a:effectLst/>
            </c:spPr>
            <c:extLst xmlns:c16r2="http://schemas.microsoft.com/office/drawing/2015/06/chart">
              <c:ext xmlns:c16="http://schemas.microsoft.com/office/drawing/2014/chart" uri="{C3380CC4-5D6E-409C-BE32-E72D297353CC}">
                <c16:uniqueId val="{00000005-E5B0-0844-A6EC-86246AD040B7}"/>
              </c:ext>
            </c:extLst>
          </c:dPt>
          <c:dPt>
            <c:idx val="3"/>
            <c:invertIfNegative val="0"/>
            <c:bubble3D val="0"/>
            <c:spPr>
              <a:solidFill>
                <a:srgbClr val="90D7E7"/>
              </a:solidFill>
              <a:ln>
                <a:noFill/>
              </a:ln>
              <a:effectLst/>
            </c:spPr>
            <c:extLst xmlns:c16r2="http://schemas.microsoft.com/office/drawing/2015/06/chart">
              <c:ext xmlns:c16="http://schemas.microsoft.com/office/drawing/2014/chart" uri="{C3380CC4-5D6E-409C-BE32-E72D297353CC}">
                <c16:uniqueId val="{00000007-BF60-4340-8729-8AD862B9A159}"/>
              </c:ext>
            </c:extLst>
          </c:dPt>
          <c:dPt>
            <c:idx val="4"/>
            <c:invertIfNegative val="0"/>
            <c:bubble3D val="0"/>
            <c:spPr>
              <a:solidFill>
                <a:srgbClr val="90D7E7"/>
              </a:solidFill>
              <a:ln>
                <a:noFill/>
              </a:ln>
              <a:effectLst/>
            </c:spPr>
            <c:extLst xmlns:c16r2="http://schemas.microsoft.com/office/drawing/2015/06/chart">
              <c:ext xmlns:c16="http://schemas.microsoft.com/office/drawing/2014/chart" uri="{C3380CC4-5D6E-409C-BE32-E72D297353CC}">
                <c16:uniqueId val="{00000007-E5B0-0844-A6EC-86246AD040B7}"/>
              </c:ext>
            </c:extLst>
          </c:dPt>
          <c:dPt>
            <c:idx val="5"/>
            <c:invertIfNegative val="0"/>
            <c:bubble3D val="0"/>
            <c:spPr>
              <a:solidFill>
                <a:srgbClr val="90D7E7"/>
              </a:solidFill>
              <a:ln>
                <a:noFill/>
              </a:ln>
              <a:effectLst/>
            </c:spPr>
            <c:extLst xmlns:c16r2="http://schemas.microsoft.com/office/drawing/2015/06/chart">
              <c:ext xmlns:c16="http://schemas.microsoft.com/office/drawing/2014/chart" uri="{C3380CC4-5D6E-409C-BE32-E72D297353CC}">
                <c16:uniqueId val="{00000009-E5B0-0844-A6EC-86246AD040B7}"/>
              </c:ext>
            </c:extLst>
          </c:dPt>
          <c:dPt>
            <c:idx val="6"/>
            <c:invertIfNegative val="0"/>
            <c:bubble3D val="0"/>
            <c:spPr>
              <a:solidFill>
                <a:srgbClr val="90D7E7"/>
              </a:solidFill>
              <a:ln>
                <a:noFill/>
              </a:ln>
              <a:effectLst/>
            </c:spPr>
            <c:extLst xmlns:c16r2="http://schemas.microsoft.com/office/drawing/2015/06/chart">
              <c:ext xmlns:c16="http://schemas.microsoft.com/office/drawing/2014/chart" uri="{C3380CC4-5D6E-409C-BE32-E72D297353CC}">
                <c16:uniqueId val="{0000000D-BF60-4340-8729-8AD862B9A159}"/>
              </c:ext>
            </c:extLst>
          </c:dPt>
          <c:dPt>
            <c:idx val="7"/>
            <c:invertIfNegative val="0"/>
            <c:bubble3D val="0"/>
            <c:spPr>
              <a:solidFill>
                <a:schemeClr val="accent4"/>
              </a:solidFill>
              <a:ln>
                <a:noFill/>
              </a:ln>
              <a:effectLst/>
            </c:spPr>
            <c:extLst xmlns:c16r2="http://schemas.microsoft.com/office/drawing/2015/06/chart">
              <c:ext xmlns:c16="http://schemas.microsoft.com/office/drawing/2014/chart" uri="{C3380CC4-5D6E-409C-BE32-E72D297353CC}">
                <c16:uniqueId val="{0000000B-E5B0-0844-A6EC-86246AD040B7}"/>
              </c:ext>
            </c:extLst>
          </c:dPt>
          <c:dPt>
            <c:idx val="8"/>
            <c:invertIfNegative val="0"/>
            <c:bubble3D val="0"/>
            <c:spPr>
              <a:solidFill>
                <a:srgbClr val="F47735"/>
              </a:solidFill>
              <a:ln>
                <a:noFill/>
              </a:ln>
              <a:effectLst/>
            </c:spPr>
            <c:extLst xmlns:c16r2="http://schemas.microsoft.com/office/drawing/2015/06/chart">
              <c:ext xmlns:c16="http://schemas.microsoft.com/office/drawing/2014/chart" uri="{C3380CC4-5D6E-409C-BE32-E72D297353CC}">
                <c16:uniqueId val="{00000015-E5B0-0844-A6EC-86246AD040B7}"/>
              </c:ext>
            </c:extLst>
          </c:dPt>
          <c:dPt>
            <c:idx val="9"/>
            <c:invertIfNegative val="0"/>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14-E5B0-0844-A6EC-86246AD040B7}"/>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51626F"/>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CEE</c:v>
                </c:pt>
                <c:pt idx="1">
                  <c:v>Rest of the world</c:v>
                </c:pt>
                <c:pt idx="2">
                  <c:v>Southern Europe</c:v>
                </c:pt>
                <c:pt idx="3">
                  <c:v>Nordics</c:v>
                </c:pt>
                <c:pt idx="4">
                  <c:v>Unclassified Europe</c:v>
                </c:pt>
                <c:pt idx="5">
                  <c:v>DACH</c:v>
                </c:pt>
                <c:pt idx="6">
                  <c:v>Asia &amp; Australia</c:v>
                </c:pt>
                <c:pt idx="7">
                  <c:v>UK&amp;Ireland</c:v>
                </c:pt>
                <c:pt idx="8">
                  <c:v>North America</c:v>
                </c:pt>
                <c:pt idx="9">
                  <c:v>France&amp;Benelux</c:v>
                </c:pt>
              </c:strCache>
            </c:strRef>
          </c:cat>
          <c:val>
            <c:numRef>
              <c:f>Sheet1!$B$2:$B$11</c:f>
              <c:numCache>
                <c:formatCode>0%</c:formatCode>
                <c:ptCount val="10"/>
                <c:pt idx="0">
                  <c:v>0.00128212855127969</c:v>
                </c:pt>
                <c:pt idx="1">
                  <c:v>0.0130189040972707</c:v>
                </c:pt>
                <c:pt idx="2">
                  <c:v>0.051953885542262</c:v>
                </c:pt>
                <c:pt idx="3">
                  <c:v>0.0586636579371354</c:v>
                </c:pt>
                <c:pt idx="4">
                  <c:v>0.0605116918173882</c:v>
                </c:pt>
                <c:pt idx="5">
                  <c:v>0.0891675775016631</c:v>
                </c:pt>
                <c:pt idx="6">
                  <c:v>0.0905426019188722</c:v>
                </c:pt>
                <c:pt idx="7">
                  <c:v>0.121250137358091</c:v>
                </c:pt>
                <c:pt idx="8">
                  <c:v>0.2420983622862</c:v>
                </c:pt>
                <c:pt idx="9">
                  <c:v>0.271511052989838</c:v>
                </c:pt>
              </c:numCache>
            </c:numRef>
          </c:val>
          <c:extLst xmlns:c16r2="http://schemas.microsoft.com/office/drawing/2015/06/chart">
            <c:ext xmlns:c16="http://schemas.microsoft.com/office/drawing/2014/chart" uri="{C3380CC4-5D6E-409C-BE32-E72D297353CC}">
              <c16:uniqueId val="{00000012-E5B0-0844-A6EC-86246AD040B7}"/>
            </c:ext>
          </c:extLst>
        </c:ser>
        <c:dLbls>
          <c:showLegendKey val="0"/>
          <c:showVal val="0"/>
          <c:showCatName val="0"/>
          <c:showSerName val="0"/>
          <c:showPercent val="0"/>
          <c:showBubbleSize val="0"/>
        </c:dLbls>
        <c:gapWidth val="71"/>
        <c:axId val="-1711374768"/>
        <c:axId val="-1711372448"/>
      </c:barChart>
      <c:catAx>
        <c:axId val="-1711374768"/>
        <c:scaling>
          <c:orientation val="minMax"/>
        </c:scaling>
        <c:delete val="0"/>
        <c:axPos val="l"/>
        <c:numFmt formatCode="General" sourceLinked="1"/>
        <c:majorTickMark val="none"/>
        <c:minorTickMark val="cross"/>
        <c:tickLblPos val="nextTo"/>
        <c:spPr>
          <a:noFill/>
          <a:ln w="12700" cap="rnd" cmpd="sng" algn="ctr">
            <a:solidFill>
              <a:schemeClr val="tx1">
                <a:lumMod val="15000"/>
                <a:lumOff val="85000"/>
              </a:schemeClr>
            </a:solidFill>
            <a:round/>
            <a:headEnd type="none" w="sm" len="med"/>
            <a:tailEnd w="lg" len="lg"/>
          </a:ln>
          <a:effectLst/>
        </c:spPr>
        <c:txPr>
          <a:bodyPr rot="-60000000" spcFirstLastPara="1" vertOverflow="ellipsis" vert="horz" wrap="square" anchor="ctr" anchorCtr="1"/>
          <a:lstStyle/>
          <a:p>
            <a:pPr>
              <a:defRPr sz="1000" b="0" i="0" u="none" strike="noStrike" kern="1200" baseline="0">
                <a:solidFill>
                  <a:srgbClr val="6E8090"/>
                </a:solidFill>
                <a:latin typeface="+mn-lt"/>
                <a:ea typeface="+mn-ea"/>
                <a:cs typeface="+mn-cs"/>
              </a:defRPr>
            </a:pPr>
            <a:endParaRPr lang="en-US"/>
          </a:p>
        </c:txPr>
        <c:crossAx val="-1711372448"/>
        <c:crosses val="autoZero"/>
        <c:auto val="1"/>
        <c:lblAlgn val="ctr"/>
        <c:lblOffset val="200"/>
        <c:noMultiLvlLbl val="0"/>
      </c:catAx>
      <c:valAx>
        <c:axId val="-1711372448"/>
        <c:scaling>
          <c:orientation val="minMax"/>
        </c:scaling>
        <c:delete val="1"/>
        <c:axPos val="b"/>
        <c:numFmt formatCode="0%" sourceLinked="1"/>
        <c:majorTickMark val="out"/>
        <c:minorTickMark val="none"/>
        <c:tickLblPos val="nextTo"/>
        <c:crossAx val="-1711374768"/>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225426895122921"/>
          <c:y val="0.0372998238337597"/>
          <c:w val="0.954914620975416"/>
          <c:h val="0.793268196146343"/>
        </c:manualLayout>
      </c:layout>
      <c:areaChart>
        <c:grouping val="stacked"/>
        <c:varyColors val="0"/>
        <c:ser>
          <c:idx val="0"/>
          <c:order val="0"/>
          <c:tx>
            <c:strRef>
              <c:f>Sheet1!$B$1</c:f>
              <c:strCache>
                <c:ptCount val="1"/>
                <c:pt idx="0">
                  <c:v>Portfolio at cost </c:v>
                </c:pt>
              </c:strCache>
            </c:strRef>
          </c:tx>
          <c:spPr>
            <a:solidFill>
              <a:schemeClr val="accent2"/>
            </a:solidFill>
            <a:ln>
              <a:noFill/>
            </a:ln>
            <a:effectLst/>
          </c:spPr>
          <c:dPt>
            <c:idx val="0"/>
            <c:bubble3D val="0"/>
            <c:spPr>
              <a:solidFill>
                <a:schemeClr val="accent2"/>
              </a:solidFill>
              <a:ln w="28575" cap="rnd">
                <a:solidFill>
                  <a:schemeClr val="accent1"/>
                </a:solidFill>
                <a:round/>
              </a:ln>
              <a:effectLst/>
            </c:spPr>
            <c:extLst xmlns:c16r2="http://schemas.microsoft.com/office/drawing/2015/06/chart">
              <c:ext xmlns:c16="http://schemas.microsoft.com/office/drawing/2014/chart" uri="{C3380CC4-5D6E-409C-BE32-E72D297353CC}">
                <c16:uniqueId val="{00000001-B432-0F40-980C-C150BA8DD91A}"/>
              </c:ext>
            </c:extLst>
          </c:dPt>
          <c:dPt>
            <c:idx val="1"/>
            <c:bubble3D val="0"/>
            <c:spPr>
              <a:solidFill>
                <a:schemeClr val="accent2"/>
              </a:solidFill>
              <a:ln w="28575" cap="rnd">
                <a:solidFill>
                  <a:schemeClr val="accent1"/>
                </a:solidFill>
                <a:round/>
              </a:ln>
              <a:effectLst/>
            </c:spPr>
            <c:extLst xmlns:c16r2="http://schemas.microsoft.com/office/drawing/2015/06/chart">
              <c:ext xmlns:c16="http://schemas.microsoft.com/office/drawing/2014/chart" uri="{C3380CC4-5D6E-409C-BE32-E72D297353CC}">
                <c16:uniqueId val="{00000003-B432-0F40-980C-C150BA8DD91A}"/>
              </c:ext>
            </c:extLst>
          </c:dPt>
          <c:dPt>
            <c:idx val="2"/>
            <c:bubble3D val="0"/>
            <c:spPr>
              <a:solidFill>
                <a:schemeClr val="accent2"/>
              </a:solidFill>
              <a:ln w="28575" cap="rnd">
                <a:solidFill>
                  <a:schemeClr val="accent1"/>
                </a:solidFill>
                <a:round/>
              </a:ln>
              <a:effectLst/>
            </c:spPr>
            <c:extLst xmlns:c16r2="http://schemas.microsoft.com/office/drawing/2015/06/chart">
              <c:ext xmlns:c16="http://schemas.microsoft.com/office/drawing/2014/chart" uri="{C3380CC4-5D6E-409C-BE32-E72D297353CC}">
                <c16:uniqueId val="{00000005-B432-0F40-980C-C150BA8DD91A}"/>
              </c:ext>
            </c:extLst>
          </c:dPt>
          <c:dPt>
            <c:idx val="4"/>
            <c:bubble3D val="0"/>
            <c:spPr>
              <a:solidFill>
                <a:schemeClr val="accent2"/>
              </a:solidFill>
              <a:ln w="28575" cap="rnd">
                <a:solidFill>
                  <a:schemeClr val="accent1"/>
                </a:solidFill>
                <a:round/>
              </a:ln>
              <a:effectLst/>
            </c:spPr>
            <c:extLst xmlns:c16r2="http://schemas.microsoft.com/office/drawing/2015/06/chart">
              <c:ext xmlns:c16="http://schemas.microsoft.com/office/drawing/2014/chart" uri="{C3380CC4-5D6E-409C-BE32-E72D297353CC}">
                <c16:uniqueId val="{00000007-B432-0F40-980C-C150BA8DD91A}"/>
              </c:ext>
            </c:extLst>
          </c:dPt>
          <c:dPt>
            <c:idx val="5"/>
            <c:bubble3D val="0"/>
            <c:spPr>
              <a:solidFill>
                <a:schemeClr val="accent2"/>
              </a:solidFill>
              <a:ln w="28575" cap="rnd">
                <a:solidFill>
                  <a:schemeClr val="accent1"/>
                </a:solidFill>
                <a:round/>
              </a:ln>
              <a:effectLst/>
            </c:spPr>
            <c:extLst xmlns:c16r2="http://schemas.microsoft.com/office/drawing/2015/06/chart">
              <c:ext xmlns:c16="http://schemas.microsoft.com/office/drawing/2014/chart" uri="{C3380CC4-5D6E-409C-BE32-E72D297353CC}">
                <c16:uniqueId val="{00000009-B432-0F40-980C-C150BA8DD91A}"/>
              </c:ext>
            </c:extLst>
          </c:dPt>
          <c:cat>
            <c:numRef>
              <c:f>Sheet1!$A$2:$A$11</c:f>
              <c:numCache>
                <c:formatCode>General</c:formatCode>
                <c:ptCount val="10"/>
                <c:pt idx="0">
                  <c:v>2011.0</c:v>
                </c:pt>
                <c:pt idx="1">
                  <c:v>2012.0</c:v>
                </c:pt>
                <c:pt idx="2">
                  <c:v>2013.0</c:v>
                </c:pt>
                <c:pt idx="3">
                  <c:v>2014.0</c:v>
                </c:pt>
                <c:pt idx="4">
                  <c:v>2015.0</c:v>
                </c:pt>
                <c:pt idx="5">
                  <c:v>2016.0</c:v>
                </c:pt>
                <c:pt idx="6">
                  <c:v>2017.0</c:v>
                </c:pt>
                <c:pt idx="7">
                  <c:v>2018.0</c:v>
                </c:pt>
                <c:pt idx="8">
                  <c:v>2019.0</c:v>
                </c:pt>
                <c:pt idx="9">
                  <c:v>2020.0</c:v>
                </c:pt>
              </c:numCache>
            </c:numRef>
          </c:cat>
          <c:val>
            <c:numRef>
              <c:f>Sheet1!$B$2:$B$11</c:f>
              <c:numCache>
                <c:formatCode>0</c:formatCode>
                <c:ptCount val="10"/>
                <c:pt idx="0">
                  <c:v>106.0</c:v>
                </c:pt>
                <c:pt idx="1">
                  <c:v>109.0</c:v>
                </c:pt>
                <c:pt idx="2">
                  <c:v>106.0</c:v>
                </c:pt>
                <c:pt idx="3">
                  <c:v>102.0</c:v>
                </c:pt>
                <c:pt idx="4">
                  <c:v>96.0</c:v>
                </c:pt>
                <c:pt idx="5">
                  <c:v>102.0</c:v>
                </c:pt>
                <c:pt idx="6">
                  <c:v>109.0</c:v>
                </c:pt>
                <c:pt idx="7">
                  <c:v>113.0</c:v>
                </c:pt>
                <c:pt idx="8">
                  <c:v>130.0</c:v>
                </c:pt>
                <c:pt idx="9">
                  <c:v>148.0</c:v>
                </c:pt>
              </c:numCache>
            </c:numRef>
          </c:val>
          <c:extLst xmlns:c16r2="http://schemas.microsoft.com/office/drawing/2015/06/chart">
            <c:ext xmlns:c16="http://schemas.microsoft.com/office/drawing/2014/chart" uri="{C3380CC4-5D6E-409C-BE32-E72D297353CC}">
              <c16:uniqueId val="{0000000B-B432-0F40-980C-C150BA8DD91A}"/>
            </c:ext>
          </c:extLst>
        </c:ser>
        <c:ser>
          <c:idx val="1"/>
          <c:order val="1"/>
          <c:tx>
            <c:strRef>
              <c:f>Sheet1!$C$1</c:f>
              <c:strCache>
                <c:ptCount val="1"/>
                <c:pt idx="0">
                  <c:v>Dry powder</c:v>
                </c:pt>
              </c:strCache>
            </c:strRef>
          </c:tx>
          <c:spPr>
            <a:solidFill>
              <a:srgbClr val="F47735"/>
            </a:solidFill>
            <a:ln>
              <a:noFill/>
            </a:ln>
            <a:effectLst/>
          </c:spPr>
          <c:cat>
            <c:numRef>
              <c:f>Sheet1!$A$2:$A$11</c:f>
              <c:numCache>
                <c:formatCode>General</c:formatCode>
                <c:ptCount val="10"/>
                <c:pt idx="0">
                  <c:v>2011.0</c:v>
                </c:pt>
                <c:pt idx="1">
                  <c:v>2012.0</c:v>
                </c:pt>
                <c:pt idx="2">
                  <c:v>2013.0</c:v>
                </c:pt>
                <c:pt idx="3">
                  <c:v>2014.0</c:v>
                </c:pt>
                <c:pt idx="4">
                  <c:v>2015.0</c:v>
                </c:pt>
                <c:pt idx="5">
                  <c:v>2016.0</c:v>
                </c:pt>
                <c:pt idx="6">
                  <c:v>2017.0</c:v>
                </c:pt>
                <c:pt idx="7">
                  <c:v>2018.0</c:v>
                </c:pt>
                <c:pt idx="8">
                  <c:v>2019.0</c:v>
                </c:pt>
                <c:pt idx="9">
                  <c:v>2020.0</c:v>
                </c:pt>
              </c:numCache>
            </c:numRef>
          </c:cat>
          <c:val>
            <c:numRef>
              <c:f>Sheet1!$C$2:$C$11</c:f>
              <c:numCache>
                <c:formatCode>General</c:formatCode>
                <c:ptCount val="10"/>
                <c:pt idx="0">
                  <c:v>33.0</c:v>
                </c:pt>
                <c:pt idx="1">
                  <c:v>33.0</c:v>
                </c:pt>
                <c:pt idx="2">
                  <c:v>42.0</c:v>
                </c:pt>
                <c:pt idx="3">
                  <c:v>49.0</c:v>
                </c:pt>
                <c:pt idx="4">
                  <c:v>52.0</c:v>
                </c:pt>
                <c:pt idx="5">
                  <c:v>56.0</c:v>
                </c:pt>
                <c:pt idx="6">
                  <c:v>65.0</c:v>
                </c:pt>
                <c:pt idx="7">
                  <c:v>68.0</c:v>
                </c:pt>
                <c:pt idx="8">
                  <c:v>73.0</c:v>
                </c:pt>
                <c:pt idx="9">
                  <c:v>75.0</c:v>
                </c:pt>
              </c:numCache>
            </c:numRef>
          </c:val>
          <c:extLst xmlns:c16r2="http://schemas.microsoft.com/office/drawing/2015/06/chart">
            <c:ext xmlns:c16="http://schemas.microsoft.com/office/drawing/2014/chart" uri="{C3380CC4-5D6E-409C-BE32-E72D297353CC}">
              <c16:uniqueId val="{0000000D-B432-0F40-980C-C150BA8DD91A}"/>
            </c:ext>
          </c:extLst>
        </c:ser>
        <c:ser>
          <c:idx val="2"/>
          <c:order val="2"/>
          <c:tx>
            <c:strRef>
              <c:f>Sheet1!$D$1</c:f>
              <c:strCache>
                <c:ptCount val="1"/>
                <c:pt idx="0">
                  <c:v> </c:v>
                </c:pt>
              </c:strCache>
            </c:strRef>
          </c:tx>
          <c:spPr>
            <a:noFill/>
            <a:ln>
              <a:noFill/>
            </a:ln>
            <a:effectLst/>
          </c:spPr>
          <c:dLbls>
            <c:dLbl>
              <c:idx val="0"/>
              <c:layout>
                <c:manualLayout>
                  <c:x val="0.0"/>
                  <c:y val="0.073840955989310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A-BBFA-1C4A-A2BF-13DC678AD3CE}"/>
                </c:ext>
                <c:ext xmlns:c15="http://schemas.microsoft.com/office/drawing/2012/chart" uri="{CE6537A1-D6FC-4f65-9D91-7224C49458BB}"/>
              </c:extLst>
            </c:dLbl>
            <c:dLbl>
              <c:idx val="1"/>
              <c:layout>
                <c:manualLayout>
                  <c:x val="0.0"/>
                  <c:y val="0.073840955989310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B-BBFA-1C4A-A2BF-13DC678AD3CE}"/>
                </c:ext>
                <c:ext xmlns:c15="http://schemas.microsoft.com/office/drawing/2012/chart" uri="{CE6537A1-D6FC-4f65-9D91-7224C49458BB}"/>
              </c:extLst>
            </c:dLbl>
            <c:dLbl>
              <c:idx val="2"/>
              <c:layout>
                <c:manualLayout>
                  <c:x val="-3.75707151670458E-17"/>
                  <c:y val="0.0671281418084639"/>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C-BBFA-1C4A-A2BF-13DC678AD3CE}"/>
                </c:ext>
                <c:ext xmlns:c15="http://schemas.microsoft.com/office/drawing/2012/chart" uri="{CE6537A1-D6FC-4f65-9D91-7224C49458BB}"/>
              </c:extLst>
            </c:dLbl>
            <c:dLbl>
              <c:idx val="3"/>
              <c:layout>
                <c:manualLayout>
                  <c:x val="-3.75707151670458E-17"/>
                  <c:y val="0.073840955989310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D-BBFA-1C4A-A2BF-13DC678AD3CE}"/>
                </c:ext>
                <c:ext xmlns:c15="http://schemas.microsoft.com/office/drawing/2012/chart" uri="{CE6537A1-D6FC-4f65-9D91-7224C49458BB}"/>
              </c:extLst>
            </c:dLbl>
            <c:dLbl>
              <c:idx val="4"/>
              <c:layout>
                <c:manualLayout>
                  <c:x val="0.0"/>
                  <c:y val="0.073840955989310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E-BBFA-1C4A-A2BF-13DC678AD3CE}"/>
                </c:ext>
                <c:ext xmlns:c15="http://schemas.microsoft.com/office/drawing/2012/chart" uri="{CE6537A1-D6FC-4f65-9D91-7224C49458BB}"/>
              </c:extLst>
            </c:dLbl>
            <c:dLbl>
              <c:idx val="5"/>
              <c:layout>
                <c:manualLayout>
                  <c:x val="0.0"/>
                  <c:y val="0.073840955989310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F-BBFA-1C4A-A2BF-13DC678AD3CE}"/>
                </c:ext>
                <c:ext xmlns:c15="http://schemas.microsoft.com/office/drawing/2012/chart" uri="{CE6537A1-D6FC-4f65-9D91-7224C49458BB}"/>
              </c:extLst>
            </c:dLbl>
            <c:dLbl>
              <c:idx val="6"/>
              <c:layout>
                <c:manualLayout>
                  <c:x val="0.0"/>
                  <c:y val="0.0973358056222726"/>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0-BBFA-1C4A-A2BF-13DC678AD3CE}"/>
                </c:ext>
                <c:ext xmlns:c15="http://schemas.microsoft.com/office/drawing/2012/chart" uri="{CE6537A1-D6FC-4f65-9D91-7224C49458BB}"/>
              </c:extLst>
            </c:dLbl>
            <c:dLbl>
              <c:idx val="7"/>
              <c:layout>
                <c:manualLayout>
                  <c:x val="-1.50282860668183E-16"/>
                  <c:y val="0.100692212712696"/>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1-BBFA-1C4A-A2BF-13DC678AD3CE}"/>
                </c:ext>
                <c:ext xmlns:c15="http://schemas.microsoft.com/office/drawing/2012/chart" uri="{CE6537A1-D6FC-4f65-9D91-7224C49458BB}"/>
              </c:extLst>
            </c:dLbl>
            <c:dLbl>
              <c:idx val="8"/>
              <c:layout>
                <c:manualLayout>
                  <c:x val="-1.50282860668183E-16"/>
                  <c:y val="0.114117841074389"/>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2-BBFA-1C4A-A2BF-13DC678AD3CE}"/>
                </c:ext>
                <c:ext xmlns:c15="http://schemas.microsoft.com/office/drawing/2012/chart" uri="{CE6537A1-D6FC-4f65-9D91-7224C49458BB}"/>
              </c:extLst>
            </c:dLbl>
            <c:dLbl>
              <c:idx val="9"/>
              <c:layout>
                <c:manualLayout>
                  <c:x val="0.0"/>
                  <c:y val="0.114117841074389"/>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3-BBFA-1C4A-A2BF-13DC678AD3CE}"/>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51626F"/>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noFill/>
                      <a:round/>
                    </a:ln>
                    <a:effectLst/>
                  </c:spPr>
                </c15:leaderLines>
              </c:ext>
            </c:extLst>
          </c:dLbls>
          <c:cat>
            <c:numRef>
              <c:f>Sheet1!$A$2:$A$11</c:f>
              <c:numCache>
                <c:formatCode>General</c:formatCode>
                <c:ptCount val="10"/>
                <c:pt idx="0">
                  <c:v>2011.0</c:v>
                </c:pt>
                <c:pt idx="1">
                  <c:v>2012.0</c:v>
                </c:pt>
                <c:pt idx="2">
                  <c:v>2013.0</c:v>
                </c:pt>
                <c:pt idx="3">
                  <c:v>2014.0</c:v>
                </c:pt>
                <c:pt idx="4">
                  <c:v>2015.0</c:v>
                </c:pt>
                <c:pt idx="5">
                  <c:v>2016.0</c:v>
                </c:pt>
                <c:pt idx="6">
                  <c:v>2017.0</c:v>
                </c:pt>
                <c:pt idx="7">
                  <c:v>2018.0</c:v>
                </c:pt>
                <c:pt idx="8">
                  <c:v>2019.0</c:v>
                </c:pt>
                <c:pt idx="9">
                  <c:v>2020.0</c:v>
                </c:pt>
              </c:numCache>
            </c:numRef>
          </c:cat>
          <c:val>
            <c:numRef>
              <c:f>Sheet1!$D$2:$D$11</c:f>
              <c:numCache>
                <c:formatCode>General</c:formatCode>
                <c:ptCount val="10"/>
                <c:pt idx="0">
                  <c:v>139.0</c:v>
                </c:pt>
                <c:pt idx="1">
                  <c:v>142.0</c:v>
                </c:pt>
                <c:pt idx="2">
                  <c:v>147.0</c:v>
                </c:pt>
                <c:pt idx="3">
                  <c:v>151.0</c:v>
                </c:pt>
                <c:pt idx="4">
                  <c:v>149.0</c:v>
                </c:pt>
                <c:pt idx="5">
                  <c:v>158.0</c:v>
                </c:pt>
                <c:pt idx="6">
                  <c:v>174.0</c:v>
                </c:pt>
                <c:pt idx="7">
                  <c:v>181.0</c:v>
                </c:pt>
                <c:pt idx="8">
                  <c:v>204.0</c:v>
                </c:pt>
                <c:pt idx="9">
                  <c:v>223.0</c:v>
                </c:pt>
              </c:numCache>
            </c:numRef>
          </c:val>
          <c:extLst xmlns:c16r2="http://schemas.microsoft.com/office/drawing/2015/06/chart">
            <c:ext xmlns:c16="http://schemas.microsoft.com/office/drawing/2014/chart" uri="{C3380CC4-5D6E-409C-BE32-E72D297353CC}">
              <c16:uniqueId val="{0000000B-0838-FE41-AA69-8F58470BF226}"/>
            </c:ext>
          </c:extLst>
        </c:ser>
        <c:dLbls>
          <c:showLegendKey val="0"/>
          <c:showVal val="0"/>
          <c:showCatName val="0"/>
          <c:showSerName val="0"/>
          <c:showPercent val="0"/>
          <c:showBubbleSize val="0"/>
        </c:dLbls>
        <c:axId val="-1717137872"/>
        <c:axId val="-1702254672"/>
      </c:areaChart>
      <c:catAx>
        <c:axId val="-1717137872"/>
        <c:scaling>
          <c:orientation val="minMax"/>
        </c:scaling>
        <c:delete val="0"/>
        <c:axPos val="b"/>
        <c:numFmt formatCode="General" sourceLinked="1"/>
        <c:majorTickMark val="none"/>
        <c:minorTickMark val="cross"/>
        <c:tickLblPos val="nextTo"/>
        <c:spPr>
          <a:noFill/>
          <a:ln w="12700" cap="rnd" cmpd="sng" algn="ctr">
            <a:solidFill>
              <a:schemeClr val="tx1">
                <a:lumMod val="15000"/>
                <a:lumOff val="85000"/>
              </a:schemeClr>
            </a:solidFill>
            <a:round/>
            <a:headEnd type="none" w="sm" len="med"/>
            <a:tailEnd w="lg" len="lg"/>
          </a:ln>
          <a:effectLst/>
        </c:spPr>
        <c:txPr>
          <a:bodyPr rot="-60000000" spcFirstLastPara="1" vertOverflow="ellipsis" vert="horz" wrap="square" anchor="ctr" anchorCtr="1"/>
          <a:lstStyle/>
          <a:p>
            <a:pPr>
              <a:defRPr sz="1000" b="0" i="0" u="none" strike="noStrike" kern="1200" baseline="0">
                <a:solidFill>
                  <a:srgbClr val="6E8090"/>
                </a:solidFill>
                <a:latin typeface="+mn-lt"/>
                <a:ea typeface="+mn-ea"/>
                <a:cs typeface="+mn-cs"/>
              </a:defRPr>
            </a:pPr>
            <a:endParaRPr lang="en-US"/>
          </a:p>
        </c:txPr>
        <c:crossAx val="-1702254672"/>
        <c:crosses val="autoZero"/>
        <c:auto val="1"/>
        <c:lblAlgn val="ctr"/>
        <c:lblOffset val="200"/>
        <c:noMultiLvlLbl val="0"/>
      </c:catAx>
      <c:valAx>
        <c:axId val="-1702254672"/>
        <c:scaling>
          <c:orientation val="minMax"/>
          <c:max val="500.0"/>
        </c:scaling>
        <c:delete val="1"/>
        <c:axPos val="l"/>
        <c:numFmt formatCode="0" sourceLinked="1"/>
        <c:majorTickMark val="out"/>
        <c:minorTickMark val="none"/>
        <c:tickLblPos val="nextTo"/>
        <c:crossAx val="-1717137872"/>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712193807230813"/>
          <c:y val="0.0"/>
          <c:w val="0.906173797606443"/>
          <c:h val="1.0"/>
        </c:manualLayout>
      </c:layout>
      <c:doughnutChart>
        <c:varyColors val="1"/>
        <c:ser>
          <c:idx val="0"/>
          <c:order val="0"/>
          <c:tx>
            <c:strRef>
              <c:f>Sheet1!$B$1</c:f>
              <c:strCache>
                <c:ptCount val="1"/>
                <c:pt idx="0">
                  <c:v>Sales</c:v>
                </c:pt>
              </c:strCache>
            </c:strRef>
          </c:tx>
          <c:spPr>
            <a:ln>
              <a:solidFill>
                <a:schemeClr val="bg1">
                  <a:lumMod val="95000"/>
                </a:schemeClr>
              </a:solidFill>
            </a:ln>
          </c:spPr>
          <c:dPt>
            <c:idx val="0"/>
            <c:bubble3D val="0"/>
            <c:spPr>
              <a:solidFill>
                <a:schemeClr val="accent2"/>
              </a:solidFill>
              <a:ln w="19050">
                <a:solidFill>
                  <a:schemeClr val="bg1">
                    <a:lumMod val="95000"/>
                  </a:schemeClr>
                </a:solidFill>
              </a:ln>
              <a:effectLst/>
            </c:spPr>
            <c:extLst xmlns:c16r2="http://schemas.microsoft.com/office/drawing/2015/06/chart">
              <c:ext xmlns:c16="http://schemas.microsoft.com/office/drawing/2014/chart" uri="{C3380CC4-5D6E-409C-BE32-E72D297353CC}">
                <c16:uniqueId val="{00000002-13F3-9346-87F9-166D46241D04}"/>
              </c:ext>
            </c:extLst>
          </c:dPt>
          <c:dPt>
            <c:idx val="1"/>
            <c:bubble3D val="0"/>
            <c:spPr>
              <a:solidFill>
                <a:srgbClr val="90D7E7"/>
              </a:solidFill>
              <a:ln w="19050">
                <a:solidFill>
                  <a:schemeClr val="bg1">
                    <a:lumMod val="95000"/>
                  </a:schemeClr>
                </a:solidFill>
              </a:ln>
              <a:effectLst/>
            </c:spPr>
            <c:extLst xmlns:c16r2="http://schemas.microsoft.com/office/drawing/2015/06/chart">
              <c:ext xmlns:c16="http://schemas.microsoft.com/office/drawing/2014/chart" uri="{C3380CC4-5D6E-409C-BE32-E72D297353CC}">
                <c16:uniqueId val="{00000003-13F3-9346-87F9-166D46241D04}"/>
              </c:ext>
            </c:extLst>
          </c:dPt>
          <c:cat>
            <c:strRef>
              <c:f>Sheet1!$A$2:$A$3</c:f>
              <c:strCache>
                <c:ptCount val="2"/>
                <c:pt idx="0">
                  <c:v>Buyout</c:v>
                </c:pt>
                <c:pt idx="1">
                  <c:v>VC</c:v>
                </c:pt>
              </c:strCache>
            </c:strRef>
          </c:cat>
          <c:val>
            <c:numRef>
              <c:f>Sheet1!$B$2:$B$3</c:f>
              <c:numCache>
                <c:formatCode>General</c:formatCode>
                <c:ptCount val="2"/>
                <c:pt idx="0">
                  <c:v>161.0</c:v>
                </c:pt>
                <c:pt idx="1">
                  <c:v>151.0</c:v>
                </c:pt>
              </c:numCache>
            </c:numRef>
          </c:val>
          <c:extLst xmlns:c16r2="http://schemas.microsoft.com/office/drawing/2015/06/chart">
            <c:ext xmlns:c16="http://schemas.microsoft.com/office/drawing/2014/chart" uri="{C3380CC4-5D6E-409C-BE32-E72D297353CC}">
              <c16:uniqueId val="{00000000-13F3-9346-87F9-166D46241D04}"/>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712193807230813"/>
          <c:y val="0.0"/>
          <c:w val="0.906173797606443"/>
          <c:h val="1.0"/>
        </c:manualLayout>
      </c:layout>
      <c:doughnutChart>
        <c:varyColors val="1"/>
        <c:ser>
          <c:idx val="0"/>
          <c:order val="0"/>
          <c:tx>
            <c:strRef>
              <c:f>Sheet1!$B$1</c:f>
              <c:strCache>
                <c:ptCount val="1"/>
                <c:pt idx="0">
                  <c:v>Sales</c:v>
                </c:pt>
              </c:strCache>
            </c:strRef>
          </c:tx>
          <c:spPr>
            <a:ln>
              <a:solidFill>
                <a:schemeClr val="bg1">
                  <a:lumMod val="95000"/>
                </a:schemeClr>
              </a:solidFill>
            </a:ln>
          </c:spPr>
          <c:dPt>
            <c:idx val="0"/>
            <c:bubble3D val="0"/>
            <c:spPr>
              <a:solidFill>
                <a:schemeClr val="accent2"/>
              </a:solidFill>
              <a:ln w="19050">
                <a:solidFill>
                  <a:schemeClr val="bg1">
                    <a:lumMod val="95000"/>
                  </a:schemeClr>
                </a:solidFill>
              </a:ln>
              <a:effectLst/>
            </c:spPr>
            <c:extLst xmlns:c16r2="http://schemas.microsoft.com/office/drawing/2015/06/chart">
              <c:ext xmlns:c16="http://schemas.microsoft.com/office/drawing/2014/chart" uri="{C3380CC4-5D6E-409C-BE32-E72D297353CC}">
                <c16:uniqueId val="{00000001-54A2-2249-B147-8F8F0EFF287A}"/>
              </c:ext>
            </c:extLst>
          </c:dPt>
          <c:dPt>
            <c:idx val="1"/>
            <c:bubble3D val="0"/>
            <c:spPr>
              <a:solidFill>
                <a:srgbClr val="90D7E7"/>
              </a:solidFill>
              <a:ln w="19050">
                <a:solidFill>
                  <a:schemeClr val="bg1">
                    <a:lumMod val="95000"/>
                  </a:schemeClr>
                </a:solidFill>
              </a:ln>
              <a:effectLst/>
            </c:spPr>
            <c:extLst xmlns:c16r2="http://schemas.microsoft.com/office/drawing/2015/06/chart">
              <c:ext xmlns:c16="http://schemas.microsoft.com/office/drawing/2014/chart" uri="{C3380CC4-5D6E-409C-BE32-E72D297353CC}">
                <c16:uniqueId val="{00000003-54A2-2249-B147-8F8F0EFF287A}"/>
              </c:ext>
            </c:extLst>
          </c:dPt>
          <c:cat>
            <c:strRef>
              <c:f>Sheet1!$A$2:$A$3</c:f>
              <c:strCache>
                <c:ptCount val="2"/>
                <c:pt idx="0">
                  <c:v>Buyout</c:v>
                </c:pt>
                <c:pt idx="1">
                  <c:v>VC</c:v>
                </c:pt>
              </c:strCache>
            </c:strRef>
          </c:cat>
          <c:val>
            <c:numRef>
              <c:f>Sheet1!$B$2:$B$3</c:f>
              <c:numCache>
                <c:formatCode>General</c:formatCode>
                <c:ptCount val="2"/>
                <c:pt idx="0">
                  <c:v>84.0</c:v>
                </c:pt>
                <c:pt idx="1">
                  <c:v>65.0</c:v>
                </c:pt>
              </c:numCache>
            </c:numRef>
          </c:val>
          <c:extLst xmlns:c16r2="http://schemas.microsoft.com/office/drawing/2015/06/chart">
            <c:ext xmlns:c16="http://schemas.microsoft.com/office/drawing/2014/chart" uri="{C3380CC4-5D6E-409C-BE32-E72D297353CC}">
              <c16:uniqueId val="{00000000-13F3-9346-87F9-166D46241D04}"/>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712193807230813"/>
          <c:y val="0.0"/>
          <c:w val="0.906173797606443"/>
          <c:h val="1.0"/>
        </c:manualLayout>
      </c:layout>
      <c:doughnutChart>
        <c:varyColors val="1"/>
        <c:ser>
          <c:idx val="0"/>
          <c:order val="0"/>
          <c:tx>
            <c:strRef>
              <c:f>Sheet1!$B$1</c:f>
              <c:strCache>
                <c:ptCount val="1"/>
                <c:pt idx="0">
                  <c:v>Sales</c:v>
                </c:pt>
              </c:strCache>
            </c:strRef>
          </c:tx>
          <c:spPr>
            <a:ln>
              <a:solidFill>
                <a:schemeClr val="bg1">
                  <a:lumMod val="95000"/>
                </a:schemeClr>
              </a:solidFill>
            </a:ln>
          </c:spPr>
          <c:dPt>
            <c:idx val="0"/>
            <c:bubble3D val="0"/>
            <c:spPr>
              <a:solidFill>
                <a:schemeClr val="accent2"/>
              </a:solidFill>
              <a:ln w="19050">
                <a:solidFill>
                  <a:schemeClr val="bg1">
                    <a:lumMod val="95000"/>
                  </a:schemeClr>
                </a:solidFill>
              </a:ln>
              <a:effectLst/>
            </c:spPr>
            <c:extLst xmlns:c16r2="http://schemas.microsoft.com/office/drawing/2015/06/chart">
              <c:ext xmlns:c16="http://schemas.microsoft.com/office/drawing/2014/chart" uri="{C3380CC4-5D6E-409C-BE32-E72D297353CC}">
                <c16:uniqueId val="{00000001-55DF-AD49-979A-563CC0D0ECBC}"/>
              </c:ext>
            </c:extLst>
          </c:dPt>
          <c:dPt>
            <c:idx val="1"/>
            <c:bubble3D val="0"/>
            <c:spPr>
              <a:solidFill>
                <a:srgbClr val="90D7E7"/>
              </a:solidFill>
              <a:ln w="19050">
                <a:solidFill>
                  <a:schemeClr val="bg1">
                    <a:lumMod val="95000"/>
                  </a:schemeClr>
                </a:solidFill>
              </a:ln>
              <a:effectLst/>
            </c:spPr>
            <c:extLst xmlns:c16r2="http://schemas.microsoft.com/office/drawing/2015/06/chart">
              <c:ext xmlns:c16="http://schemas.microsoft.com/office/drawing/2014/chart" uri="{C3380CC4-5D6E-409C-BE32-E72D297353CC}">
                <c16:uniqueId val="{00000003-55DF-AD49-979A-563CC0D0ECBC}"/>
              </c:ext>
            </c:extLst>
          </c:dPt>
          <c:dPt>
            <c:idx val="2"/>
            <c:bubble3D val="0"/>
            <c:spPr>
              <a:solidFill>
                <a:schemeClr val="accent1"/>
              </a:solidFill>
              <a:ln w="19050">
                <a:solidFill>
                  <a:schemeClr val="bg1">
                    <a:lumMod val="95000"/>
                  </a:schemeClr>
                </a:solidFill>
              </a:ln>
              <a:effectLst/>
            </c:spPr>
            <c:extLst xmlns:c16r2="http://schemas.microsoft.com/office/drawing/2015/06/chart">
              <c:ext xmlns:c16="http://schemas.microsoft.com/office/drawing/2014/chart" uri="{C3380CC4-5D6E-409C-BE32-E72D297353CC}">
                <c16:uniqueId val="{00000004-55DF-AD49-979A-563CC0D0ECBC}"/>
              </c:ext>
            </c:extLst>
          </c:dPt>
          <c:dPt>
            <c:idx val="3"/>
            <c:bubble3D val="0"/>
            <c:spPr>
              <a:solidFill>
                <a:srgbClr val="6E8090"/>
              </a:solidFill>
              <a:ln w="19050">
                <a:solidFill>
                  <a:schemeClr val="bg1">
                    <a:lumMod val="95000"/>
                  </a:schemeClr>
                </a:solidFill>
              </a:ln>
              <a:effectLst/>
            </c:spPr>
            <c:extLst xmlns:c16r2="http://schemas.microsoft.com/office/drawing/2015/06/chart">
              <c:ext xmlns:c16="http://schemas.microsoft.com/office/drawing/2014/chart" uri="{C3380CC4-5D6E-409C-BE32-E72D297353CC}">
                <c16:uniqueId val="{00000005-55DF-AD49-979A-563CC0D0ECBC}"/>
              </c:ext>
            </c:extLst>
          </c:dPt>
          <c:dPt>
            <c:idx val="4"/>
            <c:bubble3D val="0"/>
            <c:spPr>
              <a:solidFill>
                <a:srgbClr val="50C9B5"/>
              </a:solidFill>
              <a:ln w="19050">
                <a:solidFill>
                  <a:schemeClr val="bg1">
                    <a:lumMod val="95000"/>
                  </a:schemeClr>
                </a:solidFill>
              </a:ln>
              <a:effectLst/>
            </c:spPr>
            <c:extLst xmlns:c16r2="http://schemas.microsoft.com/office/drawing/2015/06/chart">
              <c:ext xmlns:c16="http://schemas.microsoft.com/office/drawing/2014/chart" uri="{C3380CC4-5D6E-409C-BE32-E72D297353CC}">
                <c16:uniqueId val="{00000006-55DF-AD49-979A-563CC0D0ECBC}"/>
              </c:ext>
            </c:extLst>
          </c:dPt>
          <c:cat>
            <c:strRef>
              <c:f>Sheet1!$A$2:$A$6</c:f>
              <c:strCache>
                <c:ptCount val="2"/>
                <c:pt idx="0">
                  <c:v>Buyout</c:v>
                </c:pt>
                <c:pt idx="1">
                  <c:v>VC</c:v>
                </c:pt>
              </c:strCache>
            </c:strRef>
          </c:cat>
          <c:val>
            <c:numRef>
              <c:f>Sheet1!$B$2:$B$6</c:f>
              <c:numCache>
                <c:formatCode>General</c:formatCode>
                <c:ptCount val="5"/>
                <c:pt idx="0">
                  <c:v>54.0</c:v>
                </c:pt>
                <c:pt idx="1">
                  <c:v>16.0</c:v>
                </c:pt>
                <c:pt idx="2">
                  <c:v>20.0</c:v>
                </c:pt>
                <c:pt idx="3">
                  <c:v>8.0</c:v>
                </c:pt>
                <c:pt idx="4">
                  <c:v>8.0</c:v>
                </c:pt>
              </c:numCache>
            </c:numRef>
          </c:val>
          <c:extLst xmlns:c16r2="http://schemas.microsoft.com/office/drawing/2015/06/chart">
            <c:ext xmlns:c16="http://schemas.microsoft.com/office/drawing/2014/chart" uri="{C3380CC4-5D6E-409C-BE32-E72D297353CC}">
              <c16:uniqueId val="{00000000-13F3-9346-87F9-166D46241D04}"/>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225426895122921"/>
          <c:y val="0.0372998238337597"/>
          <c:w val="0.954914620975416"/>
          <c:h val="0.725450334630417"/>
        </c:manualLayout>
      </c:layout>
      <c:barChart>
        <c:barDir val="col"/>
        <c:grouping val="clustered"/>
        <c:varyColors val="0"/>
        <c:ser>
          <c:idx val="0"/>
          <c:order val="0"/>
          <c:tx>
            <c:strRef>
              <c:f>Sheet1!$B$1</c:f>
              <c:strCache>
                <c:ptCount val="1"/>
                <c:pt idx="0">
                  <c:v>IRR</c:v>
                </c:pt>
              </c:strCache>
            </c:strRef>
          </c:tx>
          <c:spPr>
            <a:solidFill>
              <a:schemeClr val="accent2"/>
            </a:solidFill>
            <a:ln>
              <a:noFill/>
            </a:ln>
            <a:effectLst/>
          </c:spPr>
          <c:invertIfNegative val="0"/>
          <c:dPt>
            <c:idx val="0"/>
            <c:invertIfNegative val="0"/>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01-E154-7F41-BC4B-7A7BA541D508}"/>
              </c:ext>
            </c:extLst>
          </c:dPt>
          <c:dPt>
            <c:idx val="1"/>
            <c:invertIfNegative val="0"/>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03-E154-7F41-BC4B-7A7BA541D508}"/>
              </c:ext>
            </c:extLst>
          </c:dPt>
          <c:dPt>
            <c:idx val="2"/>
            <c:invertIfNegative val="0"/>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05-E154-7F41-BC4B-7A7BA541D508}"/>
              </c:ext>
            </c:extLst>
          </c:dPt>
          <c:dPt>
            <c:idx val="4"/>
            <c:invertIfNegative val="0"/>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07-E154-7F41-BC4B-7A7BA541D508}"/>
              </c:ext>
            </c:extLst>
          </c:dPt>
          <c:dLbls>
            <c:dLbl>
              <c:idx val="1"/>
              <c:numFmt formatCode="0.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51626F"/>
                      </a:solidFill>
                      <a:latin typeface="+mn-lt"/>
                      <a:ea typeface="+mn-ea"/>
                      <a:cs typeface="+mn-cs"/>
                    </a:defRPr>
                  </a:pPr>
                  <a:endParaRPr lang="en-US"/>
                </a:p>
              </c:txPr>
              <c:dLblPos val="outEnd"/>
              <c:showLegendKey val="0"/>
              <c:showVal val="1"/>
              <c:showCatName val="0"/>
              <c:showSerName val="0"/>
              <c:showPercent val="0"/>
              <c:showBubbleSize val="0"/>
            </c:dLbl>
            <c:numFmt formatCode="0.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51626F"/>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European large
&amp; mega LBO</c:v>
                </c:pt>
                <c:pt idx="2">
                  <c:v>European
small LBO</c:v>
                </c:pt>
                <c:pt idx="3">
                  <c:v>North American
LBO</c:v>
                </c:pt>
                <c:pt idx="4">
                  <c:v>Rest of World
LBO</c:v>
                </c:pt>
              </c:strCache>
            </c:strRef>
          </c:cat>
          <c:val>
            <c:numRef>
              <c:f>Sheet1!$B$2:$B$6</c:f>
              <c:numCache>
                <c:formatCode>0.00%</c:formatCode>
                <c:ptCount val="5"/>
                <c:pt idx="0">
                  <c:v>0.1488</c:v>
                </c:pt>
                <c:pt idx="1">
                  <c:v>0.1701</c:v>
                </c:pt>
                <c:pt idx="2">
                  <c:v>0.1256</c:v>
                </c:pt>
                <c:pt idx="3">
                  <c:v>0.1275</c:v>
                </c:pt>
                <c:pt idx="4">
                  <c:v>0.1058</c:v>
                </c:pt>
              </c:numCache>
            </c:numRef>
          </c:val>
          <c:extLst xmlns:c16r2="http://schemas.microsoft.com/office/drawing/2015/06/chart">
            <c:ext xmlns:c16="http://schemas.microsoft.com/office/drawing/2014/chart" uri="{C3380CC4-5D6E-409C-BE32-E72D297353CC}">
              <c16:uniqueId val="{00000008-E154-7F41-BC4B-7A7BA541D508}"/>
            </c:ext>
          </c:extLst>
        </c:ser>
        <c:ser>
          <c:idx val="1"/>
          <c:order val="1"/>
          <c:tx>
            <c:strRef>
              <c:f>Sheet1!$C$1</c:f>
              <c:strCache>
                <c:ptCount val="1"/>
                <c:pt idx="0">
                  <c:v>MSCI Europe</c:v>
                </c:pt>
              </c:strCache>
            </c:strRef>
          </c:tx>
          <c:spPr>
            <a:solidFill>
              <a:srgbClr val="F47735"/>
            </a:solidFill>
            <a:ln>
              <a:noFill/>
            </a:ln>
            <a:effectLst/>
          </c:spPr>
          <c:invertIfNegative val="0"/>
          <c:dLbls>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51626F"/>
                      </a:solidFill>
                      <a:latin typeface="+mn-lt"/>
                      <a:ea typeface="+mn-ea"/>
                      <a:cs typeface="+mn-cs"/>
                    </a:defRPr>
                  </a:pPr>
                  <a:endParaRPr lang="en-US"/>
                </a:p>
              </c:txPr>
              <c:dLblPos val="outEnd"/>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51626F"/>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European large
&amp; mega LBO</c:v>
                </c:pt>
                <c:pt idx="2">
                  <c:v>European
small LBO</c:v>
                </c:pt>
                <c:pt idx="3">
                  <c:v>North American
LBO</c:v>
                </c:pt>
                <c:pt idx="4">
                  <c:v>Rest of World
LBO</c:v>
                </c:pt>
              </c:strCache>
            </c:strRef>
          </c:cat>
          <c:val>
            <c:numRef>
              <c:f>Sheet1!$C$2:$C$6</c:f>
              <c:numCache>
                <c:formatCode>0.00%</c:formatCode>
                <c:ptCount val="5"/>
                <c:pt idx="0">
                  <c:v>0.051</c:v>
                </c:pt>
                <c:pt idx="1">
                  <c:v>0.0707</c:v>
                </c:pt>
                <c:pt idx="2">
                  <c:v>0.0629</c:v>
                </c:pt>
              </c:numCache>
            </c:numRef>
          </c:val>
          <c:extLst xmlns:c16r2="http://schemas.microsoft.com/office/drawing/2015/06/chart">
            <c:ext xmlns:c16="http://schemas.microsoft.com/office/drawing/2014/chart" uri="{C3380CC4-5D6E-409C-BE32-E72D297353CC}">
              <c16:uniqueId val="{0000000A-E154-7F41-BC4B-7A7BA541D508}"/>
            </c:ext>
          </c:extLst>
        </c:ser>
        <c:ser>
          <c:idx val="2"/>
          <c:order val="2"/>
          <c:tx>
            <c:strRef>
              <c:f>Sheet1!$D$1</c:f>
              <c:strCache>
                <c:ptCount val="1"/>
                <c:pt idx="0">
                  <c:v>S&amp;P 500</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51626F"/>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European large
&amp; mega LBO</c:v>
                </c:pt>
                <c:pt idx="2">
                  <c:v>European
small LBO</c:v>
                </c:pt>
                <c:pt idx="3">
                  <c:v>North American
LBO</c:v>
                </c:pt>
                <c:pt idx="4">
                  <c:v>Rest of World
LBO</c:v>
                </c:pt>
              </c:strCache>
            </c:strRef>
          </c:cat>
          <c:val>
            <c:numRef>
              <c:f>Sheet1!$D$2:$D$6</c:f>
              <c:numCache>
                <c:formatCode>General</c:formatCode>
                <c:ptCount val="5"/>
                <c:pt idx="3" formatCode="0.00%">
                  <c:v>0.0915</c:v>
                </c:pt>
              </c:numCache>
            </c:numRef>
          </c:val>
          <c:extLst xmlns:c16r2="http://schemas.microsoft.com/office/drawing/2015/06/chart">
            <c:ext xmlns:c16="http://schemas.microsoft.com/office/drawing/2014/chart" uri="{C3380CC4-5D6E-409C-BE32-E72D297353CC}">
              <c16:uniqueId val="{0000000B-E154-7F41-BC4B-7A7BA541D508}"/>
            </c:ext>
          </c:extLst>
        </c:ser>
        <c:ser>
          <c:idx val="3"/>
          <c:order val="3"/>
          <c:tx>
            <c:strRef>
              <c:f>Sheet1!$E$1</c:f>
              <c:strCache>
                <c:ptCount val="1"/>
                <c:pt idx="0">
                  <c:v>MSCI World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51626F"/>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European large
&amp; mega LBO</c:v>
                </c:pt>
                <c:pt idx="2">
                  <c:v>European
small LBO</c:v>
                </c:pt>
                <c:pt idx="3">
                  <c:v>North American
LBO</c:v>
                </c:pt>
                <c:pt idx="4">
                  <c:v>Rest of World
LBO</c:v>
                </c:pt>
              </c:strCache>
            </c:strRef>
          </c:cat>
          <c:val>
            <c:numRef>
              <c:f>Sheet1!$E$2:$E$6</c:f>
              <c:numCache>
                <c:formatCode>General</c:formatCode>
                <c:ptCount val="5"/>
                <c:pt idx="4" formatCode="0.00%">
                  <c:v>0.0832</c:v>
                </c:pt>
              </c:numCache>
            </c:numRef>
          </c:val>
          <c:extLst xmlns:c16r2="http://schemas.microsoft.com/office/drawing/2015/06/chart">
            <c:ext xmlns:c16="http://schemas.microsoft.com/office/drawing/2014/chart" uri="{C3380CC4-5D6E-409C-BE32-E72D297353CC}">
              <c16:uniqueId val="{0000000C-E154-7F41-BC4B-7A7BA541D508}"/>
            </c:ext>
          </c:extLst>
        </c:ser>
        <c:dLbls>
          <c:showLegendKey val="0"/>
          <c:showVal val="0"/>
          <c:showCatName val="0"/>
          <c:showSerName val="0"/>
          <c:showPercent val="0"/>
          <c:showBubbleSize val="0"/>
        </c:dLbls>
        <c:gapWidth val="319"/>
        <c:axId val="-1702685472"/>
        <c:axId val="-1717015072"/>
      </c:barChart>
      <c:catAx>
        <c:axId val="-1702685472"/>
        <c:scaling>
          <c:orientation val="minMax"/>
        </c:scaling>
        <c:delete val="0"/>
        <c:axPos val="b"/>
        <c:numFmt formatCode="General" sourceLinked="1"/>
        <c:majorTickMark val="none"/>
        <c:minorTickMark val="cross"/>
        <c:tickLblPos val="nextTo"/>
        <c:spPr>
          <a:noFill/>
          <a:ln w="12700" cap="rnd" cmpd="sng" algn="ctr">
            <a:solidFill>
              <a:schemeClr val="tx1">
                <a:lumMod val="15000"/>
                <a:lumOff val="85000"/>
              </a:schemeClr>
            </a:solidFill>
            <a:round/>
            <a:headEnd type="none" w="sm" len="med"/>
            <a:tailEnd w="lg" len="lg"/>
          </a:ln>
          <a:effectLst/>
        </c:spPr>
        <c:txPr>
          <a:bodyPr rot="-60000000" spcFirstLastPara="1" vertOverflow="ellipsis" vert="horz" wrap="square" anchor="ctr" anchorCtr="1"/>
          <a:lstStyle/>
          <a:p>
            <a:pPr>
              <a:defRPr sz="1000" b="0" i="0" u="none" strike="noStrike" kern="1200" baseline="0">
                <a:solidFill>
                  <a:srgbClr val="6E8090"/>
                </a:solidFill>
                <a:latin typeface="+mn-lt"/>
                <a:ea typeface="+mn-ea"/>
                <a:cs typeface="+mn-cs"/>
              </a:defRPr>
            </a:pPr>
            <a:endParaRPr lang="en-US"/>
          </a:p>
        </c:txPr>
        <c:crossAx val="-1717015072"/>
        <c:crosses val="autoZero"/>
        <c:auto val="1"/>
        <c:lblAlgn val="ctr"/>
        <c:lblOffset val="200"/>
        <c:noMultiLvlLbl val="0"/>
      </c:catAx>
      <c:valAx>
        <c:axId val="-1717015072"/>
        <c:scaling>
          <c:orientation val="minMax"/>
        </c:scaling>
        <c:delete val="1"/>
        <c:axPos val="l"/>
        <c:numFmt formatCode="0.00%" sourceLinked="1"/>
        <c:majorTickMark val="out"/>
        <c:minorTickMark val="none"/>
        <c:tickLblPos val="nextTo"/>
        <c:crossAx val="-17026854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spc="20" baseline="0">
              <a:solidFill>
                <a:srgbClr val="51626F"/>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225426895122921"/>
          <c:y val="0.0372998238337597"/>
          <c:w val="0.954914620975416"/>
          <c:h val="0.725450334630417"/>
        </c:manualLayout>
      </c:layout>
      <c:barChart>
        <c:barDir val="col"/>
        <c:grouping val="clustered"/>
        <c:varyColors val="0"/>
        <c:ser>
          <c:idx val="0"/>
          <c:order val="0"/>
          <c:tx>
            <c:strRef>
              <c:f>Sheet1!$B$1</c:f>
              <c:strCache>
                <c:ptCount val="1"/>
                <c:pt idx="0">
                  <c:v>IRR</c:v>
                </c:pt>
              </c:strCache>
            </c:strRef>
          </c:tx>
          <c:spPr>
            <a:solidFill>
              <a:schemeClr val="accent2"/>
            </a:solidFill>
            <a:ln>
              <a:noFill/>
            </a:ln>
            <a:effectLst/>
          </c:spPr>
          <c:invertIfNegative val="0"/>
          <c:dPt>
            <c:idx val="0"/>
            <c:invertIfNegative val="0"/>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01-45B7-7248-A850-144EDE254325}"/>
              </c:ext>
            </c:extLst>
          </c:dPt>
          <c:dPt>
            <c:idx val="1"/>
            <c:invertIfNegative val="0"/>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03-45B7-7248-A850-144EDE254325}"/>
              </c:ext>
            </c:extLst>
          </c:dPt>
          <c:dPt>
            <c:idx val="2"/>
            <c:invertIfNegative val="0"/>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05-45B7-7248-A850-144EDE254325}"/>
              </c:ext>
            </c:extLst>
          </c:dPt>
          <c:dPt>
            <c:idx val="4"/>
            <c:invertIfNegative val="0"/>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07-45B7-7248-A850-144EDE254325}"/>
              </c:ext>
            </c:extLst>
          </c:dPt>
          <c:dLbls>
            <c:dLbl>
              <c:idx val="1"/>
              <c:numFmt formatCode="#,##0.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51626F"/>
                      </a:solidFill>
                      <a:latin typeface="+mn-lt"/>
                      <a:ea typeface="+mn-ea"/>
                      <a:cs typeface="+mn-cs"/>
                    </a:defRPr>
                  </a:pPr>
                  <a:endParaRPr lang="en-US"/>
                </a:p>
              </c:txPr>
              <c:dLblPos val="outEnd"/>
              <c:showLegendKey val="0"/>
              <c:showVal val="1"/>
              <c:showCatName val="0"/>
              <c:showSerName val="0"/>
              <c:showPercent val="0"/>
              <c:showBubbleSize val="0"/>
            </c:dLbl>
            <c:numFmt formatCode="#,##0.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51626F"/>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European large
&amp; mega LBO</c:v>
                </c:pt>
                <c:pt idx="2">
                  <c:v>European
small LBO</c:v>
                </c:pt>
                <c:pt idx="3">
                  <c:v>North American
LBO</c:v>
                </c:pt>
                <c:pt idx="4">
                  <c:v>Rest of World
LBO</c:v>
                </c:pt>
              </c:strCache>
            </c:strRef>
          </c:cat>
          <c:val>
            <c:numRef>
              <c:f>Sheet1!$B$2:$B$6</c:f>
              <c:numCache>
                <c:formatCode>_(* #,##0.00_);_(* \(#,##0.00\);_(* "-"??_);_(@_)</c:formatCode>
                <c:ptCount val="5"/>
                <c:pt idx="0">
                  <c:v>1.7</c:v>
                </c:pt>
                <c:pt idx="1">
                  <c:v>1.72</c:v>
                </c:pt>
                <c:pt idx="2">
                  <c:v>1.55</c:v>
                </c:pt>
                <c:pt idx="3">
                  <c:v>1.72</c:v>
                </c:pt>
                <c:pt idx="4">
                  <c:v>1.58</c:v>
                </c:pt>
              </c:numCache>
            </c:numRef>
          </c:val>
          <c:extLst xmlns:c16r2="http://schemas.microsoft.com/office/drawing/2015/06/chart">
            <c:ext xmlns:c16="http://schemas.microsoft.com/office/drawing/2014/chart" uri="{C3380CC4-5D6E-409C-BE32-E72D297353CC}">
              <c16:uniqueId val="{00000008-45B7-7248-A850-144EDE254325}"/>
            </c:ext>
          </c:extLst>
        </c:ser>
        <c:ser>
          <c:idx val="1"/>
          <c:order val="1"/>
          <c:tx>
            <c:strRef>
              <c:f>Sheet1!$C$1</c:f>
              <c:strCache>
                <c:ptCount val="1"/>
                <c:pt idx="0">
                  <c:v>MSCI Europe</c:v>
                </c:pt>
              </c:strCache>
            </c:strRef>
          </c:tx>
          <c:spPr>
            <a:solidFill>
              <a:srgbClr val="F47735"/>
            </a:solidFill>
            <a:ln>
              <a:noFill/>
            </a:ln>
            <a:effectLst/>
          </c:spPr>
          <c:invertIfNegative val="0"/>
          <c:dLbls>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51626F"/>
                      </a:solidFill>
                      <a:latin typeface="+mn-lt"/>
                      <a:ea typeface="+mn-ea"/>
                      <a:cs typeface="+mn-cs"/>
                    </a:defRPr>
                  </a:pPr>
                  <a:endParaRPr lang="en-US"/>
                </a:p>
              </c:txPr>
              <c:dLblPos val="outEnd"/>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51626F"/>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European large
&amp; mega LBO</c:v>
                </c:pt>
                <c:pt idx="2">
                  <c:v>European
small LBO</c:v>
                </c:pt>
                <c:pt idx="3">
                  <c:v>North American
LBO</c:v>
                </c:pt>
                <c:pt idx="4">
                  <c:v>Rest of World
LBO</c:v>
                </c:pt>
              </c:strCache>
            </c:strRef>
          </c:cat>
          <c:val>
            <c:numRef>
              <c:f>Sheet1!$C$2:$C$6</c:f>
              <c:numCache>
                <c:formatCode>_(* #,##0.00_);_(* \(#,##0.00\);_(* "-"??_);_(@_)</c:formatCode>
                <c:ptCount val="5"/>
                <c:pt idx="0">
                  <c:v>1.19</c:v>
                </c:pt>
                <c:pt idx="1">
                  <c:v>1.24</c:v>
                </c:pt>
                <c:pt idx="2">
                  <c:v>1.24</c:v>
                </c:pt>
              </c:numCache>
            </c:numRef>
          </c:val>
          <c:extLst xmlns:c16r2="http://schemas.microsoft.com/office/drawing/2015/06/chart">
            <c:ext xmlns:c16="http://schemas.microsoft.com/office/drawing/2014/chart" uri="{C3380CC4-5D6E-409C-BE32-E72D297353CC}">
              <c16:uniqueId val="{00000009-45B7-7248-A850-144EDE254325}"/>
            </c:ext>
          </c:extLst>
        </c:ser>
        <c:ser>
          <c:idx val="2"/>
          <c:order val="2"/>
          <c:tx>
            <c:strRef>
              <c:f>Sheet1!$D$1</c:f>
              <c:strCache>
                <c:ptCount val="1"/>
                <c:pt idx="0">
                  <c:v>S&amp;P 500</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51626F"/>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European large
&amp; mega LBO</c:v>
                </c:pt>
                <c:pt idx="2">
                  <c:v>European
small LBO</c:v>
                </c:pt>
                <c:pt idx="3">
                  <c:v>North American
LBO</c:v>
                </c:pt>
                <c:pt idx="4">
                  <c:v>Rest of World
LBO</c:v>
                </c:pt>
              </c:strCache>
            </c:strRef>
          </c:cat>
          <c:val>
            <c:numRef>
              <c:f>Sheet1!$D$2:$D$6</c:f>
              <c:numCache>
                <c:formatCode>General</c:formatCode>
                <c:ptCount val="5"/>
                <c:pt idx="3" formatCode="_(* #,##0.00_);_(* \(#,##0.00\);_(* &quot;-&quot;??_);_(@_)">
                  <c:v>1.48</c:v>
                </c:pt>
              </c:numCache>
            </c:numRef>
          </c:val>
          <c:extLst xmlns:c16r2="http://schemas.microsoft.com/office/drawing/2015/06/chart">
            <c:ext xmlns:c16="http://schemas.microsoft.com/office/drawing/2014/chart" uri="{C3380CC4-5D6E-409C-BE32-E72D297353CC}">
              <c16:uniqueId val="{0000000A-45B7-7248-A850-144EDE254325}"/>
            </c:ext>
          </c:extLst>
        </c:ser>
        <c:ser>
          <c:idx val="3"/>
          <c:order val="3"/>
          <c:tx>
            <c:strRef>
              <c:f>Sheet1!$E$1</c:f>
              <c:strCache>
                <c:ptCount val="1"/>
                <c:pt idx="0">
                  <c:v>MSCI World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51626F"/>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European large
&amp; mega LBO</c:v>
                </c:pt>
                <c:pt idx="2">
                  <c:v>European
small LBO</c:v>
                </c:pt>
                <c:pt idx="3">
                  <c:v>North American
LBO</c:v>
                </c:pt>
                <c:pt idx="4">
                  <c:v>Rest of World
LBO</c:v>
                </c:pt>
              </c:strCache>
            </c:strRef>
          </c:cat>
          <c:val>
            <c:numRef>
              <c:f>Sheet1!$E$2:$E$6</c:f>
              <c:numCache>
                <c:formatCode>General</c:formatCode>
                <c:ptCount val="5"/>
                <c:pt idx="4" formatCode="_(* #,##0.00_);_(* \(#,##0.00\);_(* &quot;-&quot;??_);_(@_)">
                  <c:v>1.44</c:v>
                </c:pt>
              </c:numCache>
            </c:numRef>
          </c:val>
          <c:extLst xmlns:c16r2="http://schemas.microsoft.com/office/drawing/2015/06/chart">
            <c:ext xmlns:c16="http://schemas.microsoft.com/office/drawing/2014/chart" uri="{C3380CC4-5D6E-409C-BE32-E72D297353CC}">
              <c16:uniqueId val="{0000000B-45B7-7248-A850-144EDE254325}"/>
            </c:ext>
          </c:extLst>
        </c:ser>
        <c:dLbls>
          <c:showLegendKey val="0"/>
          <c:showVal val="0"/>
          <c:showCatName val="0"/>
          <c:showSerName val="0"/>
          <c:showPercent val="0"/>
          <c:showBubbleSize val="0"/>
        </c:dLbls>
        <c:gapWidth val="319"/>
        <c:axId val="-1560057488"/>
        <c:axId val="-1560055168"/>
      </c:barChart>
      <c:catAx>
        <c:axId val="-1560057488"/>
        <c:scaling>
          <c:orientation val="minMax"/>
        </c:scaling>
        <c:delete val="0"/>
        <c:axPos val="b"/>
        <c:numFmt formatCode="General" sourceLinked="1"/>
        <c:majorTickMark val="none"/>
        <c:minorTickMark val="cross"/>
        <c:tickLblPos val="nextTo"/>
        <c:spPr>
          <a:noFill/>
          <a:ln w="12700" cap="rnd" cmpd="sng" algn="ctr">
            <a:solidFill>
              <a:schemeClr val="tx1">
                <a:lumMod val="15000"/>
                <a:lumOff val="85000"/>
              </a:schemeClr>
            </a:solidFill>
            <a:round/>
            <a:headEnd type="none" w="sm" len="med"/>
            <a:tailEnd w="lg" len="lg"/>
          </a:ln>
          <a:effectLst/>
        </c:spPr>
        <c:txPr>
          <a:bodyPr rot="-60000000" spcFirstLastPara="1" vertOverflow="ellipsis" vert="horz" wrap="square" anchor="ctr" anchorCtr="1"/>
          <a:lstStyle/>
          <a:p>
            <a:pPr>
              <a:defRPr sz="1000" b="0" i="0" u="none" strike="noStrike" kern="1200" baseline="0">
                <a:solidFill>
                  <a:srgbClr val="6E8090"/>
                </a:solidFill>
                <a:latin typeface="+mn-lt"/>
                <a:ea typeface="+mn-ea"/>
                <a:cs typeface="+mn-cs"/>
              </a:defRPr>
            </a:pPr>
            <a:endParaRPr lang="en-US"/>
          </a:p>
        </c:txPr>
        <c:crossAx val="-1560055168"/>
        <c:crosses val="autoZero"/>
        <c:auto val="1"/>
        <c:lblAlgn val="ctr"/>
        <c:lblOffset val="200"/>
        <c:noMultiLvlLbl val="0"/>
      </c:catAx>
      <c:valAx>
        <c:axId val="-1560055168"/>
        <c:scaling>
          <c:orientation val="minMax"/>
        </c:scaling>
        <c:delete val="1"/>
        <c:axPos val="l"/>
        <c:numFmt formatCode="_(* #,##0.00_);_(* \(#,##0.00\);_(* &quot;-&quot;??_);_(@_)" sourceLinked="1"/>
        <c:majorTickMark val="out"/>
        <c:minorTickMark val="none"/>
        <c:tickLblPos val="nextTo"/>
        <c:crossAx val="-15600574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spc="20" baseline="0">
              <a:solidFill>
                <a:srgbClr val="51626F"/>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225426895122921"/>
          <c:y val="0.0372998238337597"/>
          <c:w val="0.954914620975416"/>
          <c:h val="0.793268196146343"/>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01-F558-564F-B885-17046BBAA071}"/>
              </c:ext>
            </c:extLst>
          </c:dPt>
          <c:dPt>
            <c:idx val="1"/>
            <c:invertIfNegative val="0"/>
            <c:bubble3D val="0"/>
            <c:spPr>
              <a:solidFill>
                <a:srgbClr val="F47735"/>
              </a:solidFill>
              <a:ln>
                <a:noFill/>
              </a:ln>
              <a:effectLst/>
            </c:spPr>
            <c:extLst xmlns:c16r2="http://schemas.microsoft.com/office/drawing/2015/06/chart">
              <c:ext xmlns:c16="http://schemas.microsoft.com/office/drawing/2014/chart" uri="{C3380CC4-5D6E-409C-BE32-E72D297353CC}">
                <c16:uniqueId val="{00000003-F558-564F-B885-17046BBAA071}"/>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51626F"/>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Backed by
Mid-Market funds</c:v>
                </c:pt>
                <c:pt idx="1">
                  <c:v>Overall European
job creation rate</c:v>
                </c:pt>
              </c:strCache>
            </c:strRef>
          </c:cat>
          <c:val>
            <c:numRef>
              <c:f>Sheet1!$B$2:$B$3</c:f>
              <c:numCache>
                <c:formatCode>0.00%</c:formatCode>
                <c:ptCount val="2"/>
                <c:pt idx="0">
                  <c:v>0.0642</c:v>
                </c:pt>
                <c:pt idx="1">
                  <c:v>0.009</c:v>
                </c:pt>
              </c:numCache>
            </c:numRef>
          </c:val>
          <c:extLst xmlns:c16r2="http://schemas.microsoft.com/office/drawing/2015/06/chart">
            <c:ext xmlns:c16="http://schemas.microsoft.com/office/drawing/2014/chart" uri="{C3380CC4-5D6E-409C-BE32-E72D297353CC}">
              <c16:uniqueId val="{00000008-F558-564F-B885-17046BBAA071}"/>
            </c:ext>
          </c:extLst>
        </c:ser>
        <c:dLbls>
          <c:showLegendKey val="0"/>
          <c:showVal val="0"/>
          <c:showCatName val="0"/>
          <c:showSerName val="0"/>
          <c:showPercent val="0"/>
          <c:showBubbleSize val="0"/>
        </c:dLbls>
        <c:gapWidth val="220"/>
        <c:overlap val="-27"/>
        <c:axId val="-1698046208"/>
        <c:axId val="-1698043888"/>
      </c:barChart>
      <c:catAx>
        <c:axId val="-1698046208"/>
        <c:scaling>
          <c:orientation val="minMax"/>
        </c:scaling>
        <c:delete val="0"/>
        <c:axPos val="b"/>
        <c:numFmt formatCode="General" sourceLinked="1"/>
        <c:majorTickMark val="none"/>
        <c:minorTickMark val="cross"/>
        <c:tickLblPos val="nextTo"/>
        <c:spPr>
          <a:noFill/>
          <a:ln w="12700" cap="rnd" cmpd="sng" algn="ctr">
            <a:solidFill>
              <a:schemeClr val="tx1">
                <a:lumMod val="15000"/>
                <a:lumOff val="85000"/>
              </a:schemeClr>
            </a:solidFill>
            <a:round/>
            <a:headEnd type="none" w="sm" len="med"/>
            <a:tailEnd w="lg" len="lg"/>
          </a:ln>
          <a:effectLst/>
        </c:spPr>
        <c:txPr>
          <a:bodyPr rot="-60000000" spcFirstLastPara="1" vertOverflow="ellipsis" vert="horz" wrap="square" anchor="ctr" anchorCtr="1"/>
          <a:lstStyle/>
          <a:p>
            <a:pPr>
              <a:defRPr sz="1000" b="0" i="0" u="none" strike="noStrike" kern="1200" baseline="0">
                <a:solidFill>
                  <a:srgbClr val="6E8090"/>
                </a:solidFill>
                <a:latin typeface="+mn-lt"/>
                <a:ea typeface="+mn-ea"/>
                <a:cs typeface="+mn-cs"/>
              </a:defRPr>
            </a:pPr>
            <a:endParaRPr lang="en-US"/>
          </a:p>
        </c:txPr>
        <c:crossAx val="-1698043888"/>
        <c:crosses val="autoZero"/>
        <c:auto val="1"/>
        <c:lblAlgn val="ctr"/>
        <c:lblOffset val="200"/>
        <c:noMultiLvlLbl val="0"/>
      </c:catAx>
      <c:valAx>
        <c:axId val="-1698043888"/>
        <c:scaling>
          <c:orientation val="minMax"/>
        </c:scaling>
        <c:delete val="1"/>
        <c:axPos val="l"/>
        <c:numFmt formatCode="0.00%" sourceLinked="1"/>
        <c:majorTickMark val="out"/>
        <c:minorTickMark val="none"/>
        <c:tickLblPos val="nextTo"/>
        <c:crossAx val="-1698046208"/>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225426895122921"/>
          <c:y val="0.0372998238337597"/>
          <c:w val="0.954914620975416"/>
          <c:h val="0.874610065524852"/>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01-6CEB-CF4F-9276-28A497D28CD5}"/>
              </c:ext>
            </c:extLst>
          </c:dPt>
          <c:dPt>
            <c:idx val="1"/>
            <c:invertIfNegative val="0"/>
            <c:bubble3D val="0"/>
            <c:spPr>
              <a:solidFill>
                <a:srgbClr val="F47735"/>
              </a:solidFill>
              <a:ln>
                <a:noFill/>
              </a:ln>
              <a:effectLst/>
            </c:spPr>
            <c:extLst xmlns:c16r2="http://schemas.microsoft.com/office/drawing/2015/06/chart">
              <c:ext xmlns:c16="http://schemas.microsoft.com/office/drawing/2014/chart" uri="{C3380CC4-5D6E-409C-BE32-E72D297353CC}">
                <c16:uniqueId val="{00000003-6CEB-CF4F-9276-28A497D28CD5}"/>
              </c:ext>
            </c:extLst>
          </c:dPt>
          <c:dPt>
            <c:idx val="2"/>
            <c:invertIfNegative val="0"/>
            <c:bubble3D val="0"/>
            <c:spPr>
              <a:solidFill>
                <a:schemeClr val="accent4"/>
              </a:solidFill>
              <a:ln>
                <a:noFill/>
              </a:ln>
              <a:effectLst/>
            </c:spPr>
            <c:extLst xmlns:c16r2="http://schemas.microsoft.com/office/drawing/2015/06/chart">
              <c:ext xmlns:c16="http://schemas.microsoft.com/office/drawing/2014/chart" uri="{C3380CC4-5D6E-409C-BE32-E72D297353CC}">
                <c16:uniqueId val="{00000005-6CEB-CF4F-9276-28A497D28CD5}"/>
              </c:ext>
            </c:extLst>
          </c:dPt>
          <c:dPt>
            <c:idx val="4"/>
            <c:invertIfNegative val="0"/>
            <c:bubble3D val="0"/>
            <c:spPr>
              <a:solidFill>
                <a:srgbClr val="6E8090"/>
              </a:solidFill>
              <a:ln>
                <a:noFill/>
              </a:ln>
              <a:effectLst/>
            </c:spPr>
            <c:extLst xmlns:c16r2="http://schemas.microsoft.com/office/drawing/2015/06/chart">
              <c:ext xmlns:c16="http://schemas.microsoft.com/office/drawing/2014/chart" uri="{C3380CC4-5D6E-409C-BE32-E72D297353CC}">
                <c16:uniqueId val="{00000007-6CEB-CF4F-9276-28A497D28CD5}"/>
              </c:ext>
            </c:extLst>
          </c:dPt>
          <c:dPt>
            <c:idx val="5"/>
            <c:invertIfNegative val="0"/>
            <c:bubble3D val="0"/>
            <c:spPr>
              <a:solidFill>
                <a:schemeClr val="accent5"/>
              </a:solidFill>
              <a:ln>
                <a:noFill/>
              </a:ln>
              <a:effectLst/>
            </c:spPr>
            <c:extLst xmlns:c16r2="http://schemas.microsoft.com/office/drawing/2015/06/chart">
              <c:ext xmlns:c16="http://schemas.microsoft.com/office/drawing/2014/chart" uri="{C3380CC4-5D6E-409C-BE32-E72D297353CC}">
                <c16:uniqueId val="{00000009-6CEB-CF4F-9276-28A497D28CD5}"/>
              </c:ext>
            </c:extLst>
          </c:dPt>
          <c:dPt>
            <c:idx val="6"/>
            <c:invertIfNegative val="0"/>
            <c:bubble3D val="0"/>
            <c:spPr>
              <a:solidFill>
                <a:schemeClr val="tx2"/>
              </a:solidFill>
              <a:ln>
                <a:noFill/>
              </a:ln>
              <a:effectLst/>
            </c:spPr>
            <c:extLst xmlns:c16r2="http://schemas.microsoft.com/office/drawing/2015/06/chart">
              <c:ext xmlns:c16="http://schemas.microsoft.com/office/drawing/2014/chart" uri="{C3380CC4-5D6E-409C-BE32-E72D297353CC}">
                <c16:uniqueId val="{0000000B-87DC-3F49-B9FB-5C71E80BF474}"/>
              </c:ext>
            </c:extLst>
          </c:dPt>
          <c:dPt>
            <c:idx val="7"/>
            <c:invertIfNegative val="0"/>
            <c:bubble3D val="0"/>
            <c:spPr>
              <a:solidFill>
                <a:srgbClr val="90D7E7"/>
              </a:solidFill>
              <a:ln>
                <a:noFill/>
              </a:ln>
              <a:effectLst/>
            </c:spPr>
            <c:extLst xmlns:c16r2="http://schemas.microsoft.com/office/drawing/2015/06/chart">
              <c:ext xmlns:c16="http://schemas.microsoft.com/office/drawing/2014/chart" uri="{C3380CC4-5D6E-409C-BE32-E72D297353CC}">
                <c16:uniqueId val="{0000000C-6CEB-CF4F-9276-28A497D28CD5}"/>
              </c:ext>
            </c:extLst>
          </c:dPt>
          <c:dPt>
            <c:idx val="8"/>
            <c:invertIfNegative val="0"/>
            <c:bubble3D val="0"/>
            <c:spPr>
              <a:solidFill>
                <a:schemeClr val="accent3">
                  <a:lumMod val="40000"/>
                  <a:lumOff val="60000"/>
                </a:schemeClr>
              </a:solidFill>
              <a:ln>
                <a:noFill/>
              </a:ln>
              <a:effectLst/>
            </c:spPr>
            <c:extLst xmlns:c16r2="http://schemas.microsoft.com/office/drawing/2015/06/chart">
              <c:ext xmlns:c16="http://schemas.microsoft.com/office/drawing/2014/chart" uri="{C3380CC4-5D6E-409C-BE32-E72D297353CC}">
                <c16:uniqueId val="{0000000F-87DC-3F49-B9FB-5C71E80BF474}"/>
              </c:ext>
            </c:extLst>
          </c:dPt>
          <c:dPt>
            <c:idx val="9"/>
            <c:invertIfNegative val="0"/>
            <c:bubble3D val="0"/>
            <c:spPr>
              <a:solidFill>
                <a:schemeClr val="tx2"/>
              </a:solidFill>
              <a:ln>
                <a:noFill/>
              </a:ln>
              <a:effectLst/>
            </c:spPr>
            <c:extLst xmlns:c16r2="http://schemas.microsoft.com/office/drawing/2015/06/chart">
              <c:ext xmlns:c16="http://schemas.microsoft.com/office/drawing/2014/chart" uri="{C3380CC4-5D6E-409C-BE32-E72D297353CC}">
                <c16:uniqueId val="{00000011-87DC-3F49-B9FB-5C71E80BF474}"/>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51626F"/>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ICT</c:v>
                </c:pt>
                <c:pt idx="1">
                  <c:v>Consumer goods and services</c:v>
                </c:pt>
                <c:pt idx="2">
                  <c:v>Real estate</c:v>
                </c:pt>
                <c:pt idx="3">
                  <c:v>Construction</c:v>
                </c:pt>
                <c:pt idx="4">
                  <c:v>Financial and insurance activities</c:v>
                </c:pt>
                <c:pt idx="5">
                  <c:v>Biotech and healthcare</c:v>
                </c:pt>
                <c:pt idx="6">
                  <c:v>Business products and services</c:v>
                </c:pt>
                <c:pt idx="7">
                  <c:v>Energy and environment</c:v>
                </c:pt>
                <c:pt idx="8">
                  <c:v>Chemicals and materials</c:v>
                </c:pt>
                <c:pt idx="9">
                  <c:v>Transportation</c:v>
                </c:pt>
              </c:strCache>
            </c:strRef>
          </c:cat>
          <c:val>
            <c:numRef>
              <c:f>Sheet1!$B$2:$B$11</c:f>
              <c:numCache>
                <c:formatCode>0%</c:formatCode>
                <c:ptCount val="10"/>
                <c:pt idx="0">
                  <c:v>0.11</c:v>
                </c:pt>
                <c:pt idx="1">
                  <c:v>0.08</c:v>
                </c:pt>
                <c:pt idx="2">
                  <c:v>0.07</c:v>
                </c:pt>
                <c:pt idx="3">
                  <c:v>0.06</c:v>
                </c:pt>
                <c:pt idx="4">
                  <c:v>0.06</c:v>
                </c:pt>
                <c:pt idx="5">
                  <c:v>0.05</c:v>
                </c:pt>
                <c:pt idx="6">
                  <c:v>0.05</c:v>
                </c:pt>
                <c:pt idx="7">
                  <c:v>0.05</c:v>
                </c:pt>
                <c:pt idx="8">
                  <c:v>0.03</c:v>
                </c:pt>
                <c:pt idx="9">
                  <c:v>0.03</c:v>
                </c:pt>
              </c:numCache>
            </c:numRef>
          </c:val>
          <c:extLst xmlns:c16r2="http://schemas.microsoft.com/office/drawing/2015/06/chart">
            <c:ext xmlns:c16="http://schemas.microsoft.com/office/drawing/2014/chart" uri="{C3380CC4-5D6E-409C-BE32-E72D297353CC}">
              <c16:uniqueId val="{0000000A-6CEB-CF4F-9276-28A497D28CD5}"/>
            </c:ext>
          </c:extLst>
        </c:ser>
        <c:dLbls>
          <c:showLegendKey val="0"/>
          <c:showVal val="0"/>
          <c:showCatName val="0"/>
          <c:showSerName val="0"/>
          <c:showPercent val="0"/>
          <c:showBubbleSize val="0"/>
        </c:dLbls>
        <c:gapWidth val="138"/>
        <c:axId val="-1713750064"/>
        <c:axId val="-1713831440"/>
      </c:barChart>
      <c:catAx>
        <c:axId val="-1713750064"/>
        <c:scaling>
          <c:orientation val="maxMin"/>
        </c:scaling>
        <c:delete val="0"/>
        <c:axPos val="l"/>
        <c:numFmt formatCode="General" sourceLinked="1"/>
        <c:majorTickMark val="none"/>
        <c:minorTickMark val="cross"/>
        <c:tickLblPos val="nextTo"/>
        <c:spPr>
          <a:noFill/>
          <a:ln w="12700" cap="rnd" cmpd="sng" algn="ctr">
            <a:solidFill>
              <a:schemeClr val="tx1">
                <a:lumMod val="15000"/>
                <a:lumOff val="85000"/>
              </a:schemeClr>
            </a:solidFill>
            <a:round/>
            <a:headEnd type="none" w="sm" len="med"/>
            <a:tailEnd w="lg" len="lg"/>
          </a:ln>
          <a:effectLst/>
        </c:spPr>
        <c:txPr>
          <a:bodyPr rot="-60000000" spcFirstLastPara="1" vertOverflow="ellipsis" vert="horz" wrap="square" anchor="ctr" anchorCtr="1"/>
          <a:lstStyle/>
          <a:p>
            <a:pPr>
              <a:defRPr sz="1000" b="0" i="0" u="none" strike="noStrike" kern="1200" baseline="0">
                <a:solidFill>
                  <a:srgbClr val="6E8090"/>
                </a:solidFill>
                <a:latin typeface="+mn-lt"/>
                <a:ea typeface="+mn-ea"/>
                <a:cs typeface="+mn-cs"/>
              </a:defRPr>
            </a:pPr>
            <a:endParaRPr lang="en-US"/>
          </a:p>
        </c:txPr>
        <c:crossAx val="-1713831440"/>
        <c:crosses val="autoZero"/>
        <c:auto val="1"/>
        <c:lblAlgn val="ctr"/>
        <c:lblOffset val="200"/>
        <c:noMultiLvlLbl val="0"/>
      </c:catAx>
      <c:valAx>
        <c:axId val="-1713831440"/>
        <c:scaling>
          <c:orientation val="minMax"/>
        </c:scaling>
        <c:delete val="1"/>
        <c:axPos val="t"/>
        <c:numFmt formatCode="0%" sourceLinked="1"/>
        <c:majorTickMark val="out"/>
        <c:minorTickMark val="none"/>
        <c:tickLblPos val="nextTo"/>
        <c:crossAx val="-1713750064"/>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225426895122921"/>
          <c:y val="0.0372998238337597"/>
          <c:w val="0.461024787115199"/>
          <c:h val="0.793268196146343"/>
        </c:manualLayout>
      </c:layout>
      <c:barChart>
        <c:barDir val="col"/>
        <c:grouping val="stacked"/>
        <c:varyColors val="0"/>
        <c:ser>
          <c:idx val="0"/>
          <c:order val="0"/>
          <c:tx>
            <c:strRef>
              <c:f>Sheet1!$B$1</c:f>
              <c:strCache>
                <c:ptCount val="1"/>
                <c:pt idx="0">
                  <c:v>UK &amp; Ireland</c:v>
                </c:pt>
              </c:strCache>
            </c:strRef>
          </c:tx>
          <c:spPr>
            <a:solidFill>
              <a:schemeClr val="accent2"/>
            </a:solidFill>
            <a:ln>
              <a:noFill/>
            </a:ln>
            <a:effectLst/>
          </c:spPr>
          <c:invertIfNegative val="0"/>
          <c:dLbls>
            <c:dLbl>
              <c:idx val="0"/>
              <c:tx>
                <c:rich>
                  <a:bodyPr/>
                  <a:lstStyle/>
                  <a:p>
                    <a:fld id="{B1B73E5E-1A00-E94C-BB98-446A652AF9AA}" type="VALUE">
                      <a:rPr lang="mr-IN" smtClean="0"/>
                      <a:pPr/>
                      <a:t>[VALUE]</a:t>
                    </a:fld>
                    <a:r>
                      <a:rPr lang="mr-IN"/>
                      <a:t>%</a:t>
                    </a:r>
                  </a:p>
                </c:rich>
              </c:tx>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BBF3-2142-8308-9A64C00D52C1}"/>
                </c:ex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Sheet1!$B$2</c:f>
              <c:numCache>
                <c:formatCode>General</c:formatCode>
                <c:ptCount val="1"/>
                <c:pt idx="0">
                  <c:v>26.0</c:v>
                </c:pt>
              </c:numCache>
            </c:numRef>
          </c:val>
          <c:extLst xmlns:c16r2="http://schemas.microsoft.com/office/drawing/2015/06/chart">
            <c:ext xmlns:c16="http://schemas.microsoft.com/office/drawing/2014/chart" uri="{C3380CC4-5D6E-409C-BE32-E72D297353CC}">
              <c16:uniqueId val="{00000000-667C-6142-AF1A-7BBEBA0B164E}"/>
            </c:ext>
          </c:extLst>
        </c:ser>
        <c:ser>
          <c:idx val="1"/>
          <c:order val="1"/>
          <c:tx>
            <c:strRef>
              <c:f>Sheet1!$C$1</c:f>
              <c:strCache>
                <c:ptCount val="1"/>
                <c:pt idx="0">
                  <c:v>Southern Europe</c:v>
                </c:pt>
              </c:strCache>
            </c:strRef>
          </c:tx>
          <c:spPr>
            <a:solidFill>
              <a:srgbClr val="F47735"/>
            </a:solidFill>
            <a:ln>
              <a:noFill/>
            </a:ln>
            <a:effectLst/>
          </c:spPr>
          <c:invertIfNegative val="0"/>
          <c:dLbls>
            <c:dLbl>
              <c:idx val="0"/>
              <c:tx>
                <c:rich>
                  <a:bodyPr/>
                  <a:lstStyle/>
                  <a:p>
                    <a:fld id="{101C284B-4E07-EA44-9E32-6606F1645055}" type="VALUE">
                      <a:rPr lang="mr-IN" smtClean="0"/>
                      <a:pPr/>
                      <a:t>[VALUE]</a:t>
                    </a:fld>
                    <a:r>
                      <a:rPr lang="mr-IN"/>
                      <a:t>%</a:t>
                    </a:r>
                  </a:p>
                </c:rich>
              </c:tx>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BBF3-2142-8308-9A64C00D52C1}"/>
                </c:ex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Sheet1!$C$2</c:f>
              <c:numCache>
                <c:formatCode>General</c:formatCode>
                <c:ptCount val="1"/>
                <c:pt idx="0">
                  <c:v>13.0</c:v>
                </c:pt>
              </c:numCache>
            </c:numRef>
          </c:val>
          <c:extLst xmlns:c16r2="http://schemas.microsoft.com/office/drawing/2015/06/chart">
            <c:ext xmlns:c16="http://schemas.microsoft.com/office/drawing/2014/chart" uri="{C3380CC4-5D6E-409C-BE32-E72D297353CC}">
              <c16:uniqueId val="{00000001-667C-6142-AF1A-7BBEBA0B164E}"/>
            </c:ext>
          </c:extLst>
        </c:ser>
        <c:ser>
          <c:idx val="2"/>
          <c:order val="2"/>
          <c:tx>
            <c:strRef>
              <c:f>Sheet1!$D$1</c:f>
              <c:strCache>
                <c:ptCount val="1"/>
                <c:pt idx="0">
                  <c:v>Nordics</c:v>
                </c:pt>
              </c:strCache>
            </c:strRef>
          </c:tx>
          <c:spPr>
            <a:solidFill>
              <a:schemeClr val="accent4"/>
            </a:solidFill>
            <a:ln>
              <a:noFill/>
            </a:ln>
            <a:effectLst/>
          </c:spPr>
          <c:invertIfNegative val="0"/>
          <c:dLbls>
            <c:dLbl>
              <c:idx val="0"/>
              <c:tx>
                <c:rich>
                  <a:bodyPr/>
                  <a:lstStyle/>
                  <a:p>
                    <a:fld id="{306DC912-CE4E-C24B-8769-51302428D93F}" type="VALUE">
                      <a:rPr lang="mr-IN" smtClean="0"/>
                      <a:pPr/>
                      <a:t>[VALUE]</a:t>
                    </a:fld>
                    <a:r>
                      <a:rPr lang="mr-IN"/>
                      <a:t>%</a:t>
                    </a:r>
                  </a:p>
                </c:rich>
              </c:tx>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BBF3-2142-8308-9A64C00D52C1}"/>
                </c:ex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Sheet1!$D$2</c:f>
              <c:numCache>
                <c:formatCode>General</c:formatCode>
                <c:ptCount val="1"/>
                <c:pt idx="0">
                  <c:v>6.0</c:v>
                </c:pt>
              </c:numCache>
            </c:numRef>
          </c:val>
          <c:extLst xmlns:c16r2="http://schemas.microsoft.com/office/drawing/2015/06/chart">
            <c:ext xmlns:c16="http://schemas.microsoft.com/office/drawing/2014/chart" uri="{C3380CC4-5D6E-409C-BE32-E72D297353CC}">
              <c16:uniqueId val="{00000002-667C-6142-AF1A-7BBEBA0B164E}"/>
            </c:ext>
          </c:extLst>
        </c:ser>
        <c:ser>
          <c:idx val="3"/>
          <c:order val="3"/>
          <c:tx>
            <c:strRef>
              <c:f>Sheet1!$E$1</c:f>
              <c:strCache>
                <c:ptCount val="1"/>
                <c:pt idx="0">
                  <c:v>France &amp; Benelux</c:v>
                </c:pt>
              </c:strCache>
            </c:strRef>
          </c:tx>
          <c:spPr>
            <a:solidFill>
              <a:schemeClr val="accent1"/>
            </a:solidFill>
            <a:ln>
              <a:noFill/>
            </a:ln>
            <a:effectLst/>
          </c:spPr>
          <c:invertIfNegative val="0"/>
          <c:dLbls>
            <c:dLbl>
              <c:idx val="0"/>
              <c:tx>
                <c:rich>
                  <a:bodyPr/>
                  <a:lstStyle/>
                  <a:p>
                    <a:fld id="{928DAFA4-88D1-5846-986F-3870DE89F5A9}" type="VALUE">
                      <a:rPr lang="mr-IN" smtClean="0"/>
                      <a:pPr/>
                      <a:t>[VALUE]</a:t>
                    </a:fld>
                    <a:r>
                      <a:rPr lang="mr-IN"/>
                      <a:t>%</a:t>
                    </a:r>
                  </a:p>
                </c:rich>
              </c:tx>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BBF3-2142-8308-9A64C00D52C1}"/>
                </c:ex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Sheet1!$E$2</c:f>
              <c:numCache>
                <c:formatCode>General</c:formatCode>
                <c:ptCount val="1"/>
                <c:pt idx="0">
                  <c:v>33.0</c:v>
                </c:pt>
              </c:numCache>
            </c:numRef>
          </c:val>
          <c:extLst xmlns:c16r2="http://schemas.microsoft.com/office/drawing/2015/06/chart">
            <c:ext xmlns:c16="http://schemas.microsoft.com/office/drawing/2014/chart" uri="{C3380CC4-5D6E-409C-BE32-E72D297353CC}">
              <c16:uniqueId val="{00000003-667C-6142-AF1A-7BBEBA0B164E}"/>
            </c:ext>
          </c:extLst>
        </c:ser>
        <c:ser>
          <c:idx val="4"/>
          <c:order val="4"/>
          <c:tx>
            <c:strRef>
              <c:f>Sheet1!$F$1</c:f>
              <c:strCache>
                <c:ptCount val="1"/>
                <c:pt idx="0">
                  <c:v>DACH</c:v>
                </c:pt>
              </c:strCache>
            </c:strRef>
          </c:tx>
          <c:spPr>
            <a:solidFill>
              <a:schemeClr val="accent3">
                <a:lumMod val="60000"/>
                <a:lumOff val="40000"/>
              </a:schemeClr>
            </a:solidFill>
            <a:ln>
              <a:noFill/>
            </a:ln>
            <a:effectLst/>
          </c:spPr>
          <c:invertIfNegative val="0"/>
          <c:dLbls>
            <c:dLbl>
              <c:idx val="0"/>
              <c:tx>
                <c:rich>
                  <a:bodyPr/>
                  <a:lstStyle/>
                  <a:p>
                    <a:fld id="{7A385C86-3871-CB44-BF8F-3115795AB750}" type="VALUE">
                      <a:rPr lang="mr-IN" smtClean="0"/>
                      <a:pPr/>
                      <a:t>[VALUE]</a:t>
                    </a:fld>
                    <a:r>
                      <a:rPr lang="mr-IN"/>
                      <a:t>%</a:t>
                    </a:r>
                  </a:p>
                </c:rich>
              </c:tx>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BBF3-2142-8308-9A64C00D52C1}"/>
                </c:ex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Sheet1!$F$2</c:f>
              <c:numCache>
                <c:formatCode>General</c:formatCode>
                <c:ptCount val="1"/>
                <c:pt idx="0">
                  <c:v>18.0</c:v>
                </c:pt>
              </c:numCache>
            </c:numRef>
          </c:val>
          <c:extLst xmlns:c16r2="http://schemas.microsoft.com/office/drawing/2015/06/chart">
            <c:ext xmlns:c16="http://schemas.microsoft.com/office/drawing/2014/chart" uri="{C3380CC4-5D6E-409C-BE32-E72D297353CC}">
              <c16:uniqueId val="{00000004-667C-6142-AF1A-7BBEBA0B164E}"/>
            </c:ext>
          </c:extLst>
        </c:ser>
        <c:ser>
          <c:idx val="5"/>
          <c:order val="5"/>
          <c:tx>
            <c:strRef>
              <c:f>Sheet1!$G$1</c:f>
              <c:strCache>
                <c:ptCount val="1"/>
                <c:pt idx="0">
                  <c:v>CEE</c:v>
                </c:pt>
              </c:strCache>
            </c:strRef>
          </c:tx>
          <c:spPr>
            <a:solidFill>
              <a:schemeClr val="accent2"/>
            </a:solidFill>
            <a:ln>
              <a:noFill/>
            </a:ln>
            <a:effectLst/>
          </c:spPr>
          <c:invertIfNegative val="0"/>
          <c:dPt>
            <c:idx val="0"/>
            <c:invertIfNegative val="0"/>
            <c:bubble3D val="0"/>
            <c:spPr>
              <a:solidFill>
                <a:srgbClr val="7577C0"/>
              </a:solidFill>
              <a:ln>
                <a:noFill/>
              </a:ln>
              <a:effectLst/>
            </c:spPr>
            <c:extLst xmlns:c16r2="http://schemas.microsoft.com/office/drawing/2015/06/chart">
              <c:ext xmlns:c16="http://schemas.microsoft.com/office/drawing/2014/chart" uri="{C3380CC4-5D6E-409C-BE32-E72D297353CC}">
                <c16:uniqueId val="{00000000-BBF3-2142-8308-9A64C00D52C1}"/>
              </c:ext>
            </c:extLst>
          </c:dPt>
          <c:dLbls>
            <c:dLbl>
              <c:idx val="0"/>
              <c:tx>
                <c:rich>
                  <a:bodyPr/>
                  <a:lstStyle/>
                  <a:p>
                    <a:fld id="{220FF511-8B71-B64D-B655-B6F0F03A4A58}" type="VALUE">
                      <a:rPr lang="mr-IN" smtClean="0"/>
                      <a:pPr/>
                      <a:t>[VALUE]</a:t>
                    </a:fld>
                    <a:r>
                      <a:rPr lang="mr-IN"/>
                      <a:t>%</a:t>
                    </a:r>
                  </a:p>
                </c:rich>
              </c:tx>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BBF3-2142-8308-9A64C00D52C1}"/>
                </c:ex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Sheet1!$G$2</c:f>
              <c:numCache>
                <c:formatCode>General</c:formatCode>
                <c:ptCount val="1"/>
                <c:pt idx="0">
                  <c:v>4.0</c:v>
                </c:pt>
              </c:numCache>
            </c:numRef>
          </c:val>
          <c:extLst xmlns:c16r2="http://schemas.microsoft.com/office/drawing/2015/06/chart">
            <c:ext xmlns:c16="http://schemas.microsoft.com/office/drawing/2014/chart" uri="{C3380CC4-5D6E-409C-BE32-E72D297353CC}">
              <c16:uniqueId val="{00000006-667C-6142-AF1A-7BBEBA0B164E}"/>
            </c:ext>
          </c:extLst>
        </c:ser>
        <c:dLbls>
          <c:dLblPos val="ctr"/>
          <c:showLegendKey val="0"/>
          <c:showVal val="1"/>
          <c:showCatName val="0"/>
          <c:showSerName val="0"/>
          <c:showPercent val="0"/>
          <c:showBubbleSize val="0"/>
        </c:dLbls>
        <c:gapWidth val="194"/>
        <c:overlap val="100"/>
        <c:axId val="-1769320032"/>
        <c:axId val="-1769260656"/>
      </c:barChart>
      <c:catAx>
        <c:axId val="-1769320032"/>
        <c:scaling>
          <c:orientation val="minMax"/>
        </c:scaling>
        <c:delete val="0"/>
        <c:axPos val="b"/>
        <c:numFmt formatCode="General" sourceLinked="1"/>
        <c:majorTickMark val="none"/>
        <c:minorTickMark val="none"/>
        <c:tickLblPos val="nextTo"/>
        <c:spPr>
          <a:noFill/>
          <a:ln w="12700" cap="rnd" cmpd="sng" algn="ctr">
            <a:solidFill>
              <a:schemeClr val="tx1">
                <a:lumMod val="15000"/>
                <a:lumOff val="85000"/>
              </a:schemeClr>
            </a:solidFill>
            <a:round/>
            <a:headEnd type="none" w="sm" len="med"/>
            <a:tailEnd w="lg" len="lg"/>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crossAx val="-1769260656"/>
        <c:crosses val="autoZero"/>
        <c:auto val="1"/>
        <c:lblAlgn val="ctr"/>
        <c:lblOffset val="200"/>
        <c:noMultiLvlLbl val="0"/>
      </c:catAx>
      <c:valAx>
        <c:axId val="-1769260656"/>
        <c:scaling>
          <c:orientation val="minMax"/>
        </c:scaling>
        <c:delete val="1"/>
        <c:axPos val="l"/>
        <c:numFmt formatCode="General" sourceLinked="1"/>
        <c:majorTickMark val="out"/>
        <c:minorTickMark val="none"/>
        <c:tickLblPos val="nextTo"/>
        <c:crossAx val="-1769320032"/>
        <c:crosses val="autoZero"/>
        <c:crossBetween val="between"/>
      </c:valAx>
      <c:spPr>
        <a:noFill/>
        <a:ln>
          <a:noFill/>
        </a:ln>
        <a:effectLst/>
      </c:spPr>
    </c:plotArea>
    <c:legend>
      <c:legendPos val="r"/>
      <c:layout>
        <c:manualLayout>
          <c:xMode val="edge"/>
          <c:yMode val="edge"/>
          <c:x val="0.536677052655495"/>
          <c:y val="0.117130257820014"/>
          <c:w val="0.234505450990144"/>
          <c:h val="0.589563632111063"/>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225426895122921"/>
          <c:y val="0.0372998238337597"/>
          <c:w val="0.954914620975416"/>
          <c:h val="0.793268196146343"/>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01-EFCA-1742-9841-BCEC856C1C40}"/>
              </c:ext>
            </c:extLst>
          </c:dPt>
          <c:dPt>
            <c:idx val="1"/>
            <c:invertIfNegative val="0"/>
            <c:bubble3D val="0"/>
            <c:spPr>
              <a:solidFill>
                <a:srgbClr val="F47735"/>
              </a:solidFill>
              <a:ln>
                <a:noFill/>
              </a:ln>
              <a:effectLst/>
            </c:spPr>
            <c:extLst xmlns:c16r2="http://schemas.microsoft.com/office/drawing/2015/06/chart">
              <c:ext xmlns:c16="http://schemas.microsoft.com/office/drawing/2014/chart" uri="{C3380CC4-5D6E-409C-BE32-E72D297353CC}">
                <c16:uniqueId val="{00000003-EFCA-1742-9841-BCEC856C1C40}"/>
              </c:ext>
            </c:extLst>
          </c:dPt>
          <c:dPt>
            <c:idx val="2"/>
            <c:invertIfNegative val="0"/>
            <c:bubble3D val="0"/>
            <c:spPr>
              <a:solidFill>
                <a:schemeClr val="accent4"/>
              </a:solidFill>
              <a:ln>
                <a:noFill/>
              </a:ln>
              <a:effectLst/>
            </c:spPr>
            <c:extLst xmlns:c16r2="http://schemas.microsoft.com/office/drawing/2015/06/chart">
              <c:ext xmlns:c16="http://schemas.microsoft.com/office/drawing/2014/chart" uri="{C3380CC4-5D6E-409C-BE32-E72D297353CC}">
                <c16:uniqueId val="{00000005-EFCA-1742-9841-BCEC856C1C40}"/>
              </c:ext>
            </c:extLst>
          </c:dPt>
          <c:dPt>
            <c:idx val="3"/>
            <c:invertIfNegative val="0"/>
            <c:bubble3D val="0"/>
            <c:spPr>
              <a:solidFill>
                <a:schemeClr val="tx2"/>
              </a:solidFill>
              <a:ln>
                <a:noFill/>
              </a:ln>
              <a:effectLst/>
            </c:spPr>
            <c:extLst xmlns:c16r2="http://schemas.microsoft.com/office/drawing/2015/06/chart">
              <c:ext xmlns:c16="http://schemas.microsoft.com/office/drawing/2014/chart" uri="{C3380CC4-5D6E-409C-BE32-E72D297353CC}">
                <c16:uniqueId val="{0000000B-1DDE-1740-8808-3F4B98DEB631}"/>
              </c:ext>
            </c:extLst>
          </c:dPt>
          <c:dPt>
            <c:idx val="4"/>
            <c:invertIfNegative val="0"/>
            <c:bubble3D val="0"/>
            <c:spPr>
              <a:solidFill>
                <a:schemeClr val="accent3">
                  <a:lumMod val="60000"/>
                  <a:lumOff val="40000"/>
                </a:schemeClr>
              </a:solidFill>
              <a:ln>
                <a:noFill/>
              </a:ln>
              <a:effectLst/>
            </c:spPr>
            <c:extLst xmlns:c16r2="http://schemas.microsoft.com/office/drawing/2015/06/chart">
              <c:ext xmlns:c16="http://schemas.microsoft.com/office/drawing/2014/chart" uri="{C3380CC4-5D6E-409C-BE32-E72D297353CC}">
                <c16:uniqueId val="{00000007-EFCA-1742-9841-BCEC856C1C40}"/>
              </c:ext>
            </c:extLst>
          </c:dPt>
          <c:dPt>
            <c:idx val="5"/>
            <c:invertIfNegative val="0"/>
            <c:bubble3D val="0"/>
            <c:spPr>
              <a:solidFill>
                <a:schemeClr val="accent5"/>
              </a:solidFill>
              <a:ln>
                <a:noFill/>
              </a:ln>
              <a:effectLst/>
            </c:spPr>
            <c:extLst xmlns:c16r2="http://schemas.microsoft.com/office/drawing/2015/06/chart">
              <c:ext xmlns:c16="http://schemas.microsoft.com/office/drawing/2014/chart" uri="{C3380CC4-5D6E-409C-BE32-E72D297353CC}">
                <c16:uniqueId val="{00000009-EFCA-1742-9841-BCEC856C1C40}"/>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51626F"/>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UK &amp; 
Ireland</c:v>
                </c:pt>
                <c:pt idx="1">
                  <c:v>CEE</c:v>
                </c:pt>
                <c:pt idx="2">
                  <c:v>France &amp;
Benelux</c:v>
                </c:pt>
                <c:pt idx="3">
                  <c:v>Nordics</c:v>
                </c:pt>
                <c:pt idx="4">
                  <c:v>Southern Europe</c:v>
                </c:pt>
                <c:pt idx="5">
                  <c:v>DACH</c:v>
                </c:pt>
              </c:strCache>
            </c:strRef>
          </c:cat>
          <c:val>
            <c:numRef>
              <c:f>Sheet1!$B$2:$B$7</c:f>
              <c:numCache>
                <c:formatCode>0%</c:formatCode>
                <c:ptCount val="6"/>
                <c:pt idx="0">
                  <c:v>0.11</c:v>
                </c:pt>
                <c:pt idx="1">
                  <c:v>0.07</c:v>
                </c:pt>
                <c:pt idx="2">
                  <c:v>0.06</c:v>
                </c:pt>
                <c:pt idx="3">
                  <c:v>0.06</c:v>
                </c:pt>
                <c:pt idx="4">
                  <c:v>0.06</c:v>
                </c:pt>
                <c:pt idx="5">
                  <c:v>0.04</c:v>
                </c:pt>
              </c:numCache>
            </c:numRef>
          </c:val>
          <c:extLst xmlns:c16r2="http://schemas.microsoft.com/office/drawing/2015/06/chart">
            <c:ext xmlns:c16="http://schemas.microsoft.com/office/drawing/2014/chart" uri="{C3380CC4-5D6E-409C-BE32-E72D297353CC}">
              <c16:uniqueId val="{0000000A-EFCA-1742-9841-BCEC856C1C40}"/>
            </c:ext>
          </c:extLst>
        </c:ser>
        <c:dLbls>
          <c:showLegendKey val="0"/>
          <c:showVal val="0"/>
          <c:showCatName val="0"/>
          <c:showSerName val="0"/>
          <c:showPercent val="0"/>
          <c:showBubbleSize val="0"/>
        </c:dLbls>
        <c:gapWidth val="265"/>
        <c:overlap val="-27"/>
        <c:axId val="-1713510480"/>
        <c:axId val="-1713524176"/>
      </c:barChart>
      <c:catAx>
        <c:axId val="-1713510480"/>
        <c:scaling>
          <c:orientation val="minMax"/>
        </c:scaling>
        <c:delete val="0"/>
        <c:axPos val="b"/>
        <c:numFmt formatCode="General" sourceLinked="1"/>
        <c:majorTickMark val="none"/>
        <c:minorTickMark val="cross"/>
        <c:tickLblPos val="nextTo"/>
        <c:spPr>
          <a:noFill/>
          <a:ln w="12700" cap="rnd" cmpd="sng" algn="ctr">
            <a:solidFill>
              <a:schemeClr val="tx1">
                <a:lumMod val="15000"/>
                <a:lumOff val="85000"/>
              </a:schemeClr>
            </a:solidFill>
            <a:round/>
            <a:headEnd type="none" w="sm" len="med"/>
            <a:tailEnd w="lg" len="lg"/>
          </a:ln>
          <a:effectLst/>
        </c:spPr>
        <c:txPr>
          <a:bodyPr rot="-60000000" spcFirstLastPara="1" vertOverflow="ellipsis" vert="horz" wrap="square" anchor="ctr" anchorCtr="1"/>
          <a:lstStyle/>
          <a:p>
            <a:pPr>
              <a:defRPr sz="1000" b="0" i="0" u="none" strike="noStrike" kern="1200" baseline="0">
                <a:solidFill>
                  <a:srgbClr val="6E8090"/>
                </a:solidFill>
                <a:latin typeface="+mn-lt"/>
                <a:ea typeface="+mn-ea"/>
                <a:cs typeface="+mn-cs"/>
              </a:defRPr>
            </a:pPr>
            <a:endParaRPr lang="en-US"/>
          </a:p>
        </c:txPr>
        <c:crossAx val="-1713524176"/>
        <c:crosses val="autoZero"/>
        <c:auto val="1"/>
        <c:lblAlgn val="ctr"/>
        <c:lblOffset val="200"/>
        <c:noMultiLvlLbl val="0"/>
      </c:catAx>
      <c:valAx>
        <c:axId val="-1713524176"/>
        <c:scaling>
          <c:orientation val="minMax"/>
        </c:scaling>
        <c:delete val="1"/>
        <c:axPos val="l"/>
        <c:numFmt formatCode="0%" sourceLinked="1"/>
        <c:majorTickMark val="out"/>
        <c:minorTickMark val="none"/>
        <c:tickLblPos val="nextTo"/>
        <c:crossAx val="-1713510480"/>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225426895122921"/>
          <c:y val="0.0514909087972804"/>
          <c:w val="0.954914620975416"/>
          <c:h val="0.779076809408744"/>
        </c:manualLayout>
      </c:layout>
      <c:lineChart>
        <c:grouping val="standard"/>
        <c:varyColors val="0"/>
        <c:ser>
          <c:idx val="0"/>
          <c:order val="0"/>
          <c:tx>
            <c:strRef>
              <c:f>Sheet1!$B$1</c:f>
              <c:strCache>
                <c:ptCount val="1"/>
                <c:pt idx="0">
                  <c:v>Series 1</c:v>
                </c:pt>
              </c:strCache>
            </c:strRef>
          </c:tx>
          <c:spPr>
            <a:ln w="28575" cap="rnd">
              <a:solidFill>
                <a:srgbClr val="F47735"/>
              </a:solidFill>
              <a:round/>
            </a:ln>
            <a:effectLst/>
          </c:spPr>
          <c:marker>
            <c:symbol val="none"/>
          </c:marker>
          <c:dPt>
            <c:idx val="0"/>
            <c:marker>
              <c:symbol val="none"/>
            </c:marker>
            <c:bubble3D val="0"/>
            <c:spPr>
              <a:ln w="28575" cap="rnd">
                <a:solidFill>
                  <a:srgbClr val="F47735"/>
                </a:solidFill>
                <a:round/>
              </a:ln>
              <a:effectLst/>
            </c:spPr>
            <c:extLst xmlns:c16r2="http://schemas.microsoft.com/office/drawing/2015/06/chart">
              <c:ext xmlns:c16="http://schemas.microsoft.com/office/drawing/2014/chart" uri="{C3380CC4-5D6E-409C-BE32-E72D297353CC}">
                <c16:uniqueId val="{00000001-1496-7941-A13A-204A37543FFB}"/>
              </c:ext>
            </c:extLst>
          </c:dPt>
          <c:dPt>
            <c:idx val="1"/>
            <c:marker>
              <c:symbol val="none"/>
            </c:marker>
            <c:bubble3D val="0"/>
            <c:spPr>
              <a:ln w="28575" cap="rnd">
                <a:solidFill>
                  <a:srgbClr val="F47735"/>
                </a:solidFill>
                <a:round/>
              </a:ln>
              <a:effectLst/>
            </c:spPr>
            <c:extLst xmlns:c16r2="http://schemas.microsoft.com/office/drawing/2015/06/chart">
              <c:ext xmlns:c16="http://schemas.microsoft.com/office/drawing/2014/chart" uri="{C3380CC4-5D6E-409C-BE32-E72D297353CC}">
                <c16:uniqueId val="{00000003-1496-7941-A13A-204A37543FFB}"/>
              </c:ext>
            </c:extLst>
          </c:dPt>
          <c:dPt>
            <c:idx val="2"/>
            <c:marker>
              <c:symbol val="none"/>
            </c:marker>
            <c:bubble3D val="0"/>
            <c:spPr>
              <a:ln w="28575" cap="rnd">
                <a:solidFill>
                  <a:srgbClr val="F47735"/>
                </a:solidFill>
                <a:round/>
              </a:ln>
              <a:effectLst/>
            </c:spPr>
            <c:extLst xmlns:c16r2="http://schemas.microsoft.com/office/drawing/2015/06/chart">
              <c:ext xmlns:c16="http://schemas.microsoft.com/office/drawing/2014/chart" uri="{C3380CC4-5D6E-409C-BE32-E72D297353CC}">
                <c16:uniqueId val="{00000005-1496-7941-A13A-204A37543FFB}"/>
              </c:ext>
            </c:extLst>
          </c:dPt>
          <c:dPt>
            <c:idx val="4"/>
            <c:marker>
              <c:symbol val="none"/>
            </c:marker>
            <c:bubble3D val="0"/>
            <c:spPr>
              <a:ln w="28575" cap="rnd">
                <a:solidFill>
                  <a:srgbClr val="F47735"/>
                </a:solidFill>
                <a:round/>
              </a:ln>
              <a:effectLst/>
            </c:spPr>
            <c:extLst xmlns:c16r2="http://schemas.microsoft.com/office/drawing/2015/06/chart">
              <c:ext xmlns:c16="http://schemas.microsoft.com/office/drawing/2014/chart" uri="{C3380CC4-5D6E-409C-BE32-E72D297353CC}">
                <c16:uniqueId val="{00000007-1496-7941-A13A-204A37543FFB}"/>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51626F"/>
                    </a:solidFill>
                    <a:latin typeface="+mn-lt"/>
                    <a:ea typeface="+mn-ea"/>
                    <a:cs typeface="+mn-cs"/>
                  </a:defRPr>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Sheet1!$A$2:$A$15</c:f>
              <c:numCache>
                <c:formatCode>General</c:formatCode>
                <c:ptCount val="14"/>
                <c:pt idx="0">
                  <c:v>2007.0</c:v>
                </c:pt>
                <c:pt idx="1">
                  <c:v>2008.0</c:v>
                </c:pt>
                <c:pt idx="2">
                  <c:v>2009.0</c:v>
                </c:pt>
                <c:pt idx="3">
                  <c:v>2010.0</c:v>
                </c:pt>
                <c:pt idx="4">
                  <c:v>2011.0</c:v>
                </c:pt>
                <c:pt idx="5">
                  <c:v>2012.0</c:v>
                </c:pt>
                <c:pt idx="6">
                  <c:v>2013.0</c:v>
                </c:pt>
                <c:pt idx="7">
                  <c:v>2014.0</c:v>
                </c:pt>
                <c:pt idx="8">
                  <c:v>2015.0</c:v>
                </c:pt>
                <c:pt idx="9">
                  <c:v>2016.0</c:v>
                </c:pt>
                <c:pt idx="10">
                  <c:v>2017.0</c:v>
                </c:pt>
                <c:pt idx="11">
                  <c:v>2018.0</c:v>
                </c:pt>
                <c:pt idx="12">
                  <c:v>2019.0</c:v>
                </c:pt>
                <c:pt idx="13">
                  <c:v>2020.0</c:v>
                </c:pt>
              </c:numCache>
            </c:numRef>
          </c:cat>
          <c:val>
            <c:numRef>
              <c:f>Sheet1!$B$2:$B$15</c:f>
              <c:numCache>
                <c:formatCode>0.00</c:formatCode>
                <c:ptCount val="14"/>
                <c:pt idx="0">
                  <c:v>515.0</c:v>
                </c:pt>
                <c:pt idx="1">
                  <c:v>544.0</c:v>
                </c:pt>
                <c:pt idx="2">
                  <c:v>342.0</c:v>
                </c:pt>
                <c:pt idx="3">
                  <c:v>504.0</c:v>
                </c:pt>
                <c:pt idx="4">
                  <c:v>539.0</c:v>
                </c:pt>
                <c:pt idx="5">
                  <c:v>476.0</c:v>
                </c:pt>
                <c:pt idx="6">
                  <c:v>486.0</c:v>
                </c:pt>
                <c:pt idx="7">
                  <c:v>555.0</c:v>
                </c:pt>
                <c:pt idx="8">
                  <c:v>622.0</c:v>
                </c:pt>
                <c:pt idx="9">
                  <c:v>705.0</c:v>
                </c:pt>
                <c:pt idx="10">
                  <c:v>798.0</c:v>
                </c:pt>
                <c:pt idx="11">
                  <c:v>864.0</c:v>
                </c:pt>
                <c:pt idx="12">
                  <c:v>915.0</c:v>
                </c:pt>
                <c:pt idx="13">
                  <c:v>841.0</c:v>
                </c:pt>
              </c:numCache>
            </c:numRef>
          </c:val>
          <c:smooth val="0"/>
          <c:extLst xmlns:c16r2="http://schemas.microsoft.com/office/drawing/2015/06/chart">
            <c:ext xmlns:c16="http://schemas.microsoft.com/office/drawing/2014/chart" uri="{C3380CC4-5D6E-409C-BE32-E72D297353CC}">
              <c16:uniqueId val="{00000008-1496-7941-A13A-204A37543FFB}"/>
            </c:ext>
          </c:extLst>
        </c:ser>
        <c:dLbls>
          <c:showLegendKey val="0"/>
          <c:showVal val="0"/>
          <c:showCatName val="0"/>
          <c:showSerName val="0"/>
          <c:showPercent val="0"/>
          <c:showBubbleSize val="0"/>
        </c:dLbls>
        <c:smooth val="0"/>
        <c:axId val="-1608988640"/>
        <c:axId val="-1608986592"/>
      </c:lineChart>
      <c:catAx>
        <c:axId val="-1608988640"/>
        <c:scaling>
          <c:orientation val="minMax"/>
        </c:scaling>
        <c:delete val="1"/>
        <c:axPos val="b"/>
        <c:numFmt formatCode="General" sourceLinked="1"/>
        <c:majorTickMark val="none"/>
        <c:minorTickMark val="cross"/>
        <c:tickLblPos val="nextTo"/>
        <c:crossAx val="-1608986592"/>
        <c:crosses val="autoZero"/>
        <c:auto val="1"/>
        <c:lblAlgn val="ctr"/>
        <c:lblOffset val="200"/>
        <c:noMultiLvlLbl val="0"/>
      </c:catAx>
      <c:valAx>
        <c:axId val="-1608986592"/>
        <c:scaling>
          <c:orientation val="minMax"/>
        </c:scaling>
        <c:delete val="1"/>
        <c:axPos val="l"/>
        <c:numFmt formatCode="0.00" sourceLinked="1"/>
        <c:majorTickMark val="out"/>
        <c:minorTickMark val="none"/>
        <c:tickLblPos val="nextTo"/>
        <c:crossAx val="-1608988640"/>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98BABC-8290-44B3-94D3-9764CFBACFEB}" type="datetimeFigureOut">
              <a:rPr lang="en-GB" smtClean="0"/>
              <a:t>24/02/2022</a:t>
            </a:fld>
            <a:endParaRPr lang="en-GB"/>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A81A84-FC2F-49CC-ACF3-DF88F891400D}" type="slidenum">
              <a:rPr lang="en-GB" smtClean="0"/>
              <a:t>‹#›</a:t>
            </a:fld>
            <a:endParaRPr lang="en-GB"/>
          </a:p>
        </p:txBody>
      </p:sp>
    </p:spTree>
    <p:extLst>
      <p:ext uri="{BB962C8B-B14F-4D97-AF65-F5344CB8AC3E}">
        <p14:creationId xmlns:p14="http://schemas.microsoft.com/office/powerpoint/2010/main" val="931363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jpe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23" name="Picture 22" descr="A picture containing person, cellphone, phone&#10;&#10;Description automatically generated">
            <a:extLst>
              <a:ext uri="{FF2B5EF4-FFF2-40B4-BE49-F238E27FC236}">
                <a16:creationId xmlns:a16="http://schemas.microsoft.com/office/drawing/2014/main" xmlns="" id="{9E9B2E16-D9F5-4ED8-8811-6F4EDFE990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9907950" cy="6858001"/>
          </a:xfrm>
          <a:prstGeom prst="rect">
            <a:avLst/>
          </a:prstGeom>
        </p:spPr>
      </p:pic>
      <p:sp>
        <p:nvSpPr>
          <p:cNvPr id="2" name="Title 1">
            <a:extLst>
              <a:ext uri="{FF2B5EF4-FFF2-40B4-BE49-F238E27FC236}">
                <a16:creationId xmlns:a16="http://schemas.microsoft.com/office/drawing/2014/main" xmlns="" id="{E9DD44B8-0932-4D29-8369-0E3B47A8EC35}"/>
              </a:ext>
            </a:extLst>
          </p:cNvPr>
          <p:cNvSpPr>
            <a:spLocks noGrp="1"/>
          </p:cNvSpPr>
          <p:nvPr>
            <p:ph type="ctrTitle"/>
          </p:nvPr>
        </p:nvSpPr>
        <p:spPr>
          <a:xfrm>
            <a:off x="832677" y="2941858"/>
            <a:ext cx="4381917" cy="2387600"/>
          </a:xfrm>
          <a:ln>
            <a:noFill/>
          </a:ln>
        </p:spPr>
        <p:txBody>
          <a:bodyPr anchor="t" anchorCtr="0">
            <a:normAutofit/>
          </a:bodyPr>
          <a:lstStyle>
            <a:lvl1pPr algn="ctr">
              <a:defRPr sz="5200" cap="all" baseline="0">
                <a:solidFill>
                  <a:schemeClr val="bg1"/>
                </a:solidFill>
              </a:defRPr>
            </a:lvl1pPr>
          </a:lstStyle>
          <a:p>
            <a:endParaRPr lang="en-GB" dirty="0"/>
          </a:p>
        </p:txBody>
      </p:sp>
      <p:sp>
        <p:nvSpPr>
          <p:cNvPr id="3" name="Subtitle 2">
            <a:extLst>
              <a:ext uri="{FF2B5EF4-FFF2-40B4-BE49-F238E27FC236}">
                <a16:creationId xmlns:a16="http://schemas.microsoft.com/office/drawing/2014/main" xmlns="" id="{2364BB4F-F693-4213-95A2-2E5EC38412AB}"/>
              </a:ext>
            </a:extLst>
          </p:cNvPr>
          <p:cNvSpPr>
            <a:spLocks noGrp="1"/>
          </p:cNvSpPr>
          <p:nvPr>
            <p:ph type="subTitle" idx="1"/>
          </p:nvPr>
        </p:nvSpPr>
        <p:spPr>
          <a:xfrm>
            <a:off x="832677" y="2545150"/>
            <a:ext cx="4381917" cy="436555"/>
          </a:xfrm>
        </p:spPr>
        <p:txBody>
          <a:bodyPr anchor="b" anchorCtr="0">
            <a:normAutofit/>
          </a:bodyPr>
          <a:lstStyle>
            <a:lvl1pPr marL="0" indent="0" algn="ctr">
              <a:buNone/>
              <a:defRPr sz="1400" cap="all" baseline="0">
                <a:solidFill>
                  <a:schemeClr val="bg1"/>
                </a:solidFill>
              </a:defRPr>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endParaRPr lang="en-GB" dirty="0"/>
          </a:p>
        </p:txBody>
      </p:sp>
      <p:sp>
        <p:nvSpPr>
          <p:cNvPr id="4" name="Date Placeholder 3">
            <a:extLst>
              <a:ext uri="{FF2B5EF4-FFF2-40B4-BE49-F238E27FC236}">
                <a16:creationId xmlns:a16="http://schemas.microsoft.com/office/drawing/2014/main" xmlns="" id="{3644F662-58D9-46F0-963B-D4E158756357}"/>
              </a:ext>
            </a:extLst>
          </p:cNvPr>
          <p:cNvSpPr>
            <a:spLocks noGrp="1"/>
          </p:cNvSpPr>
          <p:nvPr>
            <p:ph type="dt" sz="half" idx="10"/>
          </p:nvPr>
        </p:nvSpPr>
        <p:spPr/>
        <p:txBody>
          <a:bodyPr/>
          <a:lstStyle>
            <a:lvl1pPr>
              <a:defRPr>
                <a:solidFill>
                  <a:schemeClr val="bg1"/>
                </a:solidFill>
              </a:defRPr>
            </a:lvl1pPr>
          </a:lstStyle>
          <a:p>
            <a:fld id="{FA9A405B-009D-4FF4-9CDF-9201CB87C1B4}" type="datetime6">
              <a:rPr lang="en-GB" smtClean="0"/>
              <a:t>February 22</a:t>
            </a:fld>
            <a:endParaRPr lang="en-GB"/>
          </a:p>
        </p:txBody>
      </p:sp>
      <p:sp>
        <p:nvSpPr>
          <p:cNvPr id="5" name="Footer Placeholder 4">
            <a:extLst>
              <a:ext uri="{FF2B5EF4-FFF2-40B4-BE49-F238E27FC236}">
                <a16:creationId xmlns:a16="http://schemas.microsoft.com/office/drawing/2014/main" xmlns="" id="{00E408E1-482C-4BBE-8E18-9685E872CC20}"/>
              </a:ext>
            </a:extLst>
          </p:cNvPr>
          <p:cNvSpPr>
            <a:spLocks noGrp="1"/>
          </p:cNvSpPr>
          <p:nvPr>
            <p:ph type="ftr" sz="quarter" idx="11"/>
          </p:nvPr>
        </p:nvSpPr>
        <p:spPr/>
        <p:txBody>
          <a:bodyPr/>
          <a:lstStyle>
            <a:lvl1pPr>
              <a:defRPr>
                <a:solidFill>
                  <a:schemeClr val="bg1"/>
                </a:solidFill>
              </a:defRPr>
            </a:lvl1pPr>
          </a:lstStyle>
          <a:p>
            <a:r>
              <a:rPr lang="en-GB" dirty="0" err="1"/>
              <a:t>www.investeurope.eu</a:t>
            </a:r>
            <a:endParaRPr lang="en-GB" dirty="0"/>
          </a:p>
        </p:txBody>
      </p:sp>
      <p:sp>
        <p:nvSpPr>
          <p:cNvPr id="6" name="Slide Number Placeholder 5">
            <a:extLst>
              <a:ext uri="{FF2B5EF4-FFF2-40B4-BE49-F238E27FC236}">
                <a16:creationId xmlns:a16="http://schemas.microsoft.com/office/drawing/2014/main" xmlns="" id="{7C6527AB-5E07-45D7-821F-BD3816BADD4B}"/>
              </a:ext>
            </a:extLst>
          </p:cNvPr>
          <p:cNvSpPr>
            <a:spLocks noGrp="1"/>
          </p:cNvSpPr>
          <p:nvPr>
            <p:ph type="sldNum" sz="quarter" idx="12"/>
          </p:nvPr>
        </p:nvSpPr>
        <p:spPr>
          <a:xfrm>
            <a:off x="7332662" y="6305034"/>
            <a:ext cx="2228850" cy="184666"/>
          </a:xfrm>
        </p:spPr>
        <p:txBody>
          <a:bodyPr/>
          <a:lstStyle>
            <a:lvl1pPr>
              <a:defRPr>
                <a:solidFill>
                  <a:schemeClr val="bg1"/>
                </a:solidFill>
              </a:defRPr>
            </a:lvl1pPr>
          </a:lstStyle>
          <a:p>
            <a:fld id="{3A277439-5CFB-40D3-A371-F0CC064631A7}" type="slidenum">
              <a:rPr lang="en-GB" smtClean="0"/>
              <a:pPr/>
              <a:t>‹#›</a:t>
            </a:fld>
            <a:endParaRPr lang="en-GB" dirty="0"/>
          </a:p>
        </p:txBody>
      </p:sp>
      <p:cxnSp>
        <p:nvCxnSpPr>
          <p:cNvPr id="11" name="Straight Connector 10">
            <a:extLst>
              <a:ext uri="{FF2B5EF4-FFF2-40B4-BE49-F238E27FC236}">
                <a16:creationId xmlns:a16="http://schemas.microsoft.com/office/drawing/2014/main" xmlns="" id="{BABA6298-94C6-4701-88C4-2ED6014A3957}"/>
              </a:ext>
            </a:extLst>
          </p:cNvPr>
          <p:cNvCxnSpPr>
            <a:cxnSpLocks/>
          </p:cNvCxnSpPr>
          <p:nvPr userDrawn="1"/>
        </p:nvCxnSpPr>
        <p:spPr>
          <a:xfrm>
            <a:off x="344488" y="368935"/>
            <a:ext cx="92170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D05A8BE3-0CD5-4DB8-8F43-095024DFB919}"/>
              </a:ext>
            </a:extLst>
          </p:cNvPr>
          <p:cNvCxnSpPr>
            <a:cxnSpLocks/>
          </p:cNvCxnSpPr>
          <p:nvPr userDrawn="1"/>
        </p:nvCxnSpPr>
        <p:spPr>
          <a:xfrm>
            <a:off x="344488" y="6297350"/>
            <a:ext cx="92170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89CF102D-F5BA-470C-AD29-F737363989C8}"/>
              </a:ext>
            </a:extLst>
          </p:cNvPr>
          <p:cNvCxnSpPr/>
          <p:nvPr/>
        </p:nvCxnSpPr>
        <p:spPr>
          <a:xfrm>
            <a:off x="2393635" y="2966465"/>
            <a:ext cx="126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AD8291C7-1A36-4709-9A2A-C8F1CDACBCD0}"/>
              </a:ext>
            </a:extLst>
          </p:cNvPr>
          <p:cNvCxnSpPr>
            <a:cxnSpLocks/>
          </p:cNvCxnSpPr>
          <p:nvPr userDrawn="1"/>
        </p:nvCxnSpPr>
        <p:spPr>
          <a:xfrm>
            <a:off x="344488" y="368935"/>
            <a:ext cx="92170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F87E0747-5922-4B4B-8590-EACD3EF86664}"/>
              </a:ext>
            </a:extLst>
          </p:cNvPr>
          <p:cNvCxnSpPr>
            <a:cxnSpLocks/>
          </p:cNvCxnSpPr>
          <p:nvPr userDrawn="1"/>
        </p:nvCxnSpPr>
        <p:spPr>
          <a:xfrm>
            <a:off x="344488" y="6297350"/>
            <a:ext cx="92170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A474631B-1CB3-42F8-AC87-18D841AFA77B}"/>
              </a:ext>
            </a:extLst>
          </p:cNvPr>
          <p:cNvCxnSpPr/>
          <p:nvPr userDrawn="1"/>
        </p:nvCxnSpPr>
        <p:spPr>
          <a:xfrm>
            <a:off x="2393635" y="2966465"/>
            <a:ext cx="126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27291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1a_Divi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906000" cy="6856945"/>
          </a:xfrm>
          <a:prstGeom prst="rect">
            <a:avLst/>
          </a:prstGeom>
        </p:spPr>
      </p:pic>
      <p:sp>
        <p:nvSpPr>
          <p:cNvPr id="2" name="Title 1">
            <a:extLst>
              <a:ext uri="{FF2B5EF4-FFF2-40B4-BE49-F238E27FC236}">
                <a16:creationId xmlns:a16="http://schemas.microsoft.com/office/drawing/2014/main" xmlns="" id="{E9DD44B8-0932-4D29-8369-0E3B47A8EC35}"/>
              </a:ext>
            </a:extLst>
          </p:cNvPr>
          <p:cNvSpPr>
            <a:spLocks noGrp="1"/>
          </p:cNvSpPr>
          <p:nvPr>
            <p:ph type="ctrTitle"/>
          </p:nvPr>
        </p:nvSpPr>
        <p:spPr>
          <a:xfrm>
            <a:off x="832677" y="2389211"/>
            <a:ext cx="4381917" cy="2387600"/>
          </a:xfrm>
          <a:ln>
            <a:noFill/>
          </a:ln>
        </p:spPr>
        <p:txBody>
          <a:bodyPr anchor="t" anchorCtr="0">
            <a:normAutofit/>
          </a:bodyPr>
          <a:lstStyle>
            <a:lvl1pPr algn="l">
              <a:defRPr sz="3600" cap="none" spc="100" baseline="0">
                <a:solidFill>
                  <a:schemeClr val="bg1"/>
                </a:solidFill>
              </a:defRPr>
            </a:lvl1pPr>
          </a:lstStyle>
          <a:p>
            <a:endParaRPr lang="en-GB" dirty="0"/>
          </a:p>
        </p:txBody>
      </p:sp>
      <p:sp>
        <p:nvSpPr>
          <p:cNvPr id="3" name="Subtitle 2">
            <a:extLst>
              <a:ext uri="{FF2B5EF4-FFF2-40B4-BE49-F238E27FC236}">
                <a16:creationId xmlns:a16="http://schemas.microsoft.com/office/drawing/2014/main" xmlns="" id="{2364BB4F-F693-4213-95A2-2E5EC38412AB}"/>
              </a:ext>
            </a:extLst>
          </p:cNvPr>
          <p:cNvSpPr>
            <a:spLocks noGrp="1"/>
          </p:cNvSpPr>
          <p:nvPr>
            <p:ph type="subTitle" idx="1"/>
          </p:nvPr>
        </p:nvSpPr>
        <p:spPr>
          <a:xfrm>
            <a:off x="832677" y="1481260"/>
            <a:ext cx="4381917" cy="436555"/>
          </a:xfrm>
        </p:spPr>
        <p:txBody>
          <a:bodyPr anchor="b" anchorCtr="0">
            <a:normAutofit/>
          </a:bodyPr>
          <a:lstStyle>
            <a:lvl1pPr marL="0" indent="0" algn="l">
              <a:buNone/>
              <a:defRPr sz="1400" cap="all" spc="100" baseline="0">
                <a:solidFill>
                  <a:schemeClr val="bg1"/>
                </a:solidFill>
              </a:defRPr>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endParaRPr lang="en-GB" dirty="0"/>
          </a:p>
        </p:txBody>
      </p:sp>
      <p:sp>
        <p:nvSpPr>
          <p:cNvPr id="4" name="Date Placeholder 3">
            <a:extLst>
              <a:ext uri="{FF2B5EF4-FFF2-40B4-BE49-F238E27FC236}">
                <a16:creationId xmlns:a16="http://schemas.microsoft.com/office/drawing/2014/main" xmlns="" id="{3644F662-58D9-46F0-963B-D4E158756357}"/>
              </a:ext>
            </a:extLst>
          </p:cNvPr>
          <p:cNvSpPr>
            <a:spLocks noGrp="1"/>
          </p:cNvSpPr>
          <p:nvPr>
            <p:ph type="dt" sz="half" idx="10"/>
          </p:nvPr>
        </p:nvSpPr>
        <p:spPr/>
        <p:txBody>
          <a:bodyPr/>
          <a:lstStyle>
            <a:lvl1pPr>
              <a:defRPr>
                <a:solidFill>
                  <a:schemeClr val="bg1"/>
                </a:solidFill>
              </a:defRPr>
            </a:lvl1pPr>
          </a:lstStyle>
          <a:p>
            <a:fld id="{FA9A405B-009D-4FF4-9CDF-9201CB87C1B4}" type="datetime6">
              <a:rPr lang="en-GB" smtClean="0"/>
              <a:t>February 22</a:t>
            </a:fld>
            <a:endParaRPr lang="en-GB"/>
          </a:p>
        </p:txBody>
      </p:sp>
      <p:sp>
        <p:nvSpPr>
          <p:cNvPr id="5" name="Footer Placeholder 4">
            <a:extLst>
              <a:ext uri="{FF2B5EF4-FFF2-40B4-BE49-F238E27FC236}">
                <a16:creationId xmlns:a16="http://schemas.microsoft.com/office/drawing/2014/main" xmlns="" id="{00E408E1-482C-4BBE-8E18-9685E872CC20}"/>
              </a:ext>
            </a:extLst>
          </p:cNvPr>
          <p:cNvSpPr>
            <a:spLocks noGrp="1"/>
          </p:cNvSpPr>
          <p:nvPr>
            <p:ph type="ftr" sz="quarter" idx="11"/>
          </p:nvPr>
        </p:nvSpPr>
        <p:spPr/>
        <p:txBody>
          <a:bodyPr/>
          <a:lstStyle>
            <a:lvl1pPr>
              <a:defRPr>
                <a:solidFill>
                  <a:schemeClr val="bg1"/>
                </a:solidFill>
              </a:defRPr>
            </a:lvl1pPr>
          </a:lstStyle>
          <a:p>
            <a:r>
              <a:rPr lang="en-GB" dirty="0" err="1"/>
              <a:t>www.investeurope.eu</a:t>
            </a:r>
            <a:endParaRPr lang="en-GB" dirty="0"/>
          </a:p>
        </p:txBody>
      </p:sp>
      <p:sp>
        <p:nvSpPr>
          <p:cNvPr id="6" name="Slide Number Placeholder 5">
            <a:extLst>
              <a:ext uri="{FF2B5EF4-FFF2-40B4-BE49-F238E27FC236}">
                <a16:creationId xmlns:a16="http://schemas.microsoft.com/office/drawing/2014/main" xmlns="" id="{7C6527AB-5E07-45D7-821F-BD3816BADD4B}"/>
              </a:ext>
            </a:extLst>
          </p:cNvPr>
          <p:cNvSpPr>
            <a:spLocks noGrp="1"/>
          </p:cNvSpPr>
          <p:nvPr>
            <p:ph type="sldNum" sz="quarter" idx="12"/>
          </p:nvPr>
        </p:nvSpPr>
        <p:spPr>
          <a:xfrm>
            <a:off x="7332662" y="6305034"/>
            <a:ext cx="2228850" cy="184666"/>
          </a:xfrm>
        </p:spPr>
        <p:txBody>
          <a:bodyPr/>
          <a:lstStyle>
            <a:lvl1pPr>
              <a:defRPr>
                <a:solidFill>
                  <a:schemeClr val="bg1"/>
                </a:solidFill>
              </a:defRPr>
            </a:lvl1pPr>
          </a:lstStyle>
          <a:p>
            <a:fld id="{3A277439-5CFB-40D3-A371-F0CC064631A7}" type="slidenum">
              <a:rPr lang="en-GB" smtClean="0"/>
              <a:pPr/>
              <a:t>‹#›</a:t>
            </a:fld>
            <a:endParaRPr lang="en-GB" dirty="0"/>
          </a:p>
        </p:txBody>
      </p:sp>
      <p:cxnSp>
        <p:nvCxnSpPr>
          <p:cNvPr id="11" name="Straight Connector 10">
            <a:extLst>
              <a:ext uri="{FF2B5EF4-FFF2-40B4-BE49-F238E27FC236}">
                <a16:creationId xmlns:a16="http://schemas.microsoft.com/office/drawing/2014/main" xmlns="" id="{BABA6298-94C6-4701-88C4-2ED6014A3957}"/>
              </a:ext>
            </a:extLst>
          </p:cNvPr>
          <p:cNvCxnSpPr>
            <a:cxnSpLocks/>
          </p:cNvCxnSpPr>
          <p:nvPr userDrawn="1"/>
        </p:nvCxnSpPr>
        <p:spPr>
          <a:xfrm>
            <a:off x="344488" y="368935"/>
            <a:ext cx="92170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D05A8BE3-0CD5-4DB8-8F43-095024DFB919}"/>
              </a:ext>
            </a:extLst>
          </p:cNvPr>
          <p:cNvCxnSpPr>
            <a:cxnSpLocks/>
          </p:cNvCxnSpPr>
          <p:nvPr userDrawn="1"/>
        </p:nvCxnSpPr>
        <p:spPr>
          <a:xfrm>
            <a:off x="344488" y="6297350"/>
            <a:ext cx="92170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AD8291C7-1A36-4709-9A2A-C8F1CDACBCD0}"/>
              </a:ext>
            </a:extLst>
          </p:cNvPr>
          <p:cNvCxnSpPr>
            <a:cxnSpLocks/>
          </p:cNvCxnSpPr>
          <p:nvPr userDrawn="1"/>
        </p:nvCxnSpPr>
        <p:spPr>
          <a:xfrm>
            <a:off x="344488" y="368935"/>
            <a:ext cx="92170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F87E0747-5922-4B4B-8590-EACD3EF86664}"/>
              </a:ext>
            </a:extLst>
          </p:cNvPr>
          <p:cNvCxnSpPr>
            <a:cxnSpLocks/>
          </p:cNvCxnSpPr>
          <p:nvPr userDrawn="1"/>
        </p:nvCxnSpPr>
        <p:spPr>
          <a:xfrm>
            <a:off x="344488" y="6297350"/>
            <a:ext cx="92170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A474631B-1CB3-42F8-AC87-18D841AFA77B}"/>
              </a:ext>
            </a:extLst>
          </p:cNvPr>
          <p:cNvCxnSpPr/>
          <p:nvPr userDrawn="1"/>
        </p:nvCxnSpPr>
        <p:spPr>
          <a:xfrm>
            <a:off x="843131" y="2155433"/>
            <a:ext cx="126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1b_Divi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906000" cy="6856945"/>
          </a:xfrm>
          <a:prstGeom prst="rect">
            <a:avLst/>
          </a:prstGeom>
        </p:spPr>
      </p:pic>
      <p:sp>
        <p:nvSpPr>
          <p:cNvPr id="2" name="Title 1">
            <a:extLst>
              <a:ext uri="{FF2B5EF4-FFF2-40B4-BE49-F238E27FC236}">
                <a16:creationId xmlns:a16="http://schemas.microsoft.com/office/drawing/2014/main" xmlns="" id="{E9DD44B8-0932-4D29-8369-0E3B47A8EC35}"/>
              </a:ext>
            </a:extLst>
          </p:cNvPr>
          <p:cNvSpPr>
            <a:spLocks noGrp="1"/>
          </p:cNvSpPr>
          <p:nvPr>
            <p:ph type="ctrTitle"/>
          </p:nvPr>
        </p:nvSpPr>
        <p:spPr>
          <a:xfrm>
            <a:off x="832677" y="2389211"/>
            <a:ext cx="4381917" cy="2387600"/>
          </a:xfrm>
          <a:ln>
            <a:noFill/>
          </a:ln>
        </p:spPr>
        <p:txBody>
          <a:bodyPr anchor="t" anchorCtr="0">
            <a:normAutofit/>
          </a:bodyPr>
          <a:lstStyle>
            <a:lvl1pPr algn="l">
              <a:defRPr sz="3600" cap="none" spc="100" baseline="0">
                <a:solidFill>
                  <a:schemeClr val="bg1"/>
                </a:solidFill>
              </a:defRPr>
            </a:lvl1pPr>
          </a:lstStyle>
          <a:p>
            <a:endParaRPr lang="en-GB" dirty="0"/>
          </a:p>
        </p:txBody>
      </p:sp>
      <p:sp>
        <p:nvSpPr>
          <p:cNvPr id="3" name="Subtitle 2">
            <a:extLst>
              <a:ext uri="{FF2B5EF4-FFF2-40B4-BE49-F238E27FC236}">
                <a16:creationId xmlns:a16="http://schemas.microsoft.com/office/drawing/2014/main" xmlns="" id="{2364BB4F-F693-4213-95A2-2E5EC38412AB}"/>
              </a:ext>
            </a:extLst>
          </p:cNvPr>
          <p:cNvSpPr>
            <a:spLocks noGrp="1"/>
          </p:cNvSpPr>
          <p:nvPr>
            <p:ph type="subTitle" idx="1"/>
          </p:nvPr>
        </p:nvSpPr>
        <p:spPr>
          <a:xfrm>
            <a:off x="832677" y="1481260"/>
            <a:ext cx="4381917" cy="436555"/>
          </a:xfrm>
        </p:spPr>
        <p:txBody>
          <a:bodyPr anchor="b" anchorCtr="0">
            <a:normAutofit/>
          </a:bodyPr>
          <a:lstStyle>
            <a:lvl1pPr marL="0" indent="0" algn="l">
              <a:buNone/>
              <a:defRPr sz="1400" cap="all" spc="100" baseline="0">
                <a:solidFill>
                  <a:schemeClr val="bg1"/>
                </a:solidFill>
              </a:defRPr>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endParaRPr lang="en-GB" dirty="0"/>
          </a:p>
        </p:txBody>
      </p:sp>
      <p:sp>
        <p:nvSpPr>
          <p:cNvPr id="4" name="Date Placeholder 3">
            <a:extLst>
              <a:ext uri="{FF2B5EF4-FFF2-40B4-BE49-F238E27FC236}">
                <a16:creationId xmlns:a16="http://schemas.microsoft.com/office/drawing/2014/main" xmlns="" id="{3644F662-58D9-46F0-963B-D4E158756357}"/>
              </a:ext>
            </a:extLst>
          </p:cNvPr>
          <p:cNvSpPr>
            <a:spLocks noGrp="1"/>
          </p:cNvSpPr>
          <p:nvPr>
            <p:ph type="dt" sz="half" idx="10"/>
          </p:nvPr>
        </p:nvSpPr>
        <p:spPr/>
        <p:txBody>
          <a:bodyPr/>
          <a:lstStyle>
            <a:lvl1pPr>
              <a:defRPr>
                <a:solidFill>
                  <a:schemeClr val="bg1"/>
                </a:solidFill>
              </a:defRPr>
            </a:lvl1pPr>
          </a:lstStyle>
          <a:p>
            <a:fld id="{FA9A405B-009D-4FF4-9CDF-9201CB87C1B4}" type="datetime6">
              <a:rPr lang="en-GB" smtClean="0"/>
              <a:t>February 22</a:t>
            </a:fld>
            <a:endParaRPr lang="en-GB"/>
          </a:p>
        </p:txBody>
      </p:sp>
      <p:sp>
        <p:nvSpPr>
          <p:cNvPr id="5" name="Footer Placeholder 4">
            <a:extLst>
              <a:ext uri="{FF2B5EF4-FFF2-40B4-BE49-F238E27FC236}">
                <a16:creationId xmlns:a16="http://schemas.microsoft.com/office/drawing/2014/main" xmlns="" id="{00E408E1-482C-4BBE-8E18-9685E872CC20}"/>
              </a:ext>
            </a:extLst>
          </p:cNvPr>
          <p:cNvSpPr>
            <a:spLocks noGrp="1"/>
          </p:cNvSpPr>
          <p:nvPr>
            <p:ph type="ftr" sz="quarter" idx="11"/>
          </p:nvPr>
        </p:nvSpPr>
        <p:spPr/>
        <p:txBody>
          <a:bodyPr/>
          <a:lstStyle>
            <a:lvl1pPr>
              <a:defRPr>
                <a:solidFill>
                  <a:schemeClr val="bg1"/>
                </a:solidFill>
              </a:defRPr>
            </a:lvl1pPr>
          </a:lstStyle>
          <a:p>
            <a:r>
              <a:rPr lang="en-GB" dirty="0" err="1"/>
              <a:t>www.investeurope.eu</a:t>
            </a:r>
            <a:endParaRPr lang="en-GB" dirty="0"/>
          </a:p>
        </p:txBody>
      </p:sp>
      <p:sp>
        <p:nvSpPr>
          <p:cNvPr id="6" name="Slide Number Placeholder 5">
            <a:extLst>
              <a:ext uri="{FF2B5EF4-FFF2-40B4-BE49-F238E27FC236}">
                <a16:creationId xmlns:a16="http://schemas.microsoft.com/office/drawing/2014/main" xmlns="" id="{7C6527AB-5E07-45D7-821F-BD3816BADD4B}"/>
              </a:ext>
            </a:extLst>
          </p:cNvPr>
          <p:cNvSpPr>
            <a:spLocks noGrp="1"/>
          </p:cNvSpPr>
          <p:nvPr>
            <p:ph type="sldNum" sz="quarter" idx="12"/>
          </p:nvPr>
        </p:nvSpPr>
        <p:spPr>
          <a:xfrm>
            <a:off x="7332662" y="6305034"/>
            <a:ext cx="2228850" cy="184666"/>
          </a:xfrm>
        </p:spPr>
        <p:txBody>
          <a:bodyPr/>
          <a:lstStyle>
            <a:lvl1pPr>
              <a:defRPr>
                <a:solidFill>
                  <a:schemeClr val="bg1"/>
                </a:solidFill>
              </a:defRPr>
            </a:lvl1pPr>
          </a:lstStyle>
          <a:p>
            <a:fld id="{3A277439-5CFB-40D3-A371-F0CC064631A7}" type="slidenum">
              <a:rPr lang="en-GB" smtClean="0"/>
              <a:pPr/>
              <a:t>‹#›</a:t>
            </a:fld>
            <a:endParaRPr lang="en-GB" dirty="0"/>
          </a:p>
        </p:txBody>
      </p:sp>
      <p:cxnSp>
        <p:nvCxnSpPr>
          <p:cNvPr id="11" name="Straight Connector 10">
            <a:extLst>
              <a:ext uri="{FF2B5EF4-FFF2-40B4-BE49-F238E27FC236}">
                <a16:creationId xmlns:a16="http://schemas.microsoft.com/office/drawing/2014/main" xmlns="" id="{BABA6298-94C6-4701-88C4-2ED6014A3957}"/>
              </a:ext>
            </a:extLst>
          </p:cNvPr>
          <p:cNvCxnSpPr>
            <a:cxnSpLocks/>
          </p:cNvCxnSpPr>
          <p:nvPr userDrawn="1"/>
        </p:nvCxnSpPr>
        <p:spPr>
          <a:xfrm>
            <a:off x="344488" y="368935"/>
            <a:ext cx="92170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D05A8BE3-0CD5-4DB8-8F43-095024DFB919}"/>
              </a:ext>
            </a:extLst>
          </p:cNvPr>
          <p:cNvCxnSpPr>
            <a:cxnSpLocks/>
          </p:cNvCxnSpPr>
          <p:nvPr userDrawn="1"/>
        </p:nvCxnSpPr>
        <p:spPr>
          <a:xfrm>
            <a:off x="344488" y="6297350"/>
            <a:ext cx="92170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AD8291C7-1A36-4709-9A2A-C8F1CDACBCD0}"/>
              </a:ext>
            </a:extLst>
          </p:cNvPr>
          <p:cNvCxnSpPr>
            <a:cxnSpLocks/>
          </p:cNvCxnSpPr>
          <p:nvPr userDrawn="1"/>
        </p:nvCxnSpPr>
        <p:spPr>
          <a:xfrm>
            <a:off x="344488" y="368935"/>
            <a:ext cx="92170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F87E0747-5922-4B4B-8590-EACD3EF86664}"/>
              </a:ext>
            </a:extLst>
          </p:cNvPr>
          <p:cNvCxnSpPr>
            <a:cxnSpLocks/>
          </p:cNvCxnSpPr>
          <p:nvPr userDrawn="1"/>
        </p:nvCxnSpPr>
        <p:spPr>
          <a:xfrm>
            <a:off x="344488" y="6297350"/>
            <a:ext cx="92170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A474631B-1CB3-42F8-AC87-18D841AFA77B}"/>
              </a:ext>
            </a:extLst>
          </p:cNvPr>
          <p:cNvCxnSpPr/>
          <p:nvPr userDrawn="1"/>
        </p:nvCxnSpPr>
        <p:spPr>
          <a:xfrm>
            <a:off x="843131" y="2155433"/>
            <a:ext cx="126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8" name="Picture 7" descr="A picture containing person&#10;&#10;Description automatically generated">
            <a:extLst>
              <a:ext uri="{FF2B5EF4-FFF2-40B4-BE49-F238E27FC236}">
                <a16:creationId xmlns:a16="http://schemas.microsoft.com/office/drawing/2014/main" xmlns="" id="{D2BF6F24-01BC-43AC-B033-45D0549C0BD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906000" cy="6858000"/>
          </a:xfrm>
          <a:prstGeom prst="rect">
            <a:avLst/>
          </a:prstGeom>
        </p:spPr>
      </p:pic>
      <p:sp>
        <p:nvSpPr>
          <p:cNvPr id="4" name="Date Placeholder 3">
            <a:extLst>
              <a:ext uri="{FF2B5EF4-FFF2-40B4-BE49-F238E27FC236}">
                <a16:creationId xmlns:a16="http://schemas.microsoft.com/office/drawing/2014/main" xmlns="" id="{3644F662-58D9-46F0-963B-D4E158756357}"/>
              </a:ext>
            </a:extLst>
          </p:cNvPr>
          <p:cNvSpPr>
            <a:spLocks noGrp="1"/>
          </p:cNvSpPr>
          <p:nvPr>
            <p:ph type="dt" sz="half" idx="10"/>
          </p:nvPr>
        </p:nvSpPr>
        <p:spPr/>
        <p:txBody>
          <a:bodyPr/>
          <a:lstStyle>
            <a:lvl1pPr>
              <a:defRPr>
                <a:solidFill>
                  <a:schemeClr val="bg1"/>
                </a:solidFill>
              </a:defRPr>
            </a:lvl1pPr>
          </a:lstStyle>
          <a:p>
            <a:fld id="{D617DA03-6520-4BAA-9406-CC430DFA4DB3}" type="datetime6">
              <a:rPr lang="en-GB" smtClean="0"/>
              <a:t>February 22</a:t>
            </a:fld>
            <a:endParaRPr lang="en-GB"/>
          </a:p>
        </p:txBody>
      </p:sp>
      <p:sp>
        <p:nvSpPr>
          <p:cNvPr id="5" name="Footer Placeholder 4">
            <a:extLst>
              <a:ext uri="{FF2B5EF4-FFF2-40B4-BE49-F238E27FC236}">
                <a16:creationId xmlns:a16="http://schemas.microsoft.com/office/drawing/2014/main" xmlns="" id="{00E408E1-482C-4BBE-8E18-9685E872CC20}"/>
              </a:ext>
            </a:extLst>
          </p:cNvPr>
          <p:cNvSpPr>
            <a:spLocks noGrp="1"/>
          </p:cNvSpPr>
          <p:nvPr>
            <p:ph type="ftr" sz="quarter" idx="11"/>
          </p:nvPr>
        </p:nvSpPr>
        <p:spPr/>
        <p:txBody>
          <a:bodyPr/>
          <a:lstStyle>
            <a:lvl1pPr>
              <a:defRPr>
                <a:solidFill>
                  <a:schemeClr val="bg1"/>
                </a:solidFill>
              </a:defRPr>
            </a:lvl1pPr>
          </a:lstStyle>
          <a:p>
            <a:r>
              <a:rPr lang="en-GB" dirty="0" err="1"/>
              <a:t>www.investeurope.eu</a:t>
            </a:r>
            <a:endParaRPr lang="en-GB" dirty="0"/>
          </a:p>
        </p:txBody>
      </p:sp>
      <p:sp>
        <p:nvSpPr>
          <p:cNvPr id="6" name="Slide Number Placeholder 5">
            <a:extLst>
              <a:ext uri="{FF2B5EF4-FFF2-40B4-BE49-F238E27FC236}">
                <a16:creationId xmlns:a16="http://schemas.microsoft.com/office/drawing/2014/main" xmlns="" id="{7C6527AB-5E07-45D7-821F-BD3816BADD4B}"/>
              </a:ext>
            </a:extLst>
          </p:cNvPr>
          <p:cNvSpPr>
            <a:spLocks noGrp="1"/>
          </p:cNvSpPr>
          <p:nvPr>
            <p:ph type="sldNum" sz="quarter" idx="12"/>
          </p:nvPr>
        </p:nvSpPr>
        <p:spPr>
          <a:xfrm>
            <a:off x="7332662" y="6305034"/>
            <a:ext cx="2228850" cy="184666"/>
          </a:xfrm>
        </p:spPr>
        <p:txBody>
          <a:bodyPr/>
          <a:lstStyle>
            <a:lvl1pPr>
              <a:defRPr>
                <a:solidFill>
                  <a:schemeClr val="bg1"/>
                </a:solidFill>
              </a:defRPr>
            </a:lvl1pPr>
          </a:lstStyle>
          <a:p>
            <a:fld id="{3A277439-5CFB-40D3-A371-F0CC064631A7}" type="slidenum">
              <a:rPr lang="en-GB" smtClean="0"/>
              <a:pPr/>
              <a:t>‹#›</a:t>
            </a:fld>
            <a:endParaRPr lang="en-GB" dirty="0"/>
          </a:p>
        </p:txBody>
      </p:sp>
      <p:cxnSp>
        <p:nvCxnSpPr>
          <p:cNvPr id="11" name="Straight Connector 10">
            <a:extLst>
              <a:ext uri="{FF2B5EF4-FFF2-40B4-BE49-F238E27FC236}">
                <a16:creationId xmlns:a16="http://schemas.microsoft.com/office/drawing/2014/main" xmlns="" id="{BABA6298-94C6-4701-88C4-2ED6014A3957}"/>
              </a:ext>
            </a:extLst>
          </p:cNvPr>
          <p:cNvCxnSpPr>
            <a:cxnSpLocks/>
          </p:cNvCxnSpPr>
          <p:nvPr/>
        </p:nvCxnSpPr>
        <p:spPr>
          <a:xfrm>
            <a:off x="344488" y="368935"/>
            <a:ext cx="92170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D05A8BE3-0CD5-4DB8-8F43-095024DFB919}"/>
              </a:ext>
            </a:extLst>
          </p:cNvPr>
          <p:cNvCxnSpPr>
            <a:cxnSpLocks/>
          </p:cNvCxnSpPr>
          <p:nvPr/>
        </p:nvCxnSpPr>
        <p:spPr>
          <a:xfrm>
            <a:off x="344488" y="6297350"/>
            <a:ext cx="92170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xmlns="" id="{E9DD44B8-0932-4D29-8369-0E3B47A8EC35}"/>
              </a:ext>
            </a:extLst>
          </p:cNvPr>
          <p:cNvSpPr>
            <a:spLocks noGrp="1"/>
          </p:cNvSpPr>
          <p:nvPr>
            <p:ph type="ctrTitle"/>
          </p:nvPr>
        </p:nvSpPr>
        <p:spPr>
          <a:xfrm>
            <a:off x="5179595" y="1908176"/>
            <a:ext cx="4381917" cy="2387600"/>
          </a:xfrm>
        </p:spPr>
        <p:txBody>
          <a:bodyPr anchor="t" anchorCtr="0">
            <a:normAutofit/>
          </a:bodyPr>
          <a:lstStyle>
            <a:lvl1pPr algn="ctr">
              <a:defRPr sz="5200" cap="all" baseline="0">
                <a:solidFill>
                  <a:schemeClr val="bg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xmlns="" id="{2364BB4F-F693-4213-95A2-2E5EC38412AB}"/>
              </a:ext>
            </a:extLst>
          </p:cNvPr>
          <p:cNvSpPr>
            <a:spLocks noGrp="1"/>
          </p:cNvSpPr>
          <p:nvPr>
            <p:ph type="subTitle" idx="1"/>
          </p:nvPr>
        </p:nvSpPr>
        <p:spPr>
          <a:xfrm>
            <a:off x="5179595" y="1511468"/>
            <a:ext cx="4381917" cy="436555"/>
          </a:xfrm>
        </p:spPr>
        <p:txBody>
          <a:bodyPr anchor="b" anchorCtr="0">
            <a:normAutofit/>
          </a:bodyPr>
          <a:lstStyle>
            <a:lvl1pPr marL="0" indent="0" algn="ctr">
              <a:buNone/>
              <a:defRPr sz="1400" cap="all" baseline="0">
                <a:solidFill>
                  <a:schemeClr val="bg1"/>
                </a:solidFill>
              </a:defRPr>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en-US"/>
              <a:t>Click to edit Master subtitle style</a:t>
            </a:r>
            <a:endParaRPr lang="en-GB" dirty="0"/>
          </a:p>
        </p:txBody>
      </p:sp>
      <p:cxnSp>
        <p:nvCxnSpPr>
          <p:cNvPr id="13" name="Straight Connector 12">
            <a:extLst>
              <a:ext uri="{FF2B5EF4-FFF2-40B4-BE49-F238E27FC236}">
                <a16:creationId xmlns:a16="http://schemas.microsoft.com/office/drawing/2014/main" xmlns="" id="{89CF102D-F5BA-470C-AD29-F737363989C8}"/>
              </a:ext>
            </a:extLst>
          </p:cNvPr>
          <p:cNvCxnSpPr/>
          <p:nvPr/>
        </p:nvCxnSpPr>
        <p:spPr>
          <a:xfrm>
            <a:off x="6740553" y="1932783"/>
            <a:ext cx="126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E4A8D0B9-268B-48C3-AEAA-DFDBDF179FC2}"/>
              </a:ext>
            </a:extLst>
          </p:cNvPr>
          <p:cNvCxnSpPr>
            <a:cxnSpLocks/>
          </p:cNvCxnSpPr>
          <p:nvPr userDrawn="1"/>
        </p:nvCxnSpPr>
        <p:spPr>
          <a:xfrm>
            <a:off x="344488" y="368935"/>
            <a:ext cx="92170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4383276C-F1B9-45F6-8DC4-2FE03527E862}"/>
              </a:ext>
            </a:extLst>
          </p:cNvPr>
          <p:cNvCxnSpPr>
            <a:cxnSpLocks/>
          </p:cNvCxnSpPr>
          <p:nvPr userDrawn="1"/>
        </p:nvCxnSpPr>
        <p:spPr>
          <a:xfrm>
            <a:off x="344488" y="6297350"/>
            <a:ext cx="92170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01D89BDC-95DB-40CF-9CB8-93B896D633BD}"/>
              </a:ext>
            </a:extLst>
          </p:cNvPr>
          <p:cNvCxnSpPr/>
          <p:nvPr userDrawn="1"/>
        </p:nvCxnSpPr>
        <p:spPr>
          <a:xfrm>
            <a:off x="6740553" y="1932783"/>
            <a:ext cx="126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05034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0" name="Picture 19" descr="A picture containing person, computer&#10;&#10;Description automatically generated">
            <a:extLst>
              <a:ext uri="{FF2B5EF4-FFF2-40B4-BE49-F238E27FC236}">
                <a16:creationId xmlns:a16="http://schemas.microsoft.com/office/drawing/2014/main" xmlns="" id="{3CBFAB21-C5C6-4AE3-8100-224088E45FA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906000" cy="6858000"/>
          </a:xfrm>
          <a:prstGeom prst="rect">
            <a:avLst/>
          </a:prstGeom>
        </p:spPr>
      </p:pic>
      <p:sp>
        <p:nvSpPr>
          <p:cNvPr id="4" name="Date Placeholder 3">
            <a:extLst>
              <a:ext uri="{FF2B5EF4-FFF2-40B4-BE49-F238E27FC236}">
                <a16:creationId xmlns:a16="http://schemas.microsoft.com/office/drawing/2014/main" xmlns="" id="{3644F662-58D9-46F0-963B-D4E158756357}"/>
              </a:ext>
            </a:extLst>
          </p:cNvPr>
          <p:cNvSpPr>
            <a:spLocks noGrp="1"/>
          </p:cNvSpPr>
          <p:nvPr>
            <p:ph type="dt" sz="half" idx="10"/>
          </p:nvPr>
        </p:nvSpPr>
        <p:spPr/>
        <p:txBody>
          <a:bodyPr/>
          <a:lstStyle>
            <a:lvl1pPr>
              <a:defRPr>
                <a:solidFill>
                  <a:schemeClr val="bg1"/>
                </a:solidFill>
              </a:defRPr>
            </a:lvl1pPr>
          </a:lstStyle>
          <a:p>
            <a:fld id="{5B99C4BD-8D95-419D-B265-F37D971C8CC8}" type="datetime6">
              <a:rPr lang="en-GB" smtClean="0"/>
              <a:t>February 22</a:t>
            </a:fld>
            <a:endParaRPr lang="en-GB"/>
          </a:p>
        </p:txBody>
      </p:sp>
      <p:sp>
        <p:nvSpPr>
          <p:cNvPr id="5" name="Footer Placeholder 4">
            <a:extLst>
              <a:ext uri="{FF2B5EF4-FFF2-40B4-BE49-F238E27FC236}">
                <a16:creationId xmlns:a16="http://schemas.microsoft.com/office/drawing/2014/main" xmlns="" id="{00E408E1-482C-4BBE-8E18-9685E872CC20}"/>
              </a:ext>
            </a:extLst>
          </p:cNvPr>
          <p:cNvSpPr>
            <a:spLocks noGrp="1"/>
          </p:cNvSpPr>
          <p:nvPr>
            <p:ph type="ftr" sz="quarter" idx="11"/>
          </p:nvPr>
        </p:nvSpPr>
        <p:spPr/>
        <p:txBody>
          <a:bodyPr/>
          <a:lstStyle>
            <a:lvl1pPr>
              <a:defRPr>
                <a:solidFill>
                  <a:schemeClr val="bg1"/>
                </a:solidFill>
              </a:defRPr>
            </a:lvl1pPr>
          </a:lstStyle>
          <a:p>
            <a:r>
              <a:rPr lang="en-GB" dirty="0" err="1"/>
              <a:t>www.investeurope.eu</a:t>
            </a:r>
            <a:endParaRPr lang="en-GB" dirty="0"/>
          </a:p>
        </p:txBody>
      </p:sp>
      <p:sp>
        <p:nvSpPr>
          <p:cNvPr id="6" name="Slide Number Placeholder 5">
            <a:extLst>
              <a:ext uri="{FF2B5EF4-FFF2-40B4-BE49-F238E27FC236}">
                <a16:creationId xmlns:a16="http://schemas.microsoft.com/office/drawing/2014/main" xmlns="" id="{7C6527AB-5E07-45D7-821F-BD3816BADD4B}"/>
              </a:ext>
            </a:extLst>
          </p:cNvPr>
          <p:cNvSpPr>
            <a:spLocks noGrp="1"/>
          </p:cNvSpPr>
          <p:nvPr>
            <p:ph type="sldNum" sz="quarter" idx="12"/>
          </p:nvPr>
        </p:nvSpPr>
        <p:spPr>
          <a:xfrm>
            <a:off x="7332662" y="6305034"/>
            <a:ext cx="2228850" cy="184666"/>
          </a:xfrm>
        </p:spPr>
        <p:txBody>
          <a:bodyPr/>
          <a:lstStyle>
            <a:lvl1pPr>
              <a:defRPr>
                <a:solidFill>
                  <a:schemeClr val="bg1"/>
                </a:solidFill>
              </a:defRPr>
            </a:lvl1pPr>
          </a:lstStyle>
          <a:p>
            <a:fld id="{3A277439-5CFB-40D3-A371-F0CC064631A7}" type="slidenum">
              <a:rPr lang="en-GB" smtClean="0"/>
              <a:pPr/>
              <a:t>‹#›</a:t>
            </a:fld>
            <a:endParaRPr lang="en-GB" dirty="0"/>
          </a:p>
        </p:txBody>
      </p:sp>
      <p:cxnSp>
        <p:nvCxnSpPr>
          <p:cNvPr id="11" name="Straight Connector 10">
            <a:extLst>
              <a:ext uri="{FF2B5EF4-FFF2-40B4-BE49-F238E27FC236}">
                <a16:creationId xmlns:a16="http://schemas.microsoft.com/office/drawing/2014/main" xmlns="" id="{BABA6298-94C6-4701-88C4-2ED6014A3957}"/>
              </a:ext>
            </a:extLst>
          </p:cNvPr>
          <p:cNvCxnSpPr>
            <a:cxnSpLocks/>
          </p:cNvCxnSpPr>
          <p:nvPr/>
        </p:nvCxnSpPr>
        <p:spPr>
          <a:xfrm>
            <a:off x="344488" y="368935"/>
            <a:ext cx="92170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D05A8BE3-0CD5-4DB8-8F43-095024DFB919}"/>
              </a:ext>
            </a:extLst>
          </p:cNvPr>
          <p:cNvCxnSpPr>
            <a:cxnSpLocks/>
          </p:cNvCxnSpPr>
          <p:nvPr/>
        </p:nvCxnSpPr>
        <p:spPr>
          <a:xfrm>
            <a:off x="344488" y="6297350"/>
            <a:ext cx="92170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179199E2-9F92-4F2E-81D5-41AF00849C73}"/>
              </a:ext>
            </a:extLst>
          </p:cNvPr>
          <p:cNvCxnSpPr>
            <a:cxnSpLocks/>
          </p:cNvCxnSpPr>
          <p:nvPr userDrawn="1"/>
        </p:nvCxnSpPr>
        <p:spPr>
          <a:xfrm>
            <a:off x="344488" y="368935"/>
            <a:ext cx="92170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4DB4F2C2-7545-4731-86E2-716DB6618A98}"/>
              </a:ext>
            </a:extLst>
          </p:cNvPr>
          <p:cNvCxnSpPr>
            <a:cxnSpLocks/>
          </p:cNvCxnSpPr>
          <p:nvPr userDrawn="1"/>
        </p:nvCxnSpPr>
        <p:spPr>
          <a:xfrm>
            <a:off x="344488" y="6297350"/>
            <a:ext cx="92170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92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B129DBD8-4F58-4F96-B1D3-1C806CC2C28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9906001" cy="6858000"/>
          </a:xfrm>
          <a:prstGeom prst="rect">
            <a:avLst/>
          </a:prstGeom>
        </p:spPr>
      </p:pic>
      <p:sp>
        <p:nvSpPr>
          <p:cNvPr id="4" name="Date Placeholder 3">
            <a:extLst>
              <a:ext uri="{FF2B5EF4-FFF2-40B4-BE49-F238E27FC236}">
                <a16:creationId xmlns:a16="http://schemas.microsoft.com/office/drawing/2014/main" xmlns="" id="{3644F662-58D9-46F0-963B-D4E158756357}"/>
              </a:ext>
            </a:extLst>
          </p:cNvPr>
          <p:cNvSpPr>
            <a:spLocks noGrp="1"/>
          </p:cNvSpPr>
          <p:nvPr>
            <p:ph type="dt" sz="half" idx="10"/>
          </p:nvPr>
        </p:nvSpPr>
        <p:spPr/>
        <p:txBody>
          <a:bodyPr/>
          <a:lstStyle>
            <a:lvl1pPr>
              <a:defRPr>
                <a:solidFill>
                  <a:schemeClr val="bg1"/>
                </a:solidFill>
              </a:defRPr>
            </a:lvl1pPr>
          </a:lstStyle>
          <a:p>
            <a:fld id="{3CEFBB51-48E3-40AF-BE01-5B054FD8FE01}" type="datetime6">
              <a:rPr lang="en-GB" smtClean="0"/>
              <a:t>February 22</a:t>
            </a:fld>
            <a:endParaRPr lang="en-GB"/>
          </a:p>
        </p:txBody>
      </p:sp>
      <p:sp>
        <p:nvSpPr>
          <p:cNvPr id="5" name="Footer Placeholder 4">
            <a:extLst>
              <a:ext uri="{FF2B5EF4-FFF2-40B4-BE49-F238E27FC236}">
                <a16:creationId xmlns:a16="http://schemas.microsoft.com/office/drawing/2014/main" xmlns="" id="{00E408E1-482C-4BBE-8E18-9685E872CC20}"/>
              </a:ext>
            </a:extLst>
          </p:cNvPr>
          <p:cNvSpPr>
            <a:spLocks noGrp="1"/>
          </p:cNvSpPr>
          <p:nvPr>
            <p:ph type="ftr" sz="quarter" idx="11"/>
          </p:nvPr>
        </p:nvSpPr>
        <p:spPr/>
        <p:txBody>
          <a:bodyPr/>
          <a:lstStyle>
            <a:lvl1pPr>
              <a:defRPr>
                <a:solidFill>
                  <a:schemeClr val="bg1"/>
                </a:solidFill>
              </a:defRPr>
            </a:lvl1pPr>
          </a:lstStyle>
          <a:p>
            <a:r>
              <a:rPr lang="en-GB" dirty="0" err="1"/>
              <a:t>www.investeurope.eu</a:t>
            </a:r>
            <a:endParaRPr lang="en-GB" dirty="0"/>
          </a:p>
        </p:txBody>
      </p:sp>
      <p:sp>
        <p:nvSpPr>
          <p:cNvPr id="6" name="Slide Number Placeholder 5">
            <a:extLst>
              <a:ext uri="{FF2B5EF4-FFF2-40B4-BE49-F238E27FC236}">
                <a16:creationId xmlns:a16="http://schemas.microsoft.com/office/drawing/2014/main" xmlns="" id="{7C6527AB-5E07-45D7-821F-BD3816BADD4B}"/>
              </a:ext>
            </a:extLst>
          </p:cNvPr>
          <p:cNvSpPr>
            <a:spLocks noGrp="1"/>
          </p:cNvSpPr>
          <p:nvPr>
            <p:ph type="sldNum" sz="quarter" idx="12"/>
          </p:nvPr>
        </p:nvSpPr>
        <p:spPr>
          <a:xfrm>
            <a:off x="7332662" y="6305034"/>
            <a:ext cx="2228850" cy="184666"/>
          </a:xfrm>
        </p:spPr>
        <p:txBody>
          <a:bodyPr/>
          <a:lstStyle>
            <a:lvl1pPr>
              <a:defRPr>
                <a:solidFill>
                  <a:schemeClr val="bg1"/>
                </a:solidFill>
              </a:defRPr>
            </a:lvl1pPr>
          </a:lstStyle>
          <a:p>
            <a:fld id="{3A277439-5CFB-40D3-A371-F0CC064631A7}" type="slidenum">
              <a:rPr lang="en-GB" smtClean="0"/>
              <a:pPr/>
              <a:t>‹#›</a:t>
            </a:fld>
            <a:endParaRPr lang="en-GB" dirty="0"/>
          </a:p>
        </p:txBody>
      </p:sp>
      <p:cxnSp>
        <p:nvCxnSpPr>
          <p:cNvPr id="11" name="Straight Connector 10">
            <a:extLst>
              <a:ext uri="{FF2B5EF4-FFF2-40B4-BE49-F238E27FC236}">
                <a16:creationId xmlns:a16="http://schemas.microsoft.com/office/drawing/2014/main" xmlns="" id="{BABA6298-94C6-4701-88C4-2ED6014A3957}"/>
              </a:ext>
            </a:extLst>
          </p:cNvPr>
          <p:cNvCxnSpPr>
            <a:cxnSpLocks/>
          </p:cNvCxnSpPr>
          <p:nvPr/>
        </p:nvCxnSpPr>
        <p:spPr>
          <a:xfrm>
            <a:off x="344488" y="368935"/>
            <a:ext cx="92170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D05A8BE3-0CD5-4DB8-8F43-095024DFB919}"/>
              </a:ext>
            </a:extLst>
          </p:cNvPr>
          <p:cNvCxnSpPr>
            <a:cxnSpLocks/>
          </p:cNvCxnSpPr>
          <p:nvPr/>
        </p:nvCxnSpPr>
        <p:spPr>
          <a:xfrm>
            <a:off x="344488" y="6297350"/>
            <a:ext cx="92170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xmlns="" id="{0F0CA43B-F041-44E3-B9CD-911F2479833B}"/>
              </a:ext>
            </a:extLst>
          </p:cNvPr>
          <p:cNvSpPr>
            <a:spLocks noGrp="1"/>
          </p:cNvSpPr>
          <p:nvPr>
            <p:ph type="ctrTitle"/>
          </p:nvPr>
        </p:nvSpPr>
        <p:spPr>
          <a:xfrm>
            <a:off x="2278967" y="2737535"/>
            <a:ext cx="7305761" cy="2387600"/>
          </a:xfrm>
        </p:spPr>
        <p:txBody>
          <a:bodyPr anchor="t" anchorCtr="0">
            <a:normAutofit/>
          </a:bodyPr>
          <a:lstStyle>
            <a:lvl1pPr algn="ctr">
              <a:defRPr sz="5200" cap="all" baseline="0">
                <a:solidFill>
                  <a:schemeClr val="bg1"/>
                </a:solidFill>
              </a:defRPr>
            </a:lvl1pPr>
          </a:lstStyle>
          <a:p>
            <a:r>
              <a:rPr lang="en-US" dirty="0"/>
              <a:t>Click to edit Master title style</a:t>
            </a:r>
            <a:endParaRPr lang="en-GB" dirty="0"/>
          </a:p>
        </p:txBody>
      </p:sp>
      <p:sp>
        <p:nvSpPr>
          <p:cNvPr id="15" name="Subtitle 2">
            <a:extLst>
              <a:ext uri="{FF2B5EF4-FFF2-40B4-BE49-F238E27FC236}">
                <a16:creationId xmlns:a16="http://schemas.microsoft.com/office/drawing/2014/main" xmlns="" id="{C1C934A3-B248-4A3C-B826-3AF8AEF793CF}"/>
              </a:ext>
            </a:extLst>
          </p:cNvPr>
          <p:cNvSpPr>
            <a:spLocks noGrp="1"/>
          </p:cNvSpPr>
          <p:nvPr>
            <p:ph type="subTitle" idx="1"/>
          </p:nvPr>
        </p:nvSpPr>
        <p:spPr>
          <a:xfrm>
            <a:off x="2278967" y="2340827"/>
            <a:ext cx="7305760" cy="436555"/>
          </a:xfrm>
        </p:spPr>
        <p:txBody>
          <a:bodyPr anchor="b" anchorCtr="0">
            <a:normAutofit/>
          </a:bodyPr>
          <a:lstStyle>
            <a:lvl1pPr marL="0" indent="0" algn="ctr">
              <a:buNone/>
              <a:defRPr sz="1400" cap="all" baseline="0">
                <a:solidFill>
                  <a:schemeClr val="bg1"/>
                </a:solidFill>
              </a:defRPr>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en-US"/>
              <a:t>Click to edit Master subtitle style</a:t>
            </a:r>
            <a:endParaRPr lang="en-GB" dirty="0"/>
          </a:p>
        </p:txBody>
      </p:sp>
      <p:cxnSp>
        <p:nvCxnSpPr>
          <p:cNvPr id="17" name="Straight Connector 16">
            <a:extLst>
              <a:ext uri="{FF2B5EF4-FFF2-40B4-BE49-F238E27FC236}">
                <a16:creationId xmlns:a16="http://schemas.microsoft.com/office/drawing/2014/main" xmlns="" id="{5ED84026-8F7F-4638-BF42-76FA302D5304}"/>
              </a:ext>
            </a:extLst>
          </p:cNvPr>
          <p:cNvCxnSpPr>
            <a:cxnSpLocks/>
          </p:cNvCxnSpPr>
          <p:nvPr userDrawn="1"/>
        </p:nvCxnSpPr>
        <p:spPr>
          <a:xfrm>
            <a:off x="344488" y="368935"/>
            <a:ext cx="92170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88E0D588-736A-40A1-A208-BBDBF62CA0B0}"/>
              </a:ext>
            </a:extLst>
          </p:cNvPr>
          <p:cNvCxnSpPr>
            <a:cxnSpLocks/>
          </p:cNvCxnSpPr>
          <p:nvPr userDrawn="1"/>
        </p:nvCxnSpPr>
        <p:spPr>
          <a:xfrm>
            <a:off x="344488" y="6297350"/>
            <a:ext cx="92170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F06FD9A5-B5CB-4749-A941-5F994A9C37A8}"/>
              </a:ext>
            </a:extLst>
          </p:cNvPr>
          <p:cNvCxnSpPr>
            <a:cxnSpLocks/>
          </p:cNvCxnSpPr>
          <p:nvPr userDrawn="1"/>
        </p:nvCxnSpPr>
        <p:spPr>
          <a:xfrm>
            <a:off x="5218544" y="2762636"/>
            <a:ext cx="142660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35196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pic>
        <p:nvPicPr>
          <p:cNvPr id="3" name="Picture 2" descr="A picture containing person, indoor&#10;&#10;Description automatically generated">
            <a:extLst>
              <a:ext uri="{FF2B5EF4-FFF2-40B4-BE49-F238E27FC236}">
                <a16:creationId xmlns:a16="http://schemas.microsoft.com/office/drawing/2014/main" xmlns="" id="{1895DE80-C71A-48D8-BD75-6826CAB01EA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906000" cy="6858481"/>
          </a:xfrm>
          <a:prstGeom prst="rect">
            <a:avLst/>
          </a:prstGeom>
        </p:spPr>
      </p:pic>
      <p:sp>
        <p:nvSpPr>
          <p:cNvPr id="4" name="Date Placeholder 3">
            <a:extLst>
              <a:ext uri="{FF2B5EF4-FFF2-40B4-BE49-F238E27FC236}">
                <a16:creationId xmlns:a16="http://schemas.microsoft.com/office/drawing/2014/main" xmlns="" id="{3644F662-58D9-46F0-963B-D4E158756357}"/>
              </a:ext>
            </a:extLst>
          </p:cNvPr>
          <p:cNvSpPr>
            <a:spLocks noGrp="1"/>
          </p:cNvSpPr>
          <p:nvPr>
            <p:ph type="dt" sz="half" idx="10"/>
          </p:nvPr>
        </p:nvSpPr>
        <p:spPr/>
        <p:txBody>
          <a:bodyPr/>
          <a:lstStyle>
            <a:lvl1pPr>
              <a:defRPr>
                <a:solidFill>
                  <a:schemeClr val="bg1"/>
                </a:solidFill>
              </a:defRPr>
            </a:lvl1pPr>
          </a:lstStyle>
          <a:p>
            <a:fld id="{70F244F2-046B-4F77-8BFA-3BF070D8326D}" type="datetime6">
              <a:rPr lang="en-GB" smtClean="0"/>
              <a:t>February 22</a:t>
            </a:fld>
            <a:endParaRPr lang="en-GB"/>
          </a:p>
        </p:txBody>
      </p:sp>
      <p:sp>
        <p:nvSpPr>
          <p:cNvPr id="5" name="Footer Placeholder 4">
            <a:extLst>
              <a:ext uri="{FF2B5EF4-FFF2-40B4-BE49-F238E27FC236}">
                <a16:creationId xmlns:a16="http://schemas.microsoft.com/office/drawing/2014/main" xmlns="" id="{00E408E1-482C-4BBE-8E18-9685E872CC20}"/>
              </a:ext>
            </a:extLst>
          </p:cNvPr>
          <p:cNvSpPr>
            <a:spLocks noGrp="1"/>
          </p:cNvSpPr>
          <p:nvPr>
            <p:ph type="ftr" sz="quarter" idx="11"/>
          </p:nvPr>
        </p:nvSpPr>
        <p:spPr/>
        <p:txBody>
          <a:bodyPr/>
          <a:lstStyle>
            <a:lvl1pPr>
              <a:defRPr>
                <a:solidFill>
                  <a:schemeClr val="bg1"/>
                </a:solidFill>
              </a:defRPr>
            </a:lvl1pPr>
          </a:lstStyle>
          <a:p>
            <a:r>
              <a:rPr lang="en-GB" dirty="0" err="1"/>
              <a:t>www.investeurope.eu</a:t>
            </a:r>
            <a:endParaRPr lang="en-GB" dirty="0"/>
          </a:p>
        </p:txBody>
      </p:sp>
      <p:sp>
        <p:nvSpPr>
          <p:cNvPr id="6" name="Slide Number Placeholder 5">
            <a:extLst>
              <a:ext uri="{FF2B5EF4-FFF2-40B4-BE49-F238E27FC236}">
                <a16:creationId xmlns:a16="http://schemas.microsoft.com/office/drawing/2014/main" xmlns="" id="{7C6527AB-5E07-45D7-821F-BD3816BADD4B}"/>
              </a:ext>
            </a:extLst>
          </p:cNvPr>
          <p:cNvSpPr>
            <a:spLocks noGrp="1"/>
          </p:cNvSpPr>
          <p:nvPr>
            <p:ph type="sldNum" sz="quarter" idx="12"/>
          </p:nvPr>
        </p:nvSpPr>
        <p:spPr>
          <a:xfrm>
            <a:off x="7332662" y="6305034"/>
            <a:ext cx="2228850" cy="184666"/>
          </a:xfrm>
        </p:spPr>
        <p:txBody>
          <a:bodyPr/>
          <a:lstStyle>
            <a:lvl1pPr>
              <a:defRPr>
                <a:solidFill>
                  <a:schemeClr val="bg1"/>
                </a:solidFill>
              </a:defRPr>
            </a:lvl1pPr>
          </a:lstStyle>
          <a:p>
            <a:fld id="{3A277439-5CFB-40D3-A371-F0CC064631A7}" type="slidenum">
              <a:rPr lang="en-GB" smtClean="0"/>
              <a:pPr/>
              <a:t>‹#›</a:t>
            </a:fld>
            <a:endParaRPr lang="en-GB" dirty="0"/>
          </a:p>
        </p:txBody>
      </p:sp>
      <p:cxnSp>
        <p:nvCxnSpPr>
          <p:cNvPr id="11" name="Straight Connector 10">
            <a:extLst>
              <a:ext uri="{FF2B5EF4-FFF2-40B4-BE49-F238E27FC236}">
                <a16:creationId xmlns:a16="http://schemas.microsoft.com/office/drawing/2014/main" xmlns="" id="{BABA6298-94C6-4701-88C4-2ED6014A3957}"/>
              </a:ext>
            </a:extLst>
          </p:cNvPr>
          <p:cNvCxnSpPr>
            <a:cxnSpLocks/>
          </p:cNvCxnSpPr>
          <p:nvPr/>
        </p:nvCxnSpPr>
        <p:spPr>
          <a:xfrm>
            <a:off x="344488" y="368935"/>
            <a:ext cx="92170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D05A8BE3-0CD5-4DB8-8F43-095024DFB919}"/>
              </a:ext>
            </a:extLst>
          </p:cNvPr>
          <p:cNvCxnSpPr>
            <a:cxnSpLocks/>
          </p:cNvCxnSpPr>
          <p:nvPr/>
        </p:nvCxnSpPr>
        <p:spPr>
          <a:xfrm>
            <a:off x="344488" y="6297350"/>
            <a:ext cx="92170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xmlns="" id="{0F0CA43B-F041-44E3-B9CD-911F2479833B}"/>
              </a:ext>
            </a:extLst>
          </p:cNvPr>
          <p:cNvSpPr>
            <a:spLocks noGrp="1"/>
          </p:cNvSpPr>
          <p:nvPr>
            <p:ph type="ctrTitle"/>
          </p:nvPr>
        </p:nvSpPr>
        <p:spPr>
          <a:xfrm>
            <a:off x="344488" y="1232785"/>
            <a:ext cx="5362475" cy="2387600"/>
          </a:xfrm>
        </p:spPr>
        <p:txBody>
          <a:bodyPr anchor="t" anchorCtr="0">
            <a:normAutofit/>
          </a:bodyPr>
          <a:lstStyle>
            <a:lvl1pPr algn="ctr">
              <a:defRPr sz="5200" cap="all" baseline="0">
                <a:solidFill>
                  <a:schemeClr val="bg1"/>
                </a:solidFill>
              </a:defRPr>
            </a:lvl1pPr>
          </a:lstStyle>
          <a:p>
            <a:r>
              <a:rPr lang="en-US" dirty="0"/>
              <a:t>Click to edit Master title style</a:t>
            </a:r>
            <a:endParaRPr lang="en-GB" dirty="0"/>
          </a:p>
        </p:txBody>
      </p:sp>
      <p:sp>
        <p:nvSpPr>
          <p:cNvPr id="15" name="Subtitle 2">
            <a:extLst>
              <a:ext uri="{FF2B5EF4-FFF2-40B4-BE49-F238E27FC236}">
                <a16:creationId xmlns:a16="http://schemas.microsoft.com/office/drawing/2014/main" xmlns="" id="{C1C934A3-B248-4A3C-B826-3AF8AEF793CF}"/>
              </a:ext>
            </a:extLst>
          </p:cNvPr>
          <p:cNvSpPr>
            <a:spLocks noGrp="1"/>
          </p:cNvSpPr>
          <p:nvPr>
            <p:ph type="subTitle" idx="1"/>
          </p:nvPr>
        </p:nvSpPr>
        <p:spPr>
          <a:xfrm>
            <a:off x="344488" y="850145"/>
            <a:ext cx="5362475" cy="436555"/>
          </a:xfrm>
        </p:spPr>
        <p:txBody>
          <a:bodyPr anchor="b" anchorCtr="0">
            <a:normAutofit/>
          </a:bodyPr>
          <a:lstStyle>
            <a:lvl1pPr marL="0" indent="0" algn="ctr">
              <a:buNone/>
              <a:defRPr sz="1400" cap="all" baseline="0">
                <a:solidFill>
                  <a:schemeClr val="bg1"/>
                </a:solidFill>
              </a:defRPr>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en-US"/>
              <a:t>Click to edit Master subtitle style</a:t>
            </a:r>
            <a:endParaRPr lang="en-GB" dirty="0"/>
          </a:p>
        </p:txBody>
      </p:sp>
      <p:cxnSp>
        <p:nvCxnSpPr>
          <p:cNvPr id="17" name="Straight Connector 16">
            <a:extLst>
              <a:ext uri="{FF2B5EF4-FFF2-40B4-BE49-F238E27FC236}">
                <a16:creationId xmlns:a16="http://schemas.microsoft.com/office/drawing/2014/main" xmlns="" id="{CE90494D-9371-40BE-8AFD-9E2B23A18417}"/>
              </a:ext>
            </a:extLst>
          </p:cNvPr>
          <p:cNvCxnSpPr>
            <a:cxnSpLocks/>
          </p:cNvCxnSpPr>
          <p:nvPr userDrawn="1"/>
        </p:nvCxnSpPr>
        <p:spPr>
          <a:xfrm>
            <a:off x="344488" y="368935"/>
            <a:ext cx="92170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6F5B8794-4A0B-410C-9102-69A02C3B0A7C}"/>
              </a:ext>
            </a:extLst>
          </p:cNvPr>
          <p:cNvCxnSpPr>
            <a:cxnSpLocks/>
          </p:cNvCxnSpPr>
          <p:nvPr userDrawn="1"/>
        </p:nvCxnSpPr>
        <p:spPr>
          <a:xfrm>
            <a:off x="344488" y="6297350"/>
            <a:ext cx="92170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CDEC82FB-EB28-4A2A-9ACA-B7F539F5006E}"/>
              </a:ext>
            </a:extLst>
          </p:cNvPr>
          <p:cNvCxnSpPr>
            <a:cxnSpLocks/>
          </p:cNvCxnSpPr>
          <p:nvPr userDrawn="1"/>
        </p:nvCxnSpPr>
        <p:spPr>
          <a:xfrm>
            <a:off x="2395725" y="1271460"/>
            <a:ext cx="126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18732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8C3FE4-3C22-4BA9-8F11-5A19F089D3B8}"/>
              </a:ext>
            </a:extLst>
          </p:cNvPr>
          <p:cNvSpPr>
            <a:spLocks noGrp="1"/>
          </p:cNvSpPr>
          <p:nvPr>
            <p:ph type="title"/>
          </p:nvPr>
        </p:nvSpPr>
        <p:spPr>
          <a:xfrm>
            <a:off x="344488" y="961683"/>
            <a:ext cx="9217025" cy="377402"/>
          </a:xfrm>
        </p:spPr>
        <p:txBody>
          <a:bodyPr anchor="t" anchorCtr="0">
            <a:spAutoFit/>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xmlns="" id="{BD36C496-5270-4FC4-8C82-3EF2374D0C85}"/>
              </a:ext>
            </a:extLst>
          </p:cNvPr>
          <p:cNvSpPr>
            <a:spLocks noGrp="1"/>
          </p:cNvSpPr>
          <p:nvPr>
            <p:ph idx="1"/>
          </p:nvPr>
        </p:nvSpPr>
        <p:spPr>
          <a:xfrm>
            <a:off x="344488" y="1700214"/>
            <a:ext cx="9217025" cy="42132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15E0EE2A-E230-489D-9665-6E9CB22D4D5B}"/>
              </a:ext>
            </a:extLst>
          </p:cNvPr>
          <p:cNvSpPr>
            <a:spLocks noGrp="1"/>
          </p:cNvSpPr>
          <p:nvPr>
            <p:ph type="dt" sz="half" idx="10"/>
          </p:nvPr>
        </p:nvSpPr>
        <p:spPr/>
        <p:txBody>
          <a:bodyPr/>
          <a:lstStyle/>
          <a:p>
            <a:fld id="{68249DCC-D0E7-4F12-B226-E542C5FCA911}" type="datetime6">
              <a:rPr lang="en-GB" smtClean="0"/>
              <a:t>February 22</a:t>
            </a:fld>
            <a:endParaRPr lang="en-GB"/>
          </a:p>
        </p:txBody>
      </p:sp>
      <p:sp>
        <p:nvSpPr>
          <p:cNvPr id="5" name="Footer Placeholder 4">
            <a:extLst>
              <a:ext uri="{FF2B5EF4-FFF2-40B4-BE49-F238E27FC236}">
                <a16:creationId xmlns:a16="http://schemas.microsoft.com/office/drawing/2014/main" xmlns="" id="{7DB54B12-F6DF-48FD-930B-82CF312BB392}"/>
              </a:ext>
            </a:extLst>
          </p:cNvPr>
          <p:cNvSpPr>
            <a:spLocks noGrp="1"/>
          </p:cNvSpPr>
          <p:nvPr>
            <p:ph type="ftr" sz="quarter" idx="11"/>
          </p:nvPr>
        </p:nvSpPr>
        <p:spPr/>
        <p:txBody>
          <a:bodyPr/>
          <a:lstStyle/>
          <a:p>
            <a:r>
              <a:rPr lang="en-GB" dirty="0" err="1"/>
              <a:t>www.investeurope.eu</a:t>
            </a:r>
            <a:endParaRPr lang="en-GB" dirty="0"/>
          </a:p>
        </p:txBody>
      </p:sp>
      <p:sp>
        <p:nvSpPr>
          <p:cNvPr id="6" name="Slide Number Placeholder 5">
            <a:extLst>
              <a:ext uri="{FF2B5EF4-FFF2-40B4-BE49-F238E27FC236}">
                <a16:creationId xmlns:a16="http://schemas.microsoft.com/office/drawing/2014/main" xmlns="" id="{245F4A65-C929-4E2D-965B-9684D81DC1A4}"/>
              </a:ext>
            </a:extLst>
          </p:cNvPr>
          <p:cNvSpPr>
            <a:spLocks noGrp="1"/>
          </p:cNvSpPr>
          <p:nvPr>
            <p:ph type="sldNum" sz="quarter" idx="12"/>
          </p:nvPr>
        </p:nvSpPr>
        <p:spPr/>
        <p:txBody>
          <a:bodyPr/>
          <a:lstStyle/>
          <a:p>
            <a:fld id="{3A277439-5CFB-40D3-A371-F0CC064631A7}" type="slidenum">
              <a:rPr lang="en-GB" smtClean="0"/>
              <a:t>‹#›</a:t>
            </a:fld>
            <a:endParaRPr lang="en-GB"/>
          </a:p>
        </p:txBody>
      </p:sp>
      <p:sp>
        <p:nvSpPr>
          <p:cNvPr id="8" name="Text Placeholder 7">
            <a:extLst>
              <a:ext uri="{FF2B5EF4-FFF2-40B4-BE49-F238E27FC236}">
                <a16:creationId xmlns:a16="http://schemas.microsoft.com/office/drawing/2014/main" xmlns="" id="{7DB66A89-CAA4-49BD-A076-0A42C8ACDA7B}"/>
              </a:ext>
            </a:extLst>
          </p:cNvPr>
          <p:cNvSpPr>
            <a:spLocks noGrp="1"/>
          </p:cNvSpPr>
          <p:nvPr>
            <p:ph type="body" sz="quarter" idx="13"/>
          </p:nvPr>
        </p:nvSpPr>
        <p:spPr>
          <a:xfrm>
            <a:off x="344488" y="5913438"/>
            <a:ext cx="9217025" cy="323850"/>
          </a:xfrm>
        </p:spPr>
        <p:txBody>
          <a:bodyPr bIns="0" anchor="b" anchorCtr="0">
            <a:noAutofit/>
          </a:bodyPr>
          <a:lstStyle>
            <a:lvl1pPr marL="0" indent="0">
              <a:lnSpc>
                <a:spcPct val="100000"/>
              </a:lnSpc>
              <a:spcBef>
                <a:spcPts val="0"/>
              </a:spcBef>
              <a:spcAft>
                <a:spcPts val="100"/>
              </a:spcAft>
              <a:buNone/>
              <a:defRPr sz="800"/>
            </a:lvl1pPr>
            <a:lvl2pPr marL="371475" indent="0">
              <a:buNone/>
              <a:defRPr sz="800"/>
            </a:lvl2pPr>
            <a:lvl3pPr marL="742950" indent="0">
              <a:buNone/>
              <a:defRPr sz="800"/>
            </a:lvl3pPr>
            <a:lvl4pPr marL="1114425" indent="0">
              <a:buNone/>
              <a:defRPr sz="800"/>
            </a:lvl4pPr>
            <a:lvl5pPr marL="1485900" indent="0">
              <a:buNone/>
              <a:defRPr sz="800"/>
            </a:lvl5pPr>
          </a:lstStyle>
          <a:p>
            <a:pPr lvl="0"/>
            <a:r>
              <a:rPr lang="en-US" dirty="0"/>
              <a:t>Click to edit Master text styles</a:t>
            </a:r>
          </a:p>
        </p:txBody>
      </p:sp>
      <p:sp>
        <p:nvSpPr>
          <p:cNvPr id="9" name="Text Placeholder 8">
            <a:extLst>
              <a:ext uri="{FF2B5EF4-FFF2-40B4-BE49-F238E27FC236}">
                <a16:creationId xmlns:a16="http://schemas.microsoft.com/office/drawing/2014/main" xmlns="" id="{16EAF22E-1E2F-4494-BA5C-911472EEEB14}"/>
              </a:ext>
            </a:extLst>
          </p:cNvPr>
          <p:cNvSpPr>
            <a:spLocks noGrp="1"/>
          </p:cNvSpPr>
          <p:nvPr>
            <p:ph type="body" sz="quarter" idx="14"/>
          </p:nvPr>
        </p:nvSpPr>
        <p:spPr>
          <a:xfrm>
            <a:off x="344488" y="1321200"/>
            <a:ext cx="9217025" cy="235468"/>
          </a:xfrm>
        </p:spPr>
        <p:txBody>
          <a:bodyPr>
            <a:noAutofit/>
          </a:bodyPr>
          <a:lstStyle>
            <a:lvl1pPr marL="0" indent="0">
              <a:lnSpc>
                <a:spcPct val="100000"/>
              </a:lnSpc>
              <a:spcBef>
                <a:spcPts val="0"/>
              </a:spcBef>
              <a:buNone/>
              <a:defRPr sz="1600"/>
            </a:lvl1pPr>
          </a:lstStyle>
          <a:p>
            <a:pPr lvl="0"/>
            <a:r>
              <a:rPr lang="en-US" dirty="0"/>
              <a:t>Click to edit Master text styles</a:t>
            </a:r>
          </a:p>
        </p:txBody>
      </p:sp>
    </p:spTree>
    <p:extLst>
      <p:ext uri="{BB962C8B-B14F-4D97-AF65-F5344CB8AC3E}">
        <p14:creationId xmlns:p14="http://schemas.microsoft.com/office/powerpoint/2010/main" val="5257908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o high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8C3FE4-3C22-4BA9-8F11-5A19F089D3B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BD36C496-5270-4FC4-8C82-3EF2374D0C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15E0EE2A-E230-489D-9665-6E9CB22D4D5B}"/>
              </a:ext>
            </a:extLst>
          </p:cNvPr>
          <p:cNvSpPr>
            <a:spLocks noGrp="1"/>
          </p:cNvSpPr>
          <p:nvPr>
            <p:ph type="dt" sz="half" idx="10"/>
          </p:nvPr>
        </p:nvSpPr>
        <p:spPr/>
        <p:txBody>
          <a:bodyPr/>
          <a:lstStyle/>
          <a:p>
            <a:fld id="{2363B5C4-AA24-4649-AF8B-1F1D113800DF}" type="datetime6">
              <a:rPr lang="en-GB" smtClean="0"/>
              <a:t>February 22</a:t>
            </a:fld>
            <a:endParaRPr lang="en-GB"/>
          </a:p>
        </p:txBody>
      </p:sp>
      <p:sp>
        <p:nvSpPr>
          <p:cNvPr id="5" name="Footer Placeholder 4">
            <a:extLst>
              <a:ext uri="{FF2B5EF4-FFF2-40B4-BE49-F238E27FC236}">
                <a16:creationId xmlns:a16="http://schemas.microsoft.com/office/drawing/2014/main" xmlns="" id="{7DB54B12-F6DF-48FD-930B-82CF312BB392}"/>
              </a:ext>
            </a:extLst>
          </p:cNvPr>
          <p:cNvSpPr>
            <a:spLocks noGrp="1"/>
          </p:cNvSpPr>
          <p:nvPr>
            <p:ph type="ftr" sz="quarter" idx="11"/>
          </p:nvPr>
        </p:nvSpPr>
        <p:spPr/>
        <p:txBody>
          <a:bodyPr/>
          <a:lstStyle/>
          <a:p>
            <a:r>
              <a:rPr lang="en-GB" dirty="0" err="1"/>
              <a:t>www.investeurope.eu</a:t>
            </a:r>
            <a:endParaRPr lang="en-GB" dirty="0"/>
          </a:p>
        </p:txBody>
      </p:sp>
      <p:sp>
        <p:nvSpPr>
          <p:cNvPr id="6" name="Slide Number Placeholder 5">
            <a:extLst>
              <a:ext uri="{FF2B5EF4-FFF2-40B4-BE49-F238E27FC236}">
                <a16:creationId xmlns:a16="http://schemas.microsoft.com/office/drawing/2014/main" xmlns="" id="{245F4A65-C929-4E2D-965B-9684D81DC1A4}"/>
              </a:ext>
            </a:extLst>
          </p:cNvPr>
          <p:cNvSpPr>
            <a:spLocks noGrp="1"/>
          </p:cNvSpPr>
          <p:nvPr>
            <p:ph type="sldNum" sz="quarter" idx="12"/>
          </p:nvPr>
        </p:nvSpPr>
        <p:spPr/>
        <p:txBody>
          <a:bodyPr/>
          <a:lstStyle/>
          <a:p>
            <a:fld id="{3A277439-5CFB-40D3-A371-F0CC064631A7}" type="slidenum">
              <a:rPr lang="en-GB" smtClean="0"/>
              <a:t>‹#›</a:t>
            </a:fld>
            <a:endParaRPr lang="en-GB"/>
          </a:p>
        </p:txBody>
      </p:sp>
      <p:sp>
        <p:nvSpPr>
          <p:cNvPr id="19" name="Text Placeholder 7">
            <a:extLst>
              <a:ext uri="{FF2B5EF4-FFF2-40B4-BE49-F238E27FC236}">
                <a16:creationId xmlns:a16="http://schemas.microsoft.com/office/drawing/2014/main" xmlns="" id="{1F919B1B-28FD-4478-AAA0-71B4B79000B1}"/>
              </a:ext>
            </a:extLst>
          </p:cNvPr>
          <p:cNvSpPr>
            <a:spLocks noGrp="1"/>
          </p:cNvSpPr>
          <p:nvPr>
            <p:ph type="body" sz="quarter" idx="14"/>
          </p:nvPr>
        </p:nvSpPr>
        <p:spPr>
          <a:xfrm>
            <a:off x="344488" y="5913438"/>
            <a:ext cx="9217025" cy="323850"/>
          </a:xfrm>
        </p:spPr>
        <p:txBody>
          <a:bodyPr bIns="0" anchor="b" anchorCtr="0">
            <a:noAutofit/>
          </a:bodyPr>
          <a:lstStyle>
            <a:lvl1pPr marL="0" indent="0">
              <a:lnSpc>
                <a:spcPct val="100000"/>
              </a:lnSpc>
              <a:spcBef>
                <a:spcPts val="0"/>
              </a:spcBef>
              <a:spcAft>
                <a:spcPts val="100"/>
              </a:spcAft>
              <a:buNone/>
              <a:defRPr sz="800"/>
            </a:lvl1pPr>
            <a:lvl2pPr marL="371475" indent="0">
              <a:buNone/>
              <a:defRPr sz="800"/>
            </a:lvl2pPr>
            <a:lvl3pPr marL="742950" indent="0">
              <a:buNone/>
              <a:defRPr sz="800"/>
            </a:lvl3pPr>
            <a:lvl4pPr marL="1114425" indent="0">
              <a:buNone/>
              <a:defRPr sz="800"/>
            </a:lvl4pPr>
            <a:lvl5pPr marL="1485900" indent="0">
              <a:buNone/>
              <a:defRPr sz="800"/>
            </a:lvl5pPr>
          </a:lstStyle>
          <a:p>
            <a:pPr lvl="0"/>
            <a:r>
              <a:rPr lang="en-US" dirty="0"/>
              <a:t>Click to edit Master text styles</a:t>
            </a:r>
          </a:p>
        </p:txBody>
      </p:sp>
      <p:sp>
        <p:nvSpPr>
          <p:cNvPr id="20" name="Text Placeholder 8">
            <a:extLst>
              <a:ext uri="{FF2B5EF4-FFF2-40B4-BE49-F238E27FC236}">
                <a16:creationId xmlns:a16="http://schemas.microsoft.com/office/drawing/2014/main" xmlns="" id="{7C5330F9-7C65-4C2D-A99C-B5E25DF9FA0A}"/>
              </a:ext>
            </a:extLst>
          </p:cNvPr>
          <p:cNvSpPr>
            <a:spLocks noGrp="1"/>
          </p:cNvSpPr>
          <p:nvPr>
            <p:ph type="body" sz="quarter" idx="15"/>
          </p:nvPr>
        </p:nvSpPr>
        <p:spPr>
          <a:xfrm>
            <a:off x="344488" y="1321200"/>
            <a:ext cx="9217025" cy="235468"/>
          </a:xfrm>
        </p:spPr>
        <p:txBody>
          <a:bodyPr>
            <a:noAutofit/>
          </a:bodyPr>
          <a:lstStyle>
            <a:lvl1pPr marL="0" indent="0">
              <a:lnSpc>
                <a:spcPct val="100000"/>
              </a:lnSpc>
              <a:spcBef>
                <a:spcPts val="0"/>
              </a:spcBef>
              <a:buNone/>
              <a:defRPr sz="1600"/>
            </a:lvl1pPr>
          </a:lstStyle>
          <a:p>
            <a:pPr lvl="0"/>
            <a:r>
              <a:rPr lang="en-US" dirty="0"/>
              <a:t>Click to edit Master text styles</a:t>
            </a:r>
          </a:p>
        </p:txBody>
      </p:sp>
      <p:sp>
        <p:nvSpPr>
          <p:cNvPr id="13" name="TextBox 12">
            <a:extLst>
              <a:ext uri="{FF2B5EF4-FFF2-40B4-BE49-F238E27FC236}">
                <a16:creationId xmlns:a16="http://schemas.microsoft.com/office/drawing/2014/main" xmlns="" id="{1FAA5E4A-E168-459B-9A59-FB5524C99835}"/>
              </a:ext>
            </a:extLst>
          </p:cNvPr>
          <p:cNvSpPr txBox="1"/>
          <p:nvPr userDrawn="1"/>
        </p:nvSpPr>
        <p:spPr>
          <a:xfrm>
            <a:off x="2570927" y="368300"/>
            <a:ext cx="582614" cy="147151"/>
          </a:xfrm>
          <a:prstGeom prst="rect">
            <a:avLst/>
          </a:prstGeom>
        </p:spPr>
        <p:txBody>
          <a:bodyPr vert="horz" wrap="square" lIns="0" tIns="36000" rIns="0" bIns="0" rtlCol="0">
            <a:spAutoFit/>
          </a:bodyPr>
          <a:lstStyle>
            <a:lvl1pPr lvl="0" indent="0" defTabSz="742950">
              <a:lnSpc>
                <a:spcPct val="90000"/>
              </a:lnSpc>
              <a:spcBef>
                <a:spcPts val="813"/>
              </a:spcBef>
              <a:buFont typeface="Arial" panose="020B0604020202020204" pitchFamily="34" charset="0"/>
              <a:buNone/>
              <a:defRPr sz="800">
                <a:solidFill>
                  <a:schemeClr val="bg2"/>
                </a:solidFill>
              </a:defRPr>
            </a:lvl1pPr>
            <a:lvl2pPr marL="371475" indent="0" defTabSz="742950">
              <a:lnSpc>
                <a:spcPct val="90000"/>
              </a:lnSpc>
              <a:spcBef>
                <a:spcPts val="406"/>
              </a:spcBef>
              <a:buFont typeface="Arial" panose="020B0604020202020204" pitchFamily="34" charset="0"/>
              <a:buNone/>
              <a:defRPr sz="800"/>
            </a:lvl2pPr>
            <a:lvl3pPr marL="742950" indent="0" defTabSz="742950">
              <a:lnSpc>
                <a:spcPct val="90000"/>
              </a:lnSpc>
              <a:spcBef>
                <a:spcPts val="406"/>
              </a:spcBef>
              <a:buFont typeface="Arial" panose="020B0604020202020204" pitchFamily="34" charset="0"/>
              <a:buNone/>
              <a:defRPr sz="800"/>
            </a:lvl3pPr>
            <a:lvl4pPr marL="1114425" indent="0" defTabSz="742950">
              <a:lnSpc>
                <a:spcPct val="90000"/>
              </a:lnSpc>
              <a:spcBef>
                <a:spcPts val="406"/>
              </a:spcBef>
              <a:buFont typeface="Arial" panose="020B0604020202020204" pitchFamily="34" charset="0"/>
              <a:buNone/>
              <a:defRPr sz="800"/>
            </a:lvl4pPr>
            <a:lvl5pPr marL="1485900" indent="0" defTabSz="742950">
              <a:lnSpc>
                <a:spcPct val="90000"/>
              </a:lnSpc>
              <a:spcBef>
                <a:spcPts val="406"/>
              </a:spcBef>
              <a:buFont typeface="Arial" panose="020B0604020202020204" pitchFamily="34" charset="0"/>
              <a:buNone/>
              <a:defRPr sz="800"/>
            </a:lvl5pPr>
            <a:lvl6pPr marL="2043113" indent="-185738" defTabSz="742950">
              <a:lnSpc>
                <a:spcPct val="90000"/>
              </a:lnSpc>
              <a:spcBef>
                <a:spcPts val="406"/>
              </a:spcBef>
              <a:buFont typeface="Arial" panose="020B0604020202020204" pitchFamily="34" charset="0"/>
              <a:buChar char="•"/>
              <a:defRPr sz="1463"/>
            </a:lvl6pPr>
            <a:lvl7pPr marL="2414588" indent="-185738" defTabSz="742950">
              <a:lnSpc>
                <a:spcPct val="90000"/>
              </a:lnSpc>
              <a:spcBef>
                <a:spcPts val="406"/>
              </a:spcBef>
              <a:buFont typeface="Arial" panose="020B0604020202020204" pitchFamily="34" charset="0"/>
              <a:buChar char="•"/>
              <a:defRPr sz="1463"/>
            </a:lvl7pPr>
            <a:lvl8pPr marL="2786063" indent="-185738" defTabSz="742950">
              <a:lnSpc>
                <a:spcPct val="90000"/>
              </a:lnSpc>
              <a:spcBef>
                <a:spcPts val="406"/>
              </a:spcBef>
              <a:buFont typeface="Arial" panose="020B0604020202020204" pitchFamily="34" charset="0"/>
              <a:buChar char="•"/>
              <a:defRPr sz="1463"/>
            </a:lvl8pPr>
            <a:lvl9pPr marL="3157538" indent="-185738" defTabSz="742950">
              <a:lnSpc>
                <a:spcPct val="90000"/>
              </a:lnSpc>
              <a:spcBef>
                <a:spcPts val="406"/>
              </a:spcBef>
              <a:buFont typeface="Arial" panose="020B0604020202020204" pitchFamily="34" charset="0"/>
              <a:buChar char="•"/>
              <a:defRPr sz="1463"/>
            </a:lvl9pPr>
          </a:lstStyle>
          <a:p>
            <a:pPr lvl="0" algn="ctr"/>
            <a:r>
              <a:rPr lang="en-GB" b="0" dirty="0">
                <a:solidFill>
                  <a:schemeClr val="accent3"/>
                </a:solidFill>
              </a:rPr>
              <a:t>Overview</a:t>
            </a:r>
          </a:p>
        </p:txBody>
      </p:sp>
      <p:sp>
        <p:nvSpPr>
          <p:cNvPr id="17" name="TextBox 16">
            <a:extLst>
              <a:ext uri="{FF2B5EF4-FFF2-40B4-BE49-F238E27FC236}">
                <a16:creationId xmlns:a16="http://schemas.microsoft.com/office/drawing/2014/main" xmlns="" id="{425BABFA-F0A9-4531-A853-0668FAAB422E}"/>
              </a:ext>
            </a:extLst>
          </p:cNvPr>
          <p:cNvSpPr txBox="1"/>
          <p:nvPr userDrawn="1"/>
        </p:nvSpPr>
        <p:spPr>
          <a:xfrm>
            <a:off x="3328445" y="368300"/>
            <a:ext cx="1442866" cy="147151"/>
          </a:xfrm>
          <a:prstGeom prst="rect">
            <a:avLst/>
          </a:prstGeom>
        </p:spPr>
        <p:txBody>
          <a:bodyPr vert="horz" wrap="square" lIns="0" tIns="36000" rIns="0" bIns="0" rtlCol="0">
            <a:spAutoFit/>
          </a:bodyPr>
          <a:lstStyle>
            <a:lvl1pPr lvl="0" indent="0" defTabSz="742950">
              <a:lnSpc>
                <a:spcPct val="90000"/>
              </a:lnSpc>
              <a:spcBef>
                <a:spcPts val="813"/>
              </a:spcBef>
              <a:buFont typeface="Arial" panose="020B0604020202020204" pitchFamily="34" charset="0"/>
              <a:buNone/>
              <a:defRPr sz="800">
                <a:solidFill>
                  <a:schemeClr val="bg2"/>
                </a:solidFill>
              </a:defRPr>
            </a:lvl1pPr>
            <a:lvl2pPr marL="371475" indent="0" defTabSz="742950">
              <a:lnSpc>
                <a:spcPct val="90000"/>
              </a:lnSpc>
              <a:spcBef>
                <a:spcPts val="406"/>
              </a:spcBef>
              <a:buFont typeface="Arial" panose="020B0604020202020204" pitchFamily="34" charset="0"/>
              <a:buNone/>
              <a:defRPr sz="800"/>
            </a:lvl2pPr>
            <a:lvl3pPr marL="742950" indent="0" defTabSz="742950">
              <a:lnSpc>
                <a:spcPct val="90000"/>
              </a:lnSpc>
              <a:spcBef>
                <a:spcPts val="406"/>
              </a:spcBef>
              <a:buFont typeface="Arial" panose="020B0604020202020204" pitchFamily="34" charset="0"/>
              <a:buNone/>
              <a:defRPr sz="800"/>
            </a:lvl3pPr>
            <a:lvl4pPr marL="1114425" indent="0" defTabSz="742950">
              <a:lnSpc>
                <a:spcPct val="90000"/>
              </a:lnSpc>
              <a:spcBef>
                <a:spcPts val="406"/>
              </a:spcBef>
              <a:buFont typeface="Arial" panose="020B0604020202020204" pitchFamily="34" charset="0"/>
              <a:buNone/>
              <a:defRPr sz="800"/>
            </a:lvl4pPr>
            <a:lvl5pPr marL="1485900" indent="0" defTabSz="742950">
              <a:lnSpc>
                <a:spcPct val="90000"/>
              </a:lnSpc>
              <a:spcBef>
                <a:spcPts val="406"/>
              </a:spcBef>
              <a:buFont typeface="Arial" panose="020B0604020202020204" pitchFamily="34" charset="0"/>
              <a:buNone/>
              <a:defRPr sz="800"/>
            </a:lvl5pPr>
            <a:lvl6pPr marL="2043113" indent="-185738" defTabSz="742950">
              <a:lnSpc>
                <a:spcPct val="90000"/>
              </a:lnSpc>
              <a:spcBef>
                <a:spcPts val="406"/>
              </a:spcBef>
              <a:buFont typeface="Arial" panose="020B0604020202020204" pitchFamily="34" charset="0"/>
              <a:buChar char="•"/>
              <a:defRPr sz="1463"/>
            </a:lvl6pPr>
            <a:lvl7pPr marL="2414588" indent="-185738" defTabSz="742950">
              <a:lnSpc>
                <a:spcPct val="90000"/>
              </a:lnSpc>
              <a:spcBef>
                <a:spcPts val="406"/>
              </a:spcBef>
              <a:buFont typeface="Arial" panose="020B0604020202020204" pitchFamily="34" charset="0"/>
              <a:buChar char="•"/>
              <a:defRPr sz="1463"/>
            </a:lvl7pPr>
            <a:lvl8pPr marL="2786063" indent="-185738" defTabSz="742950">
              <a:lnSpc>
                <a:spcPct val="90000"/>
              </a:lnSpc>
              <a:spcBef>
                <a:spcPts val="406"/>
              </a:spcBef>
              <a:buFont typeface="Arial" panose="020B0604020202020204" pitchFamily="34" charset="0"/>
              <a:buChar char="•"/>
              <a:defRPr sz="1463"/>
            </a:lvl8pPr>
            <a:lvl9pPr marL="3157538" indent="-185738" defTabSz="742950">
              <a:lnSpc>
                <a:spcPct val="90000"/>
              </a:lnSpc>
              <a:spcBef>
                <a:spcPts val="406"/>
              </a:spcBef>
              <a:buFont typeface="Arial" panose="020B0604020202020204" pitchFamily="34" charset="0"/>
              <a:buChar char="•"/>
              <a:defRPr sz="1463"/>
            </a:lvl9pPr>
          </a:lstStyle>
          <a:p>
            <a:pPr lvl="0" algn="ctr"/>
            <a:r>
              <a:rPr lang="en-GB" dirty="0">
                <a:solidFill>
                  <a:schemeClr val="accent3"/>
                </a:solidFill>
              </a:rPr>
              <a:t>Mid-Market fund performance</a:t>
            </a:r>
          </a:p>
        </p:txBody>
      </p:sp>
      <p:sp>
        <p:nvSpPr>
          <p:cNvPr id="18" name="TextBox 17">
            <a:extLst>
              <a:ext uri="{FF2B5EF4-FFF2-40B4-BE49-F238E27FC236}">
                <a16:creationId xmlns:a16="http://schemas.microsoft.com/office/drawing/2014/main" xmlns="" id="{3E6F8057-50E3-47C8-9F99-E352E76C2F49}"/>
              </a:ext>
            </a:extLst>
          </p:cNvPr>
          <p:cNvSpPr txBox="1"/>
          <p:nvPr userDrawn="1"/>
        </p:nvSpPr>
        <p:spPr>
          <a:xfrm>
            <a:off x="4990289" y="368300"/>
            <a:ext cx="1184587" cy="147151"/>
          </a:xfrm>
          <a:prstGeom prst="rect">
            <a:avLst/>
          </a:prstGeom>
        </p:spPr>
        <p:txBody>
          <a:bodyPr vert="horz" wrap="square" lIns="0" tIns="36000" rIns="0" bIns="0" rtlCol="0">
            <a:spAutoFit/>
          </a:bodyPr>
          <a:lstStyle>
            <a:lvl1pPr lvl="0" indent="0" defTabSz="742950">
              <a:lnSpc>
                <a:spcPct val="90000"/>
              </a:lnSpc>
              <a:spcBef>
                <a:spcPts val="813"/>
              </a:spcBef>
              <a:buFont typeface="Arial" panose="020B0604020202020204" pitchFamily="34" charset="0"/>
              <a:buNone/>
              <a:defRPr sz="800">
                <a:solidFill>
                  <a:schemeClr val="bg2"/>
                </a:solidFill>
              </a:defRPr>
            </a:lvl1pPr>
            <a:lvl2pPr marL="371475" indent="0" defTabSz="742950">
              <a:lnSpc>
                <a:spcPct val="90000"/>
              </a:lnSpc>
              <a:spcBef>
                <a:spcPts val="406"/>
              </a:spcBef>
              <a:buFont typeface="Arial" panose="020B0604020202020204" pitchFamily="34" charset="0"/>
              <a:buNone/>
              <a:defRPr sz="800"/>
            </a:lvl2pPr>
            <a:lvl3pPr marL="742950" indent="0" defTabSz="742950">
              <a:lnSpc>
                <a:spcPct val="90000"/>
              </a:lnSpc>
              <a:spcBef>
                <a:spcPts val="406"/>
              </a:spcBef>
              <a:buFont typeface="Arial" panose="020B0604020202020204" pitchFamily="34" charset="0"/>
              <a:buNone/>
              <a:defRPr sz="800"/>
            </a:lvl3pPr>
            <a:lvl4pPr marL="1114425" indent="0" defTabSz="742950">
              <a:lnSpc>
                <a:spcPct val="90000"/>
              </a:lnSpc>
              <a:spcBef>
                <a:spcPts val="406"/>
              </a:spcBef>
              <a:buFont typeface="Arial" panose="020B0604020202020204" pitchFamily="34" charset="0"/>
              <a:buNone/>
              <a:defRPr sz="800"/>
            </a:lvl4pPr>
            <a:lvl5pPr marL="1485900" indent="0" defTabSz="742950">
              <a:lnSpc>
                <a:spcPct val="90000"/>
              </a:lnSpc>
              <a:spcBef>
                <a:spcPts val="406"/>
              </a:spcBef>
              <a:buFont typeface="Arial" panose="020B0604020202020204" pitchFamily="34" charset="0"/>
              <a:buNone/>
              <a:defRPr sz="800"/>
            </a:lvl5pPr>
            <a:lvl6pPr marL="2043113" indent="-185738" defTabSz="742950">
              <a:lnSpc>
                <a:spcPct val="90000"/>
              </a:lnSpc>
              <a:spcBef>
                <a:spcPts val="406"/>
              </a:spcBef>
              <a:buFont typeface="Arial" panose="020B0604020202020204" pitchFamily="34" charset="0"/>
              <a:buChar char="•"/>
              <a:defRPr sz="1463"/>
            </a:lvl6pPr>
            <a:lvl7pPr marL="2414588" indent="-185738" defTabSz="742950">
              <a:lnSpc>
                <a:spcPct val="90000"/>
              </a:lnSpc>
              <a:spcBef>
                <a:spcPts val="406"/>
              </a:spcBef>
              <a:buFont typeface="Arial" panose="020B0604020202020204" pitchFamily="34" charset="0"/>
              <a:buChar char="•"/>
              <a:defRPr sz="1463"/>
            </a:lvl7pPr>
            <a:lvl8pPr marL="2786063" indent="-185738" defTabSz="742950">
              <a:lnSpc>
                <a:spcPct val="90000"/>
              </a:lnSpc>
              <a:spcBef>
                <a:spcPts val="406"/>
              </a:spcBef>
              <a:buFont typeface="Arial" panose="020B0604020202020204" pitchFamily="34" charset="0"/>
              <a:buChar char="•"/>
              <a:defRPr sz="1463"/>
            </a:lvl8pPr>
            <a:lvl9pPr marL="3157538" indent="-185738" defTabSz="742950">
              <a:lnSpc>
                <a:spcPct val="90000"/>
              </a:lnSpc>
              <a:spcBef>
                <a:spcPts val="406"/>
              </a:spcBef>
              <a:buFont typeface="Arial" panose="020B0604020202020204" pitchFamily="34" charset="0"/>
              <a:buChar char="•"/>
              <a:defRPr sz="1463"/>
            </a:lvl9pPr>
          </a:lstStyle>
          <a:p>
            <a:pPr lvl="0" algn="ctr"/>
            <a:r>
              <a:rPr lang="en-GB" dirty="0">
                <a:solidFill>
                  <a:schemeClr val="accent3"/>
                </a:solidFill>
              </a:rPr>
              <a:t>Mid-Market fund profiles</a:t>
            </a:r>
          </a:p>
        </p:txBody>
      </p:sp>
      <p:sp>
        <p:nvSpPr>
          <p:cNvPr id="21" name="TextBox 20">
            <a:extLst>
              <a:ext uri="{FF2B5EF4-FFF2-40B4-BE49-F238E27FC236}">
                <a16:creationId xmlns:a16="http://schemas.microsoft.com/office/drawing/2014/main" xmlns="" id="{C436C61E-49A9-44DB-9256-9B694A1E78EA}"/>
              </a:ext>
            </a:extLst>
          </p:cNvPr>
          <p:cNvSpPr txBox="1"/>
          <p:nvPr userDrawn="1"/>
        </p:nvSpPr>
        <p:spPr>
          <a:xfrm>
            <a:off x="6403476" y="368300"/>
            <a:ext cx="634023" cy="147151"/>
          </a:xfrm>
          <a:prstGeom prst="rect">
            <a:avLst/>
          </a:prstGeom>
        </p:spPr>
        <p:txBody>
          <a:bodyPr vert="horz" wrap="square" lIns="0" tIns="36000" rIns="0" bIns="0" rtlCol="0">
            <a:spAutoFit/>
          </a:bodyPr>
          <a:lstStyle>
            <a:lvl1pPr lvl="0" indent="0" defTabSz="742950">
              <a:lnSpc>
                <a:spcPct val="90000"/>
              </a:lnSpc>
              <a:spcBef>
                <a:spcPts val="813"/>
              </a:spcBef>
              <a:buFont typeface="Arial" panose="020B0604020202020204" pitchFamily="34" charset="0"/>
              <a:buNone/>
              <a:defRPr sz="800">
                <a:solidFill>
                  <a:schemeClr val="bg2"/>
                </a:solidFill>
              </a:defRPr>
            </a:lvl1pPr>
            <a:lvl2pPr marL="371475" indent="0" defTabSz="742950">
              <a:lnSpc>
                <a:spcPct val="90000"/>
              </a:lnSpc>
              <a:spcBef>
                <a:spcPts val="406"/>
              </a:spcBef>
              <a:buFont typeface="Arial" panose="020B0604020202020204" pitchFamily="34" charset="0"/>
              <a:buNone/>
              <a:defRPr sz="800"/>
            </a:lvl2pPr>
            <a:lvl3pPr marL="742950" indent="0" defTabSz="742950">
              <a:lnSpc>
                <a:spcPct val="90000"/>
              </a:lnSpc>
              <a:spcBef>
                <a:spcPts val="406"/>
              </a:spcBef>
              <a:buFont typeface="Arial" panose="020B0604020202020204" pitchFamily="34" charset="0"/>
              <a:buNone/>
              <a:defRPr sz="800"/>
            </a:lvl3pPr>
            <a:lvl4pPr marL="1114425" indent="0" defTabSz="742950">
              <a:lnSpc>
                <a:spcPct val="90000"/>
              </a:lnSpc>
              <a:spcBef>
                <a:spcPts val="406"/>
              </a:spcBef>
              <a:buFont typeface="Arial" panose="020B0604020202020204" pitchFamily="34" charset="0"/>
              <a:buNone/>
              <a:defRPr sz="800"/>
            </a:lvl4pPr>
            <a:lvl5pPr marL="1485900" indent="0" defTabSz="742950">
              <a:lnSpc>
                <a:spcPct val="90000"/>
              </a:lnSpc>
              <a:spcBef>
                <a:spcPts val="406"/>
              </a:spcBef>
              <a:buFont typeface="Arial" panose="020B0604020202020204" pitchFamily="34" charset="0"/>
              <a:buNone/>
              <a:defRPr sz="800"/>
            </a:lvl5pPr>
            <a:lvl6pPr marL="2043113" indent="-185738" defTabSz="742950">
              <a:lnSpc>
                <a:spcPct val="90000"/>
              </a:lnSpc>
              <a:spcBef>
                <a:spcPts val="406"/>
              </a:spcBef>
              <a:buFont typeface="Arial" panose="020B0604020202020204" pitchFamily="34" charset="0"/>
              <a:buChar char="•"/>
              <a:defRPr sz="1463"/>
            </a:lvl6pPr>
            <a:lvl7pPr marL="2414588" indent="-185738" defTabSz="742950">
              <a:lnSpc>
                <a:spcPct val="90000"/>
              </a:lnSpc>
              <a:spcBef>
                <a:spcPts val="406"/>
              </a:spcBef>
              <a:buFont typeface="Arial" panose="020B0604020202020204" pitchFamily="34" charset="0"/>
              <a:buChar char="•"/>
              <a:defRPr sz="1463"/>
            </a:lvl7pPr>
            <a:lvl8pPr marL="2786063" indent="-185738" defTabSz="742950">
              <a:lnSpc>
                <a:spcPct val="90000"/>
              </a:lnSpc>
              <a:spcBef>
                <a:spcPts val="406"/>
              </a:spcBef>
              <a:buFont typeface="Arial" panose="020B0604020202020204" pitchFamily="34" charset="0"/>
              <a:buChar char="•"/>
              <a:defRPr sz="1463"/>
            </a:lvl8pPr>
            <a:lvl9pPr marL="3157538" indent="-185738" defTabSz="742950">
              <a:lnSpc>
                <a:spcPct val="90000"/>
              </a:lnSpc>
              <a:spcBef>
                <a:spcPts val="406"/>
              </a:spcBef>
              <a:buFont typeface="Arial" panose="020B0604020202020204" pitchFamily="34" charset="0"/>
              <a:buChar char="•"/>
              <a:defRPr sz="1463"/>
            </a:lvl9pPr>
          </a:lstStyle>
          <a:p>
            <a:pPr lvl="0" algn="ctr"/>
            <a:r>
              <a:rPr lang="en-GB" dirty="0">
                <a:solidFill>
                  <a:schemeClr val="accent3"/>
                </a:solidFill>
              </a:rPr>
              <a:t>Case studies</a:t>
            </a:r>
          </a:p>
        </p:txBody>
      </p:sp>
      <p:sp>
        <p:nvSpPr>
          <p:cNvPr id="22" name="TextBox 21">
            <a:extLst>
              <a:ext uri="{FF2B5EF4-FFF2-40B4-BE49-F238E27FC236}">
                <a16:creationId xmlns:a16="http://schemas.microsoft.com/office/drawing/2014/main" xmlns="" id="{C436C61E-49A9-44DB-9256-9B694A1E78EA}"/>
              </a:ext>
            </a:extLst>
          </p:cNvPr>
          <p:cNvSpPr txBox="1"/>
          <p:nvPr userDrawn="1"/>
        </p:nvSpPr>
        <p:spPr>
          <a:xfrm>
            <a:off x="7262120" y="368300"/>
            <a:ext cx="497681" cy="147151"/>
          </a:xfrm>
          <a:prstGeom prst="rect">
            <a:avLst/>
          </a:prstGeom>
        </p:spPr>
        <p:txBody>
          <a:bodyPr vert="horz" wrap="square" lIns="0" tIns="36000" rIns="0" bIns="0" rtlCol="0">
            <a:spAutoFit/>
          </a:bodyPr>
          <a:lstStyle>
            <a:lvl1pPr lvl="0" indent="0" defTabSz="742950">
              <a:lnSpc>
                <a:spcPct val="90000"/>
              </a:lnSpc>
              <a:spcBef>
                <a:spcPts val="813"/>
              </a:spcBef>
              <a:buFont typeface="Arial" panose="020B0604020202020204" pitchFamily="34" charset="0"/>
              <a:buNone/>
              <a:defRPr sz="800">
                <a:solidFill>
                  <a:schemeClr val="bg2"/>
                </a:solidFill>
              </a:defRPr>
            </a:lvl1pPr>
            <a:lvl2pPr marL="371475" indent="0" defTabSz="742950">
              <a:lnSpc>
                <a:spcPct val="90000"/>
              </a:lnSpc>
              <a:spcBef>
                <a:spcPts val="406"/>
              </a:spcBef>
              <a:buFont typeface="Arial" panose="020B0604020202020204" pitchFamily="34" charset="0"/>
              <a:buNone/>
              <a:defRPr sz="800"/>
            </a:lvl2pPr>
            <a:lvl3pPr marL="742950" indent="0" defTabSz="742950">
              <a:lnSpc>
                <a:spcPct val="90000"/>
              </a:lnSpc>
              <a:spcBef>
                <a:spcPts val="406"/>
              </a:spcBef>
              <a:buFont typeface="Arial" panose="020B0604020202020204" pitchFamily="34" charset="0"/>
              <a:buNone/>
              <a:defRPr sz="800"/>
            </a:lvl3pPr>
            <a:lvl4pPr marL="1114425" indent="0" defTabSz="742950">
              <a:lnSpc>
                <a:spcPct val="90000"/>
              </a:lnSpc>
              <a:spcBef>
                <a:spcPts val="406"/>
              </a:spcBef>
              <a:buFont typeface="Arial" panose="020B0604020202020204" pitchFamily="34" charset="0"/>
              <a:buNone/>
              <a:defRPr sz="800"/>
            </a:lvl4pPr>
            <a:lvl5pPr marL="1485900" indent="0" defTabSz="742950">
              <a:lnSpc>
                <a:spcPct val="90000"/>
              </a:lnSpc>
              <a:spcBef>
                <a:spcPts val="406"/>
              </a:spcBef>
              <a:buFont typeface="Arial" panose="020B0604020202020204" pitchFamily="34" charset="0"/>
              <a:buNone/>
              <a:defRPr sz="800"/>
            </a:lvl5pPr>
            <a:lvl6pPr marL="2043113" indent="-185738" defTabSz="742950">
              <a:lnSpc>
                <a:spcPct val="90000"/>
              </a:lnSpc>
              <a:spcBef>
                <a:spcPts val="406"/>
              </a:spcBef>
              <a:buFont typeface="Arial" panose="020B0604020202020204" pitchFamily="34" charset="0"/>
              <a:buChar char="•"/>
              <a:defRPr sz="1463"/>
            </a:lvl6pPr>
            <a:lvl7pPr marL="2414588" indent="-185738" defTabSz="742950">
              <a:lnSpc>
                <a:spcPct val="90000"/>
              </a:lnSpc>
              <a:spcBef>
                <a:spcPts val="406"/>
              </a:spcBef>
              <a:buFont typeface="Arial" panose="020B0604020202020204" pitchFamily="34" charset="0"/>
              <a:buChar char="•"/>
              <a:defRPr sz="1463"/>
            </a:lvl7pPr>
            <a:lvl8pPr marL="2786063" indent="-185738" defTabSz="742950">
              <a:lnSpc>
                <a:spcPct val="90000"/>
              </a:lnSpc>
              <a:spcBef>
                <a:spcPts val="406"/>
              </a:spcBef>
              <a:buFont typeface="Arial" panose="020B0604020202020204" pitchFamily="34" charset="0"/>
              <a:buChar char="•"/>
              <a:defRPr sz="1463"/>
            </a:lvl8pPr>
            <a:lvl9pPr marL="3157538" indent="-185738" defTabSz="742950">
              <a:lnSpc>
                <a:spcPct val="90000"/>
              </a:lnSpc>
              <a:spcBef>
                <a:spcPts val="406"/>
              </a:spcBef>
              <a:buFont typeface="Arial" panose="020B0604020202020204" pitchFamily="34" charset="0"/>
              <a:buChar char="•"/>
              <a:defRPr sz="1463"/>
            </a:lvl9pPr>
          </a:lstStyle>
          <a:p>
            <a:pPr lvl="0" algn="ctr"/>
            <a:r>
              <a:rPr lang="en-GB" dirty="0">
                <a:solidFill>
                  <a:schemeClr val="accent3"/>
                </a:solidFill>
              </a:rPr>
              <a:t>Appendix</a:t>
            </a:r>
          </a:p>
        </p:txBody>
      </p:sp>
    </p:spTree>
    <p:extLst>
      <p:ext uri="{BB962C8B-B14F-4D97-AF65-F5344CB8AC3E}">
        <p14:creationId xmlns:p14="http://schemas.microsoft.com/office/powerpoint/2010/main" val="17727481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verview Se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8C3FE4-3C22-4BA9-8F11-5A19F089D3B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BD36C496-5270-4FC4-8C82-3EF2374D0C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15E0EE2A-E230-489D-9665-6E9CB22D4D5B}"/>
              </a:ext>
            </a:extLst>
          </p:cNvPr>
          <p:cNvSpPr>
            <a:spLocks noGrp="1"/>
          </p:cNvSpPr>
          <p:nvPr>
            <p:ph type="dt" sz="half" idx="10"/>
          </p:nvPr>
        </p:nvSpPr>
        <p:spPr/>
        <p:txBody>
          <a:bodyPr/>
          <a:lstStyle/>
          <a:p>
            <a:fld id="{14D401CF-3E5A-466F-A37E-3436840D89A8}" type="datetime6">
              <a:rPr lang="en-GB" smtClean="0"/>
              <a:t>February 22</a:t>
            </a:fld>
            <a:endParaRPr lang="en-GB"/>
          </a:p>
        </p:txBody>
      </p:sp>
      <p:sp>
        <p:nvSpPr>
          <p:cNvPr id="5" name="Footer Placeholder 4">
            <a:extLst>
              <a:ext uri="{FF2B5EF4-FFF2-40B4-BE49-F238E27FC236}">
                <a16:creationId xmlns:a16="http://schemas.microsoft.com/office/drawing/2014/main" xmlns="" id="{7DB54B12-F6DF-48FD-930B-82CF312BB392}"/>
              </a:ext>
            </a:extLst>
          </p:cNvPr>
          <p:cNvSpPr>
            <a:spLocks noGrp="1"/>
          </p:cNvSpPr>
          <p:nvPr>
            <p:ph type="ftr" sz="quarter" idx="11"/>
          </p:nvPr>
        </p:nvSpPr>
        <p:spPr/>
        <p:txBody>
          <a:bodyPr/>
          <a:lstStyle/>
          <a:p>
            <a:r>
              <a:rPr lang="en-GB" dirty="0" err="1"/>
              <a:t>www.investeurope.eu</a:t>
            </a:r>
            <a:endParaRPr lang="en-GB" dirty="0"/>
          </a:p>
        </p:txBody>
      </p:sp>
      <p:sp>
        <p:nvSpPr>
          <p:cNvPr id="6" name="Slide Number Placeholder 5">
            <a:extLst>
              <a:ext uri="{FF2B5EF4-FFF2-40B4-BE49-F238E27FC236}">
                <a16:creationId xmlns:a16="http://schemas.microsoft.com/office/drawing/2014/main" xmlns="" id="{245F4A65-C929-4E2D-965B-9684D81DC1A4}"/>
              </a:ext>
            </a:extLst>
          </p:cNvPr>
          <p:cNvSpPr>
            <a:spLocks noGrp="1"/>
          </p:cNvSpPr>
          <p:nvPr>
            <p:ph type="sldNum" sz="quarter" idx="12"/>
          </p:nvPr>
        </p:nvSpPr>
        <p:spPr/>
        <p:txBody>
          <a:bodyPr/>
          <a:lstStyle/>
          <a:p>
            <a:fld id="{3A277439-5CFB-40D3-A371-F0CC064631A7}" type="slidenum">
              <a:rPr lang="en-GB" smtClean="0"/>
              <a:t>‹#›</a:t>
            </a:fld>
            <a:endParaRPr lang="en-GB"/>
          </a:p>
        </p:txBody>
      </p:sp>
      <p:sp>
        <p:nvSpPr>
          <p:cNvPr id="19" name="Text Placeholder 7">
            <a:extLst>
              <a:ext uri="{FF2B5EF4-FFF2-40B4-BE49-F238E27FC236}">
                <a16:creationId xmlns:a16="http://schemas.microsoft.com/office/drawing/2014/main" xmlns="" id="{A1A26099-46CE-4FA4-A3C8-9234F26B6620}"/>
              </a:ext>
            </a:extLst>
          </p:cNvPr>
          <p:cNvSpPr>
            <a:spLocks noGrp="1"/>
          </p:cNvSpPr>
          <p:nvPr>
            <p:ph type="body" sz="quarter" idx="14"/>
          </p:nvPr>
        </p:nvSpPr>
        <p:spPr>
          <a:xfrm>
            <a:off x="344488" y="5913438"/>
            <a:ext cx="9217025" cy="323850"/>
          </a:xfrm>
        </p:spPr>
        <p:txBody>
          <a:bodyPr bIns="0" anchor="b" anchorCtr="0">
            <a:noAutofit/>
          </a:bodyPr>
          <a:lstStyle>
            <a:lvl1pPr marL="0" indent="0">
              <a:lnSpc>
                <a:spcPct val="100000"/>
              </a:lnSpc>
              <a:spcBef>
                <a:spcPts val="0"/>
              </a:spcBef>
              <a:spcAft>
                <a:spcPts val="100"/>
              </a:spcAft>
              <a:buNone/>
              <a:defRPr sz="800"/>
            </a:lvl1pPr>
            <a:lvl2pPr marL="371475" indent="0">
              <a:buNone/>
              <a:defRPr sz="800"/>
            </a:lvl2pPr>
            <a:lvl3pPr marL="742950" indent="0">
              <a:buNone/>
              <a:defRPr sz="800"/>
            </a:lvl3pPr>
            <a:lvl4pPr marL="1114425" indent="0">
              <a:buNone/>
              <a:defRPr sz="800"/>
            </a:lvl4pPr>
            <a:lvl5pPr marL="1485900" indent="0">
              <a:buNone/>
              <a:defRPr sz="800"/>
            </a:lvl5pPr>
          </a:lstStyle>
          <a:p>
            <a:pPr lvl="0"/>
            <a:r>
              <a:rPr lang="en-US" dirty="0"/>
              <a:t>Click to edit Master text styles</a:t>
            </a:r>
          </a:p>
        </p:txBody>
      </p:sp>
      <p:sp>
        <p:nvSpPr>
          <p:cNvPr id="20" name="Text Placeholder 8">
            <a:extLst>
              <a:ext uri="{FF2B5EF4-FFF2-40B4-BE49-F238E27FC236}">
                <a16:creationId xmlns:a16="http://schemas.microsoft.com/office/drawing/2014/main" xmlns="" id="{0FAB7DF0-47FA-47F9-A50E-19FA0B486454}"/>
              </a:ext>
            </a:extLst>
          </p:cNvPr>
          <p:cNvSpPr>
            <a:spLocks noGrp="1"/>
          </p:cNvSpPr>
          <p:nvPr>
            <p:ph type="body" sz="quarter" idx="15"/>
          </p:nvPr>
        </p:nvSpPr>
        <p:spPr>
          <a:xfrm>
            <a:off x="344488" y="1321200"/>
            <a:ext cx="9217025" cy="235468"/>
          </a:xfrm>
        </p:spPr>
        <p:txBody>
          <a:bodyPr>
            <a:noAutofit/>
          </a:bodyPr>
          <a:lstStyle>
            <a:lvl1pPr marL="0" indent="0">
              <a:lnSpc>
                <a:spcPct val="100000"/>
              </a:lnSpc>
              <a:spcBef>
                <a:spcPts val="0"/>
              </a:spcBef>
              <a:buNone/>
              <a:defRPr sz="1600"/>
            </a:lvl1pPr>
          </a:lstStyle>
          <a:p>
            <a:pPr lvl="0"/>
            <a:r>
              <a:rPr lang="en-US" dirty="0"/>
              <a:t>Click to edit Master text styles</a:t>
            </a:r>
          </a:p>
        </p:txBody>
      </p:sp>
      <p:sp>
        <p:nvSpPr>
          <p:cNvPr id="14" name="TextBox 13">
            <a:extLst>
              <a:ext uri="{FF2B5EF4-FFF2-40B4-BE49-F238E27FC236}">
                <a16:creationId xmlns:a16="http://schemas.microsoft.com/office/drawing/2014/main" xmlns="" id="{1FAA5E4A-E168-459B-9A59-FB5524C99835}"/>
              </a:ext>
            </a:extLst>
          </p:cNvPr>
          <p:cNvSpPr txBox="1"/>
          <p:nvPr userDrawn="1"/>
        </p:nvSpPr>
        <p:spPr>
          <a:xfrm>
            <a:off x="2570927" y="368300"/>
            <a:ext cx="582614" cy="147151"/>
          </a:xfrm>
          <a:prstGeom prst="rect">
            <a:avLst/>
          </a:prstGeom>
        </p:spPr>
        <p:txBody>
          <a:bodyPr vert="horz" wrap="square" lIns="0" tIns="36000" rIns="0" bIns="0" rtlCol="0">
            <a:spAutoFit/>
          </a:bodyPr>
          <a:lstStyle>
            <a:lvl1pPr lvl="0" indent="0" defTabSz="742950">
              <a:lnSpc>
                <a:spcPct val="90000"/>
              </a:lnSpc>
              <a:spcBef>
                <a:spcPts val="813"/>
              </a:spcBef>
              <a:buFont typeface="Arial" panose="020B0604020202020204" pitchFamily="34" charset="0"/>
              <a:buNone/>
              <a:defRPr sz="800">
                <a:solidFill>
                  <a:schemeClr val="bg2"/>
                </a:solidFill>
              </a:defRPr>
            </a:lvl1pPr>
            <a:lvl2pPr marL="371475" indent="0" defTabSz="742950">
              <a:lnSpc>
                <a:spcPct val="90000"/>
              </a:lnSpc>
              <a:spcBef>
                <a:spcPts val="406"/>
              </a:spcBef>
              <a:buFont typeface="Arial" panose="020B0604020202020204" pitchFamily="34" charset="0"/>
              <a:buNone/>
              <a:defRPr sz="800"/>
            </a:lvl2pPr>
            <a:lvl3pPr marL="742950" indent="0" defTabSz="742950">
              <a:lnSpc>
                <a:spcPct val="90000"/>
              </a:lnSpc>
              <a:spcBef>
                <a:spcPts val="406"/>
              </a:spcBef>
              <a:buFont typeface="Arial" panose="020B0604020202020204" pitchFamily="34" charset="0"/>
              <a:buNone/>
              <a:defRPr sz="800"/>
            </a:lvl3pPr>
            <a:lvl4pPr marL="1114425" indent="0" defTabSz="742950">
              <a:lnSpc>
                <a:spcPct val="90000"/>
              </a:lnSpc>
              <a:spcBef>
                <a:spcPts val="406"/>
              </a:spcBef>
              <a:buFont typeface="Arial" panose="020B0604020202020204" pitchFamily="34" charset="0"/>
              <a:buNone/>
              <a:defRPr sz="800"/>
            </a:lvl4pPr>
            <a:lvl5pPr marL="1485900" indent="0" defTabSz="742950">
              <a:lnSpc>
                <a:spcPct val="90000"/>
              </a:lnSpc>
              <a:spcBef>
                <a:spcPts val="406"/>
              </a:spcBef>
              <a:buFont typeface="Arial" panose="020B0604020202020204" pitchFamily="34" charset="0"/>
              <a:buNone/>
              <a:defRPr sz="800"/>
            </a:lvl5pPr>
            <a:lvl6pPr marL="2043113" indent="-185738" defTabSz="742950">
              <a:lnSpc>
                <a:spcPct val="90000"/>
              </a:lnSpc>
              <a:spcBef>
                <a:spcPts val="406"/>
              </a:spcBef>
              <a:buFont typeface="Arial" panose="020B0604020202020204" pitchFamily="34" charset="0"/>
              <a:buChar char="•"/>
              <a:defRPr sz="1463"/>
            </a:lvl6pPr>
            <a:lvl7pPr marL="2414588" indent="-185738" defTabSz="742950">
              <a:lnSpc>
                <a:spcPct val="90000"/>
              </a:lnSpc>
              <a:spcBef>
                <a:spcPts val="406"/>
              </a:spcBef>
              <a:buFont typeface="Arial" panose="020B0604020202020204" pitchFamily="34" charset="0"/>
              <a:buChar char="•"/>
              <a:defRPr sz="1463"/>
            </a:lvl7pPr>
            <a:lvl8pPr marL="2786063" indent="-185738" defTabSz="742950">
              <a:lnSpc>
                <a:spcPct val="90000"/>
              </a:lnSpc>
              <a:spcBef>
                <a:spcPts val="406"/>
              </a:spcBef>
              <a:buFont typeface="Arial" panose="020B0604020202020204" pitchFamily="34" charset="0"/>
              <a:buChar char="•"/>
              <a:defRPr sz="1463"/>
            </a:lvl8pPr>
            <a:lvl9pPr marL="3157538" indent="-185738" defTabSz="742950">
              <a:lnSpc>
                <a:spcPct val="90000"/>
              </a:lnSpc>
              <a:spcBef>
                <a:spcPts val="406"/>
              </a:spcBef>
              <a:buFont typeface="Arial" panose="020B0604020202020204" pitchFamily="34" charset="0"/>
              <a:buChar char="•"/>
              <a:defRPr sz="1463"/>
            </a:lvl9pPr>
          </a:lstStyle>
          <a:p>
            <a:pPr lvl="0" algn="ctr"/>
            <a:r>
              <a:rPr lang="en-GB" b="1" dirty="0">
                <a:solidFill>
                  <a:schemeClr val="accent2"/>
                </a:solidFill>
              </a:rPr>
              <a:t>Overview</a:t>
            </a:r>
          </a:p>
        </p:txBody>
      </p:sp>
      <p:sp>
        <p:nvSpPr>
          <p:cNvPr id="15" name="TextBox 14">
            <a:extLst>
              <a:ext uri="{FF2B5EF4-FFF2-40B4-BE49-F238E27FC236}">
                <a16:creationId xmlns:a16="http://schemas.microsoft.com/office/drawing/2014/main" xmlns="" id="{425BABFA-F0A9-4531-A853-0668FAAB422E}"/>
              </a:ext>
            </a:extLst>
          </p:cNvPr>
          <p:cNvSpPr txBox="1"/>
          <p:nvPr userDrawn="1"/>
        </p:nvSpPr>
        <p:spPr>
          <a:xfrm>
            <a:off x="3328445" y="368300"/>
            <a:ext cx="1442866" cy="147151"/>
          </a:xfrm>
          <a:prstGeom prst="rect">
            <a:avLst/>
          </a:prstGeom>
        </p:spPr>
        <p:txBody>
          <a:bodyPr vert="horz" wrap="square" lIns="0" tIns="36000" rIns="0" bIns="0" rtlCol="0">
            <a:spAutoFit/>
          </a:bodyPr>
          <a:lstStyle>
            <a:lvl1pPr lvl="0" indent="0" defTabSz="742950">
              <a:lnSpc>
                <a:spcPct val="90000"/>
              </a:lnSpc>
              <a:spcBef>
                <a:spcPts val="813"/>
              </a:spcBef>
              <a:buFont typeface="Arial" panose="020B0604020202020204" pitchFamily="34" charset="0"/>
              <a:buNone/>
              <a:defRPr sz="800">
                <a:solidFill>
                  <a:schemeClr val="bg2"/>
                </a:solidFill>
              </a:defRPr>
            </a:lvl1pPr>
            <a:lvl2pPr marL="371475" indent="0" defTabSz="742950">
              <a:lnSpc>
                <a:spcPct val="90000"/>
              </a:lnSpc>
              <a:spcBef>
                <a:spcPts val="406"/>
              </a:spcBef>
              <a:buFont typeface="Arial" panose="020B0604020202020204" pitchFamily="34" charset="0"/>
              <a:buNone/>
              <a:defRPr sz="800"/>
            </a:lvl2pPr>
            <a:lvl3pPr marL="742950" indent="0" defTabSz="742950">
              <a:lnSpc>
                <a:spcPct val="90000"/>
              </a:lnSpc>
              <a:spcBef>
                <a:spcPts val="406"/>
              </a:spcBef>
              <a:buFont typeface="Arial" panose="020B0604020202020204" pitchFamily="34" charset="0"/>
              <a:buNone/>
              <a:defRPr sz="800"/>
            </a:lvl3pPr>
            <a:lvl4pPr marL="1114425" indent="0" defTabSz="742950">
              <a:lnSpc>
                <a:spcPct val="90000"/>
              </a:lnSpc>
              <a:spcBef>
                <a:spcPts val="406"/>
              </a:spcBef>
              <a:buFont typeface="Arial" panose="020B0604020202020204" pitchFamily="34" charset="0"/>
              <a:buNone/>
              <a:defRPr sz="800"/>
            </a:lvl4pPr>
            <a:lvl5pPr marL="1485900" indent="0" defTabSz="742950">
              <a:lnSpc>
                <a:spcPct val="90000"/>
              </a:lnSpc>
              <a:spcBef>
                <a:spcPts val="406"/>
              </a:spcBef>
              <a:buFont typeface="Arial" panose="020B0604020202020204" pitchFamily="34" charset="0"/>
              <a:buNone/>
              <a:defRPr sz="800"/>
            </a:lvl5pPr>
            <a:lvl6pPr marL="2043113" indent="-185738" defTabSz="742950">
              <a:lnSpc>
                <a:spcPct val="90000"/>
              </a:lnSpc>
              <a:spcBef>
                <a:spcPts val="406"/>
              </a:spcBef>
              <a:buFont typeface="Arial" panose="020B0604020202020204" pitchFamily="34" charset="0"/>
              <a:buChar char="•"/>
              <a:defRPr sz="1463"/>
            </a:lvl6pPr>
            <a:lvl7pPr marL="2414588" indent="-185738" defTabSz="742950">
              <a:lnSpc>
                <a:spcPct val="90000"/>
              </a:lnSpc>
              <a:spcBef>
                <a:spcPts val="406"/>
              </a:spcBef>
              <a:buFont typeface="Arial" panose="020B0604020202020204" pitchFamily="34" charset="0"/>
              <a:buChar char="•"/>
              <a:defRPr sz="1463"/>
            </a:lvl7pPr>
            <a:lvl8pPr marL="2786063" indent="-185738" defTabSz="742950">
              <a:lnSpc>
                <a:spcPct val="90000"/>
              </a:lnSpc>
              <a:spcBef>
                <a:spcPts val="406"/>
              </a:spcBef>
              <a:buFont typeface="Arial" panose="020B0604020202020204" pitchFamily="34" charset="0"/>
              <a:buChar char="•"/>
              <a:defRPr sz="1463"/>
            </a:lvl8pPr>
            <a:lvl9pPr marL="3157538" indent="-185738" defTabSz="742950">
              <a:lnSpc>
                <a:spcPct val="90000"/>
              </a:lnSpc>
              <a:spcBef>
                <a:spcPts val="406"/>
              </a:spcBef>
              <a:buFont typeface="Arial" panose="020B0604020202020204" pitchFamily="34" charset="0"/>
              <a:buChar char="•"/>
              <a:defRPr sz="1463"/>
            </a:lvl9pPr>
          </a:lstStyle>
          <a:p>
            <a:pPr lvl="0" algn="ctr"/>
            <a:r>
              <a:rPr lang="en-GB" dirty="0">
                <a:solidFill>
                  <a:schemeClr val="accent3"/>
                </a:solidFill>
              </a:rPr>
              <a:t>Mid-Market fund performance</a:t>
            </a:r>
          </a:p>
        </p:txBody>
      </p:sp>
      <p:sp>
        <p:nvSpPr>
          <p:cNvPr id="16" name="TextBox 15">
            <a:extLst>
              <a:ext uri="{FF2B5EF4-FFF2-40B4-BE49-F238E27FC236}">
                <a16:creationId xmlns:a16="http://schemas.microsoft.com/office/drawing/2014/main" xmlns="" id="{3E6F8057-50E3-47C8-9F99-E352E76C2F49}"/>
              </a:ext>
            </a:extLst>
          </p:cNvPr>
          <p:cNvSpPr txBox="1"/>
          <p:nvPr userDrawn="1"/>
        </p:nvSpPr>
        <p:spPr>
          <a:xfrm>
            <a:off x="4990289" y="368300"/>
            <a:ext cx="1184587" cy="147151"/>
          </a:xfrm>
          <a:prstGeom prst="rect">
            <a:avLst/>
          </a:prstGeom>
        </p:spPr>
        <p:txBody>
          <a:bodyPr vert="horz" wrap="square" lIns="0" tIns="36000" rIns="0" bIns="0" rtlCol="0">
            <a:spAutoFit/>
          </a:bodyPr>
          <a:lstStyle>
            <a:lvl1pPr lvl="0" indent="0" defTabSz="742950">
              <a:lnSpc>
                <a:spcPct val="90000"/>
              </a:lnSpc>
              <a:spcBef>
                <a:spcPts val="813"/>
              </a:spcBef>
              <a:buFont typeface="Arial" panose="020B0604020202020204" pitchFamily="34" charset="0"/>
              <a:buNone/>
              <a:defRPr sz="800">
                <a:solidFill>
                  <a:schemeClr val="bg2"/>
                </a:solidFill>
              </a:defRPr>
            </a:lvl1pPr>
            <a:lvl2pPr marL="371475" indent="0" defTabSz="742950">
              <a:lnSpc>
                <a:spcPct val="90000"/>
              </a:lnSpc>
              <a:spcBef>
                <a:spcPts val="406"/>
              </a:spcBef>
              <a:buFont typeface="Arial" panose="020B0604020202020204" pitchFamily="34" charset="0"/>
              <a:buNone/>
              <a:defRPr sz="800"/>
            </a:lvl2pPr>
            <a:lvl3pPr marL="742950" indent="0" defTabSz="742950">
              <a:lnSpc>
                <a:spcPct val="90000"/>
              </a:lnSpc>
              <a:spcBef>
                <a:spcPts val="406"/>
              </a:spcBef>
              <a:buFont typeface="Arial" panose="020B0604020202020204" pitchFamily="34" charset="0"/>
              <a:buNone/>
              <a:defRPr sz="800"/>
            </a:lvl3pPr>
            <a:lvl4pPr marL="1114425" indent="0" defTabSz="742950">
              <a:lnSpc>
                <a:spcPct val="90000"/>
              </a:lnSpc>
              <a:spcBef>
                <a:spcPts val="406"/>
              </a:spcBef>
              <a:buFont typeface="Arial" panose="020B0604020202020204" pitchFamily="34" charset="0"/>
              <a:buNone/>
              <a:defRPr sz="800"/>
            </a:lvl4pPr>
            <a:lvl5pPr marL="1485900" indent="0" defTabSz="742950">
              <a:lnSpc>
                <a:spcPct val="90000"/>
              </a:lnSpc>
              <a:spcBef>
                <a:spcPts val="406"/>
              </a:spcBef>
              <a:buFont typeface="Arial" panose="020B0604020202020204" pitchFamily="34" charset="0"/>
              <a:buNone/>
              <a:defRPr sz="800"/>
            </a:lvl5pPr>
            <a:lvl6pPr marL="2043113" indent="-185738" defTabSz="742950">
              <a:lnSpc>
                <a:spcPct val="90000"/>
              </a:lnSpc>
              <a:spcBef>
                <a:spcPts val="406"/>
              </a:spcBef>
              <a:buFont typeface="Arial" panose="020B0604020202020204" pitchFamily="34" charset="0"/>
              <a:buChar char="•"/>
              <a:defRPr sz="1463"/>
            </a:lvl6pPr>
            <a:lvl7pPr marL="2414588" indent="-185738" defTabSz="742950">
              <a:lnSpc>
                <a:spcPct val="90000"/>
              </a:lnSpc>
              <a:spcBef>
                <a:spcPts val="406"/>
              </a:spcBef>
              <a:buFont typeface="Arial" panose="020B0604020202020204" pitchFamily="34" charset="0"/>
              <a:buChar char="•"/>
              <a:defRPr sz="1463"/>
            </a:lvl7pPr>
            <a:lvl8pPr marL="2786063" indent="-185738" defTabSz="742950">
              <a:lnSpc>
                <a:spcPct val="90000"/>
              </a:lnSpc>
              <a:spcBef>
                <a:spcPts val="406"/>
              </a:spcBef>
              <a:buFont typeface="Arial" panose="020B0604020202020204" pitchFamily="34" charset="0"/>
              <a:buChar char="•"/>
              <a:defRPr sz="1463"/>
            </a:lvl8pPr>
            <a:lvl9pPr marL="3157538" indent="-185738" defTabSz="742950">
              <a:lnSpc>
                <a:spcPct val="90000"/>
              </a:lnSpc>
              <a:spcBef>
                <a:spcPts val="406"/>
              </a:spcBef>
              <a:buFont typeface="Arial" panose="020B0604020202020204" pitchFamily="34" charset="0"/>
              <a:buChar char="•"/>
              <a:defRPr sz="1463"/>
            </a:lvl9pPr>
          </a:lstStyle>
          <a:p>
            <a:pPr lvl="0" algn="ctr"/>
            <a:r>
              <a:rPr lang="en-GB" dirty="0">
                <a:solidFill>
                  <a:schemeClr val="accent3"/>
                </a:solidFill>
              </a:rPr>
              <a:t>Mid-Market fund profiles</a:t>
            </a:r>
          </a:p>
        </p:txBody>
      </p:sp>
      <p:sp>
        <p:nvSpPr>
          <p:cNvPr id="17" name="TextBox 16">
            <a:extLst>
              <a:ext uri="{FF2B5EF4-FFF2-40B4-BE49-F238E27FC236}">
                <a16:creationId xmlns:a16="http://schemas.microsoft.com/office/drawing/2014/main" xmlns="" id="{C436C61E-49A9-44DB-9256-9B694A1E78EA}"/>
              </a:ext>
            </a:extLst>
          </p:cNvPr>
          <p:cNvSpPr txBox="1"/>
          <p:nvPr userDrawn="1"/>
        </p:nvSpPr>
        <p:spPr>
          <a:xfrm>
            <a:off x="6403476" y="368300"/>
            <a:ext cx="634023" cy="147151"/>
          </a:xfrm>
          <a:prstGeom prst="rect">
            <a:avLst/>
          </a:prstGeom>
        </p:spPr>
        <p:txBody>
          <a:bodyPr vert="horz" wrap="square" lIns="0" tIns="36000" rIns="0" bIns="0" rtlCol="0">
            <a:spAutoFit/>
          </a:bodyPr>
          <a:lstStyle>
            <a:lvl1pPr lvl="0" indent="0" defTabSz="742950">
              <a:lnSpc>
                <a:spcPct val="90000"/>
              </a:lnSpc>
              <a:spcBef>
                <a:spcPts val="813"/>
              </a:spcBef>
              <a:buFont typeface="Arial" panose="020B0604020202020204" pitchFamily="34" charset="0"/>
              <a:buNone/>
              <a:defRPr sz="800">
                <a:solidFill>
                  <a:schemeClr val="bg2"/>
                </a:solidFill>
              </a:defRPr>
            </a:lvl1pPr>
            <a:lvl2pPr marL="371475" indent="0" defTabSz="742950">
              <a:lnSpc>
                <a:spcPct val="90000"/>
              </a:lnSpc>
              <a:spcBef>
                <a:spcPts val="406"/>
              </a:spcBef>
              <a:buFont typeface="Arial" panose="020B0604020202020204" pitchFamily="34" charset="0"/>
              <a:buNone/>
              <a:defRPr sz="800"/>
            </a:lvl2pPr>
            <a:lvl3pPr marL="742950" indent="0" defTabSz="742950">
              <a:lnSpc>
                <a:spcPct val="90000"/>
              </a:lnSpc>
              <a:spcBef>
                <a:spcPts val="406"/>
              </a:spcBef>
              <a:buFont typeface="Arial" panose="020B0604020202020204" pitchFamily="34" charset="0"/>
              <a:buNone/>
              <a:defRPr sz="800"/>
            </a:lvl3pPr>
            <a:lvl4pPr marL="1114425" indent="0" defTabSz="742950">
              <a:lnSpc>
                <a:spcPct val="90000"/>
              </a:lnSpc>
              <a:spcBef>
                <a:spcPts val="406"/>
              </a:spcBef>
              <a:buFont typeface="Arial" panose="020B0604020202020204" pitchFamily="34" charset="0"/>
              <a:buNone/>
              <a:defRPr sz="800"/>
            </a:lvl4pPr>
            <a:lvl5pPr marL="1485900" indent="0" defTabSz="742950">
              <a:lnSpc>
                <a:spcPct val="90000"/>
              </a:lnSpc>
              <a:spcBef>
                <a:spcPts val="406"/>
              </a:spcBef>
              <a:buFont typeface="Arial" panose="020B0604020202020204" pitchFamily="34" charset="0"/>
              <a:buNone/>
              <a:defRPr sz="800"/>
            </a:lvl5pPr>
            <a:lvl6pPr marL="2043113" indent="-185738" defTabSz="742950">
              <a:lnSpc>
                <a:spcPct val="90000"/>
              </a:lnSpc>
              <a:spcBef>
                <a:spcPts val="406"/>
              </a:spcBef>
              <a:buFont typeface="Arial" panose="020B0604020202020204" pitchFamily="34" charset="0"/>
              <a:buChar char="•"/>
              <a:defRPr sz="1463"/>
            </a:lvl6pPr>
            <a:lvl7pPr marL="2414588" indent="-185738" defTabSz="742950">
              <a:lnSpc>
                <a:spcPct val="90000"/>
              </a:lnSpc>
              <a:spcBef>
                <a:spcPts val="406"/>
              </a:spcBef>
              <a:buFont typeface="Arial" panose="020B0604020202020204" pitchFamily="34" charset="0"/>
              <a:buChar char="•"/>
              <a:defRPr sz="1463"/>
            </a:lvl7pPr>
            <a:lvl8pPr marL="2786063" indent="-185738" defTabSz="742950">
              <a:lnSpc>
                <a:spcPct val="90000"/>
              </a:lnSpc>
              <a:spcBef>
                <a:spcPts val="406"/>
              </a:spcBef>
              <a:buFont typeface="Arial" panose="020B0604020202020204" pitchFamily="34" charset="0"/>
              <a:buChar char="•"/>
              <a:defRPr sz="1463"/>
            </a:lvl8pPr>
            <a:lvl9pPr marL="3157538" indent="-185738" defTabSz="742950">
              <a:lnSpc>
                <a:spcPct val="90000"/>
              </a:lnSpc>
              <a:spcBef>
                <a:spcPts val="406"/>
              </a:spcBef>
              <a:buFont typeface="Arial" panose="020B0604020202020204" pitchFamily="34" charset="0"/>
              <a:buChar char="•"/>
              <a:defRPr sz="1463"/>
            </a:lvl9pPr>
          </a:lstStyle>
          <a:p>
            <a:pPr lvl="0" algn="ctr"/>
            <a:r>
              <a:rPr lang="en-GB" dirty="0">
                <a:solidFill>
                  <a:schemeClr val="accent3"/>
                </a:solidFill>
              </a:rPr>
              <a:t>Case studies</a:t>
            </a:r>
          </a:p>
        </p:txBody>
      </p:sp>
      <p:sp>
        <p:nvSpPr>
          <p:cNvPr id="18" name="TextBox 17">
            <a:extLst>
              <a:ext uri="{FF2B5EF4-FFF2-40B4-BE49-F238E27FC236}">
                <a16:creationId xmlns:a16="http://schemas.microsoft.com/office/drawing/2014/main" xmlns="" id="{C436C61E-49A9-44DB-9256-9B694A1E78EA}"/>
              </a:ext>
            </a:extLst>
          </p:cNvPr>
          <p:cNvSpPr txBox="1"/>
          <p:nvPr userDrawn="1"/>
        </p:nvSpPr>
        <p:spPr>
          <a:xfrm>
            <a:off x="7262120" y="368300"/>
            <a:ext cx="497681" cy="147151"/>
          </a:xfrm>
          <a:prstGeom prst="rect">
            <a:avLst/>
          </a:prstGeom>
        </p:spPr>
        <p:txBody>
          <a:bodyPr vert="horz" wrap="square" lIns="0" tIns="36000" rIns="0" bIns="0" rtlCol="0">
            <a:spAutoFit/>
          </a:bodyPr>
          <a:lstStyle>
            <a:lvl1pPr lvl="0" indent="0" defTabSz="742950">
              <a:lnSpc>
                <a:spcPct val="90000"/>
              </a:lnSpc>
              <a:spcBef>
                <a:spcPts val="813"/>
              </a:spcBef>
              <a:buFont typeface="Arial" panose="020B0604020202020204" pitchFamily="34" charset="0"/>
              <a:buNone/>
              <a:defRPr sz="800">
                <a:solidFill>
                  <a:schemeClr val="bg2"/>
                </a:solidFill>
              </a:defRPr>
            </a:lvl1pPr>
            <a:lvl2pPr marL="371475" indent="0" defTabSz="742950">
              <a:lnSpc>
                <a:spcPct val="90000"/>
              </a:lnSpc>
              <a:spcBef>
                <a:spcPts val="406"/>
              </a:spcBef>
              <a:buFont typeface="Arial" panose="020B0604020202020204" pitchFamily="34" charset="0"/>
              <a:buNone/>
              <a:defRPr sz="800"/>
            </a:lvl2pPr>
            <a:lvl3pPr marL="742950" indent="0" defTabSz="742950">
              <a:lnSpc>
                <a:spcPct val="90000"/>
              </a:lnSpc>
              <a:spcBef>
                <a:spcPts val="406"/>
              </a:spcBef>
              <a:buFont typeface="Arial" panose="020B0604020202020204" pitchFamily="34" charset="0"/>
              <a:buNone/>
              <a:defRPr sz="800"/>
            </a:lvl3pPr>
            <a:lvl4pPr marL="1114425" indent="0" defTabSz="742950">
              <a:lnSpc>
                <a:spcPct val="90000"/>
              </a:lnSpc>
              <a:spcBef>
                <a:spcPts val="406"/>
              </a:spcBef>
              <a:buFont typeface="Arial" panose="020B0604020202020204" pitchFamily="34" charset="0"/>
              <a:buNone/>
              <a:defRPr sz="800"/>
            </a:lvl4pPr>
            <a:lvl5pPr marL="1485900" indent="0" defTabSz="742950">
              <a:lnSpc>
                <a:spcPct val="90000"/>
              </a:lnSpc>
              <a:spcBef>
                <a:spcPts val="406"/>
              </a:spcBef>
              <a:buFont typeface="Arial" panose="020B0604020202020204" pitchFamily="34" charset="0"/>
              <a:buNone/>
              <a:defRPr sz="800"/>
            </a:lvl5pPr>
            <a:lvl6pPr marL="2043113" indent="-185738" defTabSz="742950">
              <a:lnSpc>
                <a:spcPct val="90000"/>
              </a:lnSpc>
              <a:spcBef>
                <a:spcPts val="406"/>
              </a:spcBef>
              <a:buFont typeface="Arial" panose="020B0604020202020204" pitchFamily="34" charset="0"/>
              <a:buChar char="•"/>
              <a:defRPr sz="1463"/>
            </a:lvl6pPr>
            <a:lvl7pPr marL="2414588" indent="-185738" defTabSz="742950">
              <a:lnSpc>
                <a:spcPct val="90000"/>
              </a:lnSpc>
              <a:spcBef>
                <a:spcPts val="406"/>
              </a:spcBef>
              <a:buFont typeface="Arial" panose="020B0604020202020204" pitchFamily="34" charset="0"/>
              <a:buChar char="•"/>
              <a:defRPr sz="1463"/>
            </a:lvl7pPr>
            <a:lvl8pPr marL="2786063" indent="-185738" defTabSz="742950">
              <a:lnSpc>
                <a:spcPct val="90000"/>
              </a:lnSpc>
              <a:spcBef>
                <a:spcPts val="406"/>
              </a:spcBef>
              <a:buFont typeface="Arial" panose="020B0604020202020204" pitchFamily="34" charset="0"/>
              <a:buChar char="•"/>
              <a:defRPr sz="1463"/>
            </a:lvl8pPr>
            <a:lvl9pPr marL="3157538" indent="-185738" defTabSz="742950">
              <a:lnSpc>
                <a:spcPct val="90000"/>
              </a:lnSpc>
              <a:spcBef>
                <a:spcPts val="406"/>
              </a:spcBef>
              <a:buFont typeface="Arial" panose="020B0604020202020204" pitchFamily="34" charset="0"/>
              <a:buChar char="•"/>
              <a:defRPr sz="1463"/>
            </a:lvl9pPr>
          </a:lstStyle>
          <a:p>
            <a:pPr lvl="0" algn="ctr"/>
            <a:r>
              <a:rPr lang="en-GB" dirty="0">
                <a:solidFill>
                  <a:schemeClr val="accent3"/>
                </a:solidFill>
              </a:rPr>
              <a:t>Appendix</a:t>
            </a:r>
          </a:p>
        </p:txBody>
      </p:sp>
    </p:spTree>
    <p:extLst>
      <p:ext uri="{BB962C8B-B14F-4D97-AF65-F5344CB8AC3E}">
        <p14:creationId xmlns:p14="http://schemas.microsoft.com/office/powerpoint/2010/main" val="6802970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id-Market fund results Se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8C3FE4-3C22-4BA9-8F11-5A19F089D3B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BD36C496-5270-4FC4-8C82-3EF2374D0C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15E0EE2A-E230-489D-9665-6E9CB22D4D5B}"/>
              </a:ext>
            </a:extLst>
          </p:cNvPr>
          <p:cNvSpPr>
            <a:spLocks noGrp="1"/>
          </p:cNvSpPr>
          <p:nvPr>
            <p:ph type="dt" sz="half" idx="10"/>
          </p:nvPr>
        </p:nvSpPr>
        <p:spPr/>
        <p:txBody>
          <a:bodyPr/>
          <a:lstStyle/>
          <a:p>
            <a:fld id="{812CBE17-CDC6-4638-B263-0D1D82E68DB5}" type="datetime6">
              <a:rPr lang="en-GB" smtClean="0"/>
              <a:t>February 22</a:t>
            </a:fld>
            <a:endParaRPr lang="en-GB"/>
          </a:p>
        </p:txBody>
      </p:sp>
      <p:sp>
        <p:nvSpPr>
          <p:cNvPr id="5" name="Footer Placeholder 4">
            <a:extLst>
              <a:ext uri="{FF2B5EF4-FFF2-40B4-BE49-F238E27FC236}">
                <a16:creationId xmlns:a16="http://schemas.microsoft.com/office/drawing/2014/main" xmlns="" id="{7DB54B12-F6DF-48FD-930B-82CF312BB392}"/>
              </a:ext>
            </a:extLst>
          </p:cNvPr>
          <p:cNvSpPr>
            <a:spLocks noGrp="1"/>
          </p:cNvSpPr>
          <p:nvPr>
            <p:ph type="ftr" sz="quarter" idx="11"/>
          </p:nvPr>
        </p:nvSpPr>
        <p:spPr/>
        <p:txBody>
          <a:bodyPr/>
          <a:lstStyle/>
          <a:p>
            <a:r>
              <a:rPr lang="en-GB" dirty="0" err="1"/>
              <a:t>www.investeurope.eu</a:t>
            </a:r>
            <a:endParaRPr lang="en-GB" dirty="0"/>
          </a:p>
        </p:txBody>
      </p:sp>
      <p:sp>
        <p:nvSpPr>
          <p:cNvPr id="6" name="Slide Number Placeholder 5">
            <a:extLst>
              <a:ext uri="{FF2B5EF4-FFF2-40B4-BE49-F238E27FC236}">
                <a16:creationId xmlns:a16="http://schemas.microsoft.com/office/drawing/2014/main" xmlns="" id="{245F4A65-C929-4E2D-965B-9684D81DC1A4}"/>
              </a:ext>
            </a:extLst>
          </p:cNvPr>
          <p:cNvSpPr>
            <a:spLocks noGrp="1"/>
          </p:cNvSpPr>
          <p:nvPr>
            <p:ph type="sldNum" sz="quarter" idx="12"/>
          </p:nvPr>
        </p:nvSpPr>
        <p:spPr/>
        <p:txBody>
          <a:bodyPr/>
          <a:lstStyle/>
          <a:p>
            <a:fld id="{3A277439-5CFB-40D3-A371-F0CC064631A7}" type="slidenum">
              <a:rPr lang="en-GB" smtClean="0"/>
              <a:t>‹#›</a:t>
            </a:fld>
            <a:endParaRPr lang="en-GB"/>
          </a:p>
        </p:txBody>
      </p:sp>
      <p:sp>
        <p:nvSpPr>
          <p:cNvPr id="19" name="Text Placeholder 8">
            <a:extLst>
              <a:ext uri="{FF2B5EF4-FFF2-40B4-BE49-F238E27FC236}">
                <a16:creationId xmlns:a16="http://schemas.microsoft.com/office/drawing/2014/main" xmlns="" id="{A84F3558-B0CD-431A-B856-F7C6CAFBD17B}"/>
              </a:ext>
            </a:extLst>
          </p:cNvPr>
          <p:cNvSpPr>
            <a:spLocks noGrp="1"/>
          </p:cNvSpPr>
          <p:nvPr>
            <p:ph type="body" sz="quarter" idx="14"/>
          </p:nvPr>
        </p:nvSpPr>
        <p:spPr>
          <a:xfrm>
            <a:off x="344488" y="1321200"/>
            <a:ext cx="9217025" cy="235468"/>
          </a:xfrm>
        </p:spPr>
        <p:txBody>
          <a:bodyPr>
            <a:noAutofit/>
          </a:bodyPr>
          <a:lstStyle>
            <a:lvl1pPr marL="0" indent="0">
              <a:lnSpc>
                <a:spcPct val="100000"/>
              </a:lnSpc>
              <a:spcBef>
                <a:spcPts val="0"/>
              </a:spcBef>
              <a:buNone/>
              <a:defRPr sz="1600"/>
            </a:lvl1pPr>
          </a:lstStyle>
          <a:p>
            <a:pPr lvl="0"/>
            <a:r>
              <a:rPr lang="en-US" dirty="0"/>
              <a:t>Click to edit Master text styles</a:t>
            </a:r>
          </a:p>
        </p:txBody>
      </p:sp>
      <p:sp>
        <p:nvSpPr>
          <p:cNvPr id="12" name="TextBox 11">
            <a:extLst>
              <a:ext uri="{FF2B5EF4-FFF2-40B4-BE49-F238E27FC236}">
                <a16:creationId xmlns:a16="http://schemas.microsoft.com/office/drawing/2014/main" xmlns="" id="{1FAA5E4A-E168-459B-9A59-FB5524C99835}"/>
              </a:ext>
            </a:extLst>
          </p:cNvPr>
          <p:cNvSpPr txBox="1"/>
          <p:nvPr userDrawn="1"/>
        </p:nvSpPr>
        <p:spPr>
          <a:xfrm>
            <a:off x="2570927" y="368300"/>
            <a:ext cx="582614" cy="147151"/>
          </a:xfrm>
          <a:prstGeom prst="rect">
            <a:avLst/>
          </a:prstGeom>
        </p:spPr>
        <p:txBody>
          <a:bodyPr vert="horz" wrap="square" lIns="0" tIns="36000" rIns="0" bIns="0" rtlCol="0">
            <a:spAutoFit/>
          </a:bodyPr>
          <a:lstStyle>
            <a:lvl1pPr lvl="0" indent="0" defTabSz="742950">
              <a:lnSpc>
                <a:spcPct val="90000"/>
              </a:lnSpc>
              <a:spcBef>
                <a:spcPts val="813"/>
              </a:spcBef>
              <a:buFont typeface="Arial" panose="020B0604020202020204" pitchFamily="34" charset="0"/>
              <a:buNone/>
              <a:defRPr sz="800">
                <a:solidFill>
                  <a:schemeClr val="bg2"/>
                </a:solidFill>
              </a:defRPr>
            </a:lvl1pPr>
            <a:lvl2pPr marL="371475" indent="0" defTabSz="742950">
              <a:lnSpc>
                <a:spcPct val="90000"/>
              </a:lnSpc>
              <a:spcBef>
                <a:spcPts val="406"/>
              </a:spcBef>
              <a:buFont typeface="Arial" panose="020B0604020202020204" pitchFamily="34" charset="0"/>
              <a:buNone/>
              <a:defRPr sz="800"/>
            </a:lvl2pPr>
            <a:lvl3pPr marL="742950" indent="0" defTabSz="742950">
              <a:lnSpc>
                <a:spcPct val="90000"/>
              </a:lnSpc>
              <a:spcBef>
                <a:spcPts val="406"/>
              </a:spcBef>
              <a:buFont typeface="Arial" panose="020B0604020202020204" pitchFamily="34" charset="0"/>
              <a:buNone/>
              <a:defRPr sz="800"/>
            </a:lvl3pPr>
            <a:lvl4pPr marL="1114425" indent="0" defTabSz="742950">
              <a:lnSpc>
                <a:spcPct val="90000"/>
              </a:lnSpc>
              <a:spcBef>
                <a:spcPts val="406"/>
              </a:spcBef>
              <a:buFont typeface="Arial" panose="020B0604020202020204" pitchFamily="34" charset="0"/>
              <a:buNone/>
              <a:defRPr sz="800"/>
            </a:lvl4pPr>
            <a:lvl5pPr marL="1485900" indent="0" defTabSz="742950">
              <a:lnSpc>
                <a:spcPct val="90000"/>
              </a:lnSpc>
              <a:spcBef>
                <a:spcPts val="406"/>
              </a:spcBef>
              <a:buFont typeface="Arial" panose="020B0604020202020204" pitchFamily="34" charset="0"/>
              <a:buNone/>
              <a:defRPr sz="800"/>
            </a:lvl5pPr>
            <a:lvl6pPr marL="2043113" indent="-185738" defTabSz="742950">
              <a:lnSpc>
                <a:spcPct val="90000"/>
              </a:lnSpc>
              <a:spcBef>
                <a:spcPts val="406"/>
              </a:spcBef>
              <a:buFont typeface="Arial" panose="020B0604020202020204" pitchFamily="34" charset="0"/>
              <a:buChar char="•"/>
              <a:defRPr sz="1463"/>
            </a:lvl6pPr>
            <a:lvl7pPr marL="2414588" indent="-185738" defTabSz="742950">
              <a:lnSpc>
                <a:spcPct val="90000"/>
              </a:lnSpc>
              <a:spcBef>
                <a:spcPts val="406"/>
              </a:spcBef>
              <a:buFont typeface="Arial" panose="020B0604020202020204" pitchFamily="34" charset="0"/>
              <a:buChar char="•"/>
              <a:defRPr sz="1463"/>
            </a:lvl7pPr>
            <a:lvl8pPr marL="2786063" indent="-185738" defTabSz="742950">
              <a:lnSpc>
                <a:spcPct val="90000"/>
              </a:lnSpc>
              <a:spcBef>
                <a:spcPts val="406"/>
              </a:spcBef>
              <a:buFont typeface="Arial" panose="020B0604020202020204" pitchFamily="34" charset="0"/>
              <a:buChar char="•"/>
              <a:defRPr sz="1463"/>
            </a:lvl8pPr>
            <a:lvl9pPr marL="3157538" indent="-185738" defTabSz="742950">
              <a:lnSpc>
                <a:spcPct val="90000"/>
              </a:lnSpc>
              <a:spcBef>
                <a:spcPts val="406"/>
              </a:spcBef>
              <a:buFont typeface="Arial" panose="020B0604020202020204" pitchFamily="34" charset="0"/>
              <a:buChar char="•"/>
              <a:defRPr sz="1463"/>
            </a:lvl9pPr>
          </a:lstStyle>
          <a:p>
            <a:pPr lvl="0" algn="ctr"/>
            <a:r>
              <a:rPr lang="en-GB" b="0" dirty="0">
                <a:solidFill>
                  <a:schemeClr val="accent3"/>
                </a:solidFill>
              </a:rPr>
              <a:t>Overview</a:t>
            </a:r>
          </a:p>
        </p:txBody>
      </p:sp>
      <p:sp>
        <p:nvSpPr>
          <p:cNvPr id="16" name="TextBox 15">
            <a:extLst>
              <a:ext uri="{FF2B5EF4-FFF2-40B4-BE49-F238E27FC236}">
                <a16:creationId xmlns:a16="http://schemas.microsoft.com/office/drawing/2014/main" xmlns="" id="{425BABFA-F0A9-4531-A853-0668FAAB422E}"/>
              </a:ext>
            </a:extLst>
          </p:cNvPr>
          <p:cNvSpPr txBox="1"/>
          <p:nvPr userDrawn="1"/>
        </p:nvSpPr>
        <p:spPr>
          <a:xfrm>
            <a:off x="3328445" y="368300"/>
            <a:ext cx="1442866" cy="147151"/>
          </a:xfrm>
          <a:prstGeom prst="rect">
            <a:avLst/>
          </a:prstGeom>
        </p:spPr>
        <p:txBody>
          <a:bodyPr vert="horz" wrap="square" lIns="0" tIns="36000" rIns="0" bIns="0" rtlCol="0">
            <a:spAutoFit/>
          </a:bodyPr>
          <a:lstStyle>
            <a:lvl1pPr lvl="0" indent="0" defTabSz="742950">
              <a:lnSpc>
                <a:spcPct val="90000"/>
              </a:lnSpc>
              <a:spcBef>
                <a:spcPts val="813"/>
              </a:spcBef>
              <a:buFont typeface="Arial" panose="020B0604020202020204" pitchFamily="34" charset="0"/>
              <a:buNone/>
              <a:defRPr sz="800">
                <a:solidFill>
                  <a:schemeClr val="bg2"/>
                </a:solidFill>
              </a:defRPr>
            </a:lvl1pPr>
            <a:lvl2pPr marL="371475" indent="0" defTabSz="742950">
              <a:lnSpc>
                <a:spcPct val="90000"/>
              </a:lnSpc>
              <a:spcBef>
                <a:spcPts val="406"/>
              </a:spcBef>
              <a:buFont typeface="Arial" panose="020B0604020202020204" pitchFamily="34" charset="0"/>
              <a:buNone/>
              <a:defRPr sz="800"/>
            </a:lvl2pPr>
            <a:lvl3pPr marL="742950" indent="0" defTabSz="742950">
              <a:lnSpc>
                <a:spcPct val="90000"/>
              </a:lnSpc>
              <a:spcBef>
                <a:spcPts val="406"/>
              </a:spcBef>
              <a:buFont typeface="Arial" panose="020B0604020202020204" pitchFamily="34" charset="0"/>
              <a:buNone/>
              <a:defRPr sz="800"/>
            </a:lvl3pPr>
            <a:lvl4pPr marL="1114425" indent="0" defTabSz="742950">
              <a:lnSpc>
                <a:spcPct val="90000"/>
              </a:lnSpc>
              <a:spcBef>
                <a:spcPts val="406"/>
              </a:spcBef>
              <a:buFont typeface="Arial" panose="020B0604020202020204" pitchFamily="34" charset="0"/>
              <a:buNone/>
              <a:defRPr sz="800"/>
            </a:lvl4pPr>
            <a:lvl5pPr marL="1485900" indent="0" defTabSz="742950">
              <a:lnSpc>
                <a:spcPct val="90000"/>
              </a:lnSpc>
              <a:spcBef>
                <a:spcPts val="406"/>
              </a:spcBef>
              <a:buFont typeface="Arial" panose="020B0604020202020204" pitchFamily="34" charset="0"/>
              <a:buNone/>
              <a:defRPr sz="800"/>
            </a:lvl5pPr>
            <a:lvl6pPr marL="2043113" indent="-185738" defTabSz="742950">
              <a:lnSpc>
                <a:spcPct val="90000"/>
              </a:lnSpc>
              <a:spcBef>
                <a:spcPts val="406"/>
              </a:spcBef>
              <a:buFont typeface="Arial" panose="020B0604020202020204" pitchFamily="34" charset="0"/>
              <a:buChar char="•"/>
              <a:defRPr sz="1463"/>
            </a:lvl6pPr>
            <a:lvl7pPr marL="2414588" indent="-185738" defTabSz="742950">
              <a:lnSpc>
                <a:spcPct val="90000"/>
              </a:lnSpc>
              <a:spcBef>
                <a:spcPts val="406"/>
              </a:spcBef>
              <a:buFont typeface="Arial" panose="020B0604020202020204" pitchFamily="34" charset="0"/>
              <a:buChar char="•"/>
              <a:defRPr sz="1463"/>
            </a:lvl7pPr>
            <a:lvl8pPr marL="2786063" indent="-185738" defTabSz="742950">
              <a:lnSpc>
                <a:spcPct val="90000"/>
              </a:lnSpc>
              <a:spcBef>
                <a:spcPts val="406"/>
              </a:spcBef>
              <a:buFont typeface="Arial" panose="020B0604020202020204" pitchFamily="34" charset="0"/>
              <a:buChar char="•"/>
              <a:defRPr sz="1463"/>
            </a:lvl8pPr>
            <a:lvl9pPr marL="3157538" indent="-185738" defTabSz="742950">
              <a:lnSpc>
                <a:spcPct val="90000"/>
              </a:lnSpc>
              <a:spcBef>
                <a:spcPts val="406"/>
              </a:spcBef>
              <a:buFont typeface="Arial" panose="020B0604020202020204" pitchFamily="34" charset="0"/>
              <a:buChar char="•"/>
              <a:defRPr sz="1463"/>
            </a:lvl9pPr>
          </a:lstStyle>
          <a:p>
            <a:pPr lvl="0" algn="ctr"/>
            <a:r>
              <a:rPr lang="en-GB" b="1" dirty="0">
                <a:solidFill>
                  <a:schemeClr val="accent2"/>
                </a:solidFill>
              </a:rPr>
              <a:t>Mid-Market fund performance</a:t>
            </a:r>
          </a:p>
        </p:txBody>
      </p:sp>
      <p:sp>
        <p:nvSpPr>
          <p:cNvPr id="17" name="TextBox 16">
            <a:extLst>
              <a:ext uri="{FF2B5EF4-FFF2-40B4-BE49-F238E27FC236}">
                <a16:creationId xmlns:a16="http://schemas.microsoft.com/office/drawing/2014/main" xmlns="" id="{3E6F8057-50E3-47C8-9F99-E352E76C2F49}"/>
              </a:ext>
            </a:extLst>
          </p:cNvPr>
          <p:cNvSpPr txBox="1"/>
          <p:nvPr userDrawn="1"/>
        </p:nvSpPr>
        <p:spPr>
          <a:xfrm>
            <a:off x="4990289" y="368300"/>
            <a:ext cx="1184587" cy="147151"/>
          </a:xfrm>
          <a:prstGeom prst="rect">
            <a:avLst/>
          </a:prstGeom>
        </p:spPr>
        <p:txBody>
          <a:bodyPr vert="horz" wrap="square" lIns="0" tIns="36000" rIns="0" bIns="0" rtlCol="0">
            <a:spAutoFit/>
          </a:bodyPr>
          <a:lstStyle>
            <a:lvl1pPr lvl="0" indent="0" defTabSz="742950">
              <a:lnSpc>
                <a:spcPct val="90000"/>
              </a:lnSpc>
              <a:spcBef>
                <a:spcPts val="813"/>
              </a:spcBef>
              <a:buFont typeface="Arial" panose="020B0604020202020204" pitchFamily="34" charset="0"/>
              <a:buNone/>
              <a:defRPr sz="800">
                <a:solidFill>
                  <a:schemeClr val="bg2"/>
                </a:solidFill>
              </a:defRPr>
            </a:lvl1pPr>
            <a:lvl2pPr marL="371475" indent="0" defTabSz="742950">
              <a:lnSpc>
                <a:spcPct val="90000"/>
              </a:lnSpc>
              <a:spcBef>
                <a:spcPts val="406"/>
              </a:spcBef>
              <a:buFont typeface="Arial" panose="020B0604020202020204" pitchFamily="34" charset="0"/>
              <a:buNone/>
              <a:defRPr sz="800"/>
            </a:lvl2pPr>
            <a:lvl3pPr marL="742950" indent="0" defTabSz="742950">
              <a:lnSpc>
                <a:spcPct val="90000"/>
              </a:lnSpc>
              <a:spcBef>
                <a:spcPts val="406"/>
              </a:spcBef>
              <a:buFont typeface="Arial" panose="020B0604020202020204" pitchFamily="34" charset="0"/>
              <a:buNone/>
              <a:defRPr sz="800"/>
            </a:lvl3pPr>
            <a:lvl4pPr marL="1114425" indent="0" defTabSz="742950">
              <a:lnSpc>
                <a:spcPct val="90000"/>
              </a:lnSpc>
              <a:spcBef>
                <a:spcPts val="406"/>
              </a:spcBef>
              <a:buFont typeface="Arial" panose="020B0604020202020204" pitchFamily="34" charset="0"/>
              <a:buNone/>
              <a:defRPr sz="800"/>
            </a:lvl4pPr>
            <a:lvl5pPr marL="1485900" indent="0" defTabSz="742950">
              <a:lnSpc>
                <a:spcPct val="90000"/>
              </a:lnSpc>
              <a:spcBef>
                <a:spcPts val="406"/>
              </a:spcBef>
              <a:buFont typeface="Arial" panose="020B0604020202020204" pitchFamily="34" charset="0"/>
              <a:buNone/>
              <a:defRPr sz="800"/>
            </a:lvl5pPr>
            <a:lvl6pPr marL="2043113" indent="-185738" defTabSz="742950">
              <a:lnSpc>
                <a:spcPct val="90000"/>
              </a:lnSpc>
              <a:spcBef>
                <a:spcPts val="406"/>
              </a:spcBef>
              <a:buFont typeface="Arial" panose="020B0604020202020204" pitchFamily="34" charset="0"/>
              <a:buChar char="•"/>
              <a:defRPr sz="1463"/>
            </a:lvl6pPr>
            <a:lvl7pPr marL="2414588" indent="-185738" defTabSz="742950">
              <a:lnSpc>
                <a:spcPct val="90000"/>
              </a:lnSpc>
              <a:spcBef>
                <a:spcPts val="406"/>
              </a:spcBef>
              <a:buFont typeface="Arial" panose="020B0604020202020204" pitchFamily="34" charset="0"/>
              <a:buChar char="•"/>
              <a:defRPr sz="1463"/>
            </a:lvl7pPr>
            <a:lvl8pPr marL="2786063" indent="-185738" defTabSz="742950">
              <a:lnSpc>
                <a:spcPct val="90000"/>
              </a:lnSpc>
              <a:spcBef>
                <a:spcPts val="406"/>
              </a:spcBef>
              <a:buFont typeface="Arial" panose="020B0604020202020204" pitchFamily="34" charset="0"/>
              <a:buChar char="•"/>
              <a:defRPr sz="1463"/>
            </a:lvl8pPr>
            <a:lvl9pPr marL="3157538" indent="-185738" defTabSz="742950">
              <a:lnSpc>
                <a:spcPct val="90000"/>
              </a:lnSpc>
              <a:spcBef>
                <a:spcPts val="406"/>
              </a:spcBef>
              <a:buFont typeface="Arial" panose="020B0604020202020204" pitchFamily="34" charset="0"/>
              <a:buChar char="•"/>
              <a:defRPr sz="1463"/>
            </a:lvl9pPr>
          </a:lstStyle>
          <a:p>
            <a:pPr lvl="0" algn="ctr"/>
            <a:r>
              <a:rPr lang="en-GB" dirty="0">
                <a:solidFill>
                  <a:schemeClr val="accent3"/>
                </a:solidFill>
              </a:rPr>
              <a:t>Mid-Market fund profiles</a:t>
            </a:r>
          </a:p>
        </p:txBody>
      </p:sp>
      <p:sp>
        <p:nvSpPr>
          <p:cNvPr id="18" name="TextBox 17">
            <a:extLst>
              <a:ext uri="{FF2B5EF4-FFF2-40B4-BE49-F238E27FC236}">
                <a16:creationId xmlns:a16="http://schemas.microsoft.com/office/drawing/2014/main" xmlns="" id="{C436C61E-49A9-44DB-9256-9B694A1E78EA}"/>
              </a:ext>
            </a:extLst>
          </p:cNvPr>
          <p:cNvSpPr txBox="1"/>
          <p:nvPr userDrawn="1"/>
        </p:nvSpPr>
        <p:spPr>
          <a:xfrm>
            <a:off x="6403476" y="368300"/>
            <a:ext cx="634023" cy="147151"/>
          </a:xfrm>
          <a:prstGeom prst="rect">
            <a:avLst/>
          </a:prstGeom>
        </p:spPr>
        <p:txBody>
          <a:bodyPr vert="horz" wrap="square" lIns="0" tIns="36000" rIns="0" bIns="0" rtlCol="0">
            <a:spAutoFit/>
          </a:bodyPr>
          <a:lstStyle>
            <a:lvl1pPr lvl="0" indent="0" defTabSz="742950">
              <a:lnSpc>
                <a:spcPct val="90000"/>
              </a:lnSpc>
              <a:spcBef>
                <a:spcPts val="813"/>
              </a:spcBef>
              <a:buFont typeface="Arial" panose="020B0604020202020204" pitchFamily="34" charset="0"/>
              <a:buNone/>
              <a:defRPr sz="800">
                <a:solidFill>
                  <a:schemeClr val="bg2"/>
                </a:solidFill>
              </a:defRPr>
            </a:lvl1pPr>
            <a:lvl2pPr marL="371475" indent="0" defTabSz="742950">
              <a:lnSpc>
                <a:spcPct val="90000"/>
              </a:lnSpc>
              <a:spcBef>
                <a:spcPts val="406"/>
              </a:spcBef>
              <a:buFont typeface="Arial" panose="020B0604020202020204" pitchFamily="34" charset="0"/>
              <a:buNone/>
              <a:defRPr sz="800"/>
            </a:lvl2pPr>
            <a:lvl3pPr marL="742950" indent="0" defTabSz="742950">
              <a:lnSpc>
                <a:spcPct val="90000"/>
              </a:lnSpc>
              <a:spcBef>
                <a:spcPts val="406"/>
              </a:spcBef>
              <a:buFont typeface="Arial" panose="020B0604020202020204" pitchFamily="34" charset="0"/>
              <a:buNone/>
              <a:defRPr sz="800"/>
            </a:lvl3pPr>
            <a:lvl4pPr marL="1114425" indent="0" defTabSz="742950">
              <a:lnSpc>
                <a:spcPct val="90000"/>
              </a:lnSpc>
              <a:spcBef>
                <a:spcPts val="406"/>
              </a:spcBef>
              <a:buFont typeface="Arial" panose="020B0604020202020204" pitchFamily="34" charset="0"/>
              <a:buNone/>
              <a:defRPr sz="800"/>
            </a:lvl4pPr>
            <a:lvl5pPr marL="1485900" indent="0" defTabSz="742950">
              <a:lnSpc>
                <a:spcPct val="90000"/>
              </a:lnSpc>
              <a:spcBef>
                <a:spcPts val="406"/>
              </a:spcBef>
              <a:buFont typeface="Arial" panose="020B0604020202020204" pitchFamily="34" charset="0"/>
              <a:buNone/>
              <a:defRPr sz="800"/>
            </a:lvl5pPr>
            <a:lvl6pPr marL="2043113" indent="-185738" defTabSz="742950">
              <a:lnSpc>
                <a:spcPct val="90000"/>
              </a:lnSpc>
              <a:spcBef>
                <a:spcPts val="406"/>
              </a:spcBef>
              <a:buFont typeface="Arial" panose="020B0604020202020204" pitchFamily="34" charset="0"/>
              <a:buChar char="•"/>
              <a:defRPr sz="1463"/>
            </a:lvl6pPr>
            <a:lvl7pPr marL="2414588" indent="-185738" defTabSz="742950">
              <a:lnSpc>
                <a:spcPct val="90000"/>
              </a:lnSpc>
              <a:spcBef>
                <a:spcPts val="406"/>
              </a:spcBef>
              <a:buFont typeface="Arial" panose="020B0604020202020204" pitchFamily="34" charset="0"/>
              <a:buChar char="•"/>
              <a:defRPr sz="1463"/>
            </a:lvl7pPr>
            <a:lvl8pPr marL="2786063" indent="-185738" defTabSz="742950">
              <a:lnSpc>
                <a:spcPct val="90000"/>
              </a:lnSpc>
              <a:spcBef>
                <a:spcPts val="406"/>
              </a:spcBef>
              <a:buFont typeface="Arial" panose="020B0604020202020204" pitchFamily="34" charset="0"/>
              <a:buChar char="•"/>
              <a:defRPr sz="1463"/>
            </a:lvl8pPr>
            <a:lvl9pPr marL="3157538" indent="-185738" defTabSz="742950">
              <a:lnSpc>
                <a:spcPct val="90000"/>
              </a:lnSpc>
              <a:spcBef>
                <a:spcPts val="406"/>
              </a:spcBef>
              <a:buFont typeface="Arial" panose="020B0604020202020204" pitchFamily="34" charset="0"/>
              <a:buChar char="•"/>
              <a:defRPr sz="1463"/>
            </a:lvl9pPr>
          </a:lstStyle>
          <a:p>
            <a:pPr lvl="0" algn="ctr"/>
            <a:r>
              <a:rPr lang="en-GB" dirty="0">
                <a:solidFill>
                  <a:schemeClr val="accent3"/>
                </a:solidFill>
              </a:rPr>
              <a:t>Case studies</a:t>
            </a:r>
          </a:p>
        </p:txBody>
      </p:sp>
      <p:sp>
        <p:nvSpPr>
          <p:cNvPr id="20" name="TextBox 19">
            <a:extLst>
              <a:ext uri="{FF2B5EF4-FFF2-40B4-BE49-F238E27FC236}">
                <a16:creationId xmlns:a16="http://schemas.microsoft.com/office/drawing/2014/main" xmlns="" id="{C436C61E-49A9-44DB-9256-9B694A1E78EA}"/>
              </a:ext>
            </a:extLst>
          </p:cNvPr>
          <p:cNvSpPr txBox="1"/>
          <p:nvPr userDrawn="1"/>
        </p:nvSpPr>
        <p:spPr>
          <a:xfrm>
            <a:off x="7262120" y="368300"/>
            <a:ext cx="497681" cy="147151"/>
          </a:xfrm>
          <a:prstGeom prst="rect">
            <a:avLst/>
          </a:prstGeom>
        </p:spPr>
        <p:txBody>
          <a:bodyPr vert="horz" wrap="square" lIns="0" tIns="36000" rIns="0" bIns="0" rtlCol="0">
            <a:spAutoFit/>
          </a:bodyPr>
          <a:lstStyle>
            <a:lvl1pPr lvl="0" indent="0" defTabSz="742950">
              <a:lnSpc>
                <a:spcPct val="90000"/>
              </a:lnSpc>
              <a:spcBef>
                <a:spcPts val="813"/>
              </a:spcBef>
              <a:buFont typeface="Arial" panose="020B0604020202020204" pitchFamily="34" charset="0"/>
              <a:buNone/>
              <a:defRPr sz="800">
                <a:solidFill>
                  <a:schemeClr val="bg2"/>
                </a:solidFill>
              </a:defRPr>
            </a:lvl1pPr>
            <a:lvl2pPr marL="371475" indent="0" defTabSz="742950">
              <a:lnSpc>
                <a:spcPct val="90000"/>
              </a:lnSpc>
              <a:spcBef>
                <a:spcPts val="406"/>
              </a:spcBef>
              <a:buFont typeface="Arial" panose="020B0604020202020204" pitchFamily="34" charset="0"/>
              <a:buNone/>
              <a:defRPr sz="800"/>
            </a:lvl2pPr>
            <a:lvl3pPr marL="742950" indent="0" defTabSz="742950">
              <a:lnSpc>
                <a:spcPct val="90000"/>
              </a:lnSpc>
              <a:spcBef>
                <a:spcPts val="406"/>
              </a:spcBef>
              <a:buFont typeface="Arial" panose="020B0604020202020204" pitchFamily="34" charset="0"/>
              <a:buNone/>
              <a:defRPr sz="800"/>
            </a:lvl3pPr>
            <a:lvl4pPr marL="1114425" indent="0" defTabSz="742950">
              <a:lnSpc>
                <a:spcPct val="90000"/>
              </a:lnSpc>
              <a:spcBef>
                <a:spcPts val="406"/>
              </a:spcBef>
              <a:buFont typeface="Arial" panose="020B0604020202020204" pitchFamily="34" charset="0"/>
              <a:buNone/>
              <a:defRPr sz="800"/>
            </a:lvl4pPr>
            <a:lvl5pPr marL="1485900" indent="0" defTabSz="742950">
              <a:lnSpc>
                <a:spcPct val="90000"/>
              </a:lnSpc>
              <a:spcBef>
                <a:spcPts val="406"/>
              </a:spcBef>
              <a:buFont typeface="Arial" panose="020B0604020202020204" pitchFamily="34" charset="0"/>
              <a:buNone/>
              <a:defRPr sz="800"/>
            </a:lvl5pPr>
            <a:lvl6pPr marL="2043113" indent="-185738" defTabSz="742950">
              <a:lnSpc>
                <a:spcPct val="90000"/>
              </a:lnSpc>
              <a:spcBef>
                <a:spcPts val="406"/>
              </a:spcBef>
              <a:buFont typeface="Arial" panose="020B0604020202020204" pitchFamily="34" charset="0"/>
              <a:buChar char="•"/>
              <a:defRPr sz="1463"/>
            </a:lvl6pPr>
            <a:lvl7pPr marL="2414588" indent="-185738" defTabSz="742950">
              <a:lnSpc>
                <a:spcPct val="90000"/>
              </a:lnSpc>
              <a:spcBef>
                <a:spcPts val="406"/>
              </a:spcBef>
              <a:buFont typeface="Arial" panose="020B0604020202020204" pitchFamily="34" charset="0"/>
              <a:buChar char="•"/>
              <a:defRPr sz="1463"/>
            </a:lvl7pPr>
            <a:lvl8pPr marL="2786063" indent="-185738" defTabSz="742950">
              <a:lnSpc>
                <a:spcPct val="90000"/>
              </a:lnSpc>
              <a:spcBef>
                <a:spcPts val="406"/>
              </a:spcBef>
              <a:buFont typeface="Arial" panose="020B0604020202020204" pitchFamily="34" charset="0"/>
              <a:buChar char="•"/>
              <a:defRPr sz="1463"/>
            </a:lvl8pPr>
            <a:lvl9pPr marL="3157538" indent="-185738" defTabSz="742950">
              <a:lnSpc>
                <a:spcPct val="90000"/>
              </a:lnSpc>
              <a:spcBef>
                <a:spcPts val="406"/>
              </a:spcBef>
              <a:buFont typeface="Arial" panose="020B0604020202020204" pitchFamily="34" charset="0"/>
              <a:buChar char="•"/>
              <a:defRPr sz="1463"/>
            </a:lvl9pPr>
          </a:lstStyle>
          <a:p>
            <a:pPr lvl="0" algn="ctr"/>
            <a:r>
              <a:rPr lang="en-GB" dirty="0">
                <a:solidFill>
                  <a:schemeClr val="accent3"/>
                </a:solidFill>
              </a:rPr>
              <a:t>Appendix</a:t>
            </a:r>
          </a:p>
        </p:txBody>
      </p:sp>
    </p:spTree>
    <p:extLst>
      <p:ext uri="{BB962C8B-B14F-4D97-AF65-F5344CB8AC3E}">
        <p14:creationId xmlns:p14="http://schemas.microsoft.com/office/powerpoint/2010/main" val="2094951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DD44B8-0932-4D29-8369-0E3B47A8EC35}"/>
              </a:ext>
            </a:extLst>
          </p:cNvPr>
          <p:cNvSpPr>
            <a:spLocks noGrp="1"/>
          </p:cNvSpPr>
          <p:nvPr>
            <p:ph type="ctrTitle"/>
          </p:nvPr>
        </p:nvSpPr>
        <p:spPr>
          <a:xfrm>
            <a:off x="832677" y="2941858"/>
            <a:ext cx="4381917" cy="2387600"/>
          </a:xfrm>
          <a:ln>
            <a:noFill/>
          </a:ln>
        </p:spPr>
        <p:txBody>
          <a:bodyPr anchor="t" anchorCtr="0">
            <a:normAutofit/>
          </a:bodyPr>
          <a:lstStyle>
            <a:lvl1pPr algn="ctr">
              <a:defRPr sz="5200" cap="all" baseline="0">
                <a:solidFill>
                  <a:schemeClr val="bg1"/>
                </a:solidFill>
              </a:defRPr>
            </a:lvl1pPr>
          </a:lstStyle>
          <a:p>
            <a:endParaRPr lang="en-GB" dirty="0"/>
          </a:p>
        </p:txBody>
      </p:sp>
      <p:sp>
        <p:nvSpPr>
          <p:cNvPr id="3" name="Subtitle 2">
            <a:extLst>
              <a:ext uri="{FF2B5EF4-FFF2-40B4-BE49-F238E27FC236}">
                <a16:creationId xmlns:a16="http://schemas.microsoft.com/office/drawing/2014/main" xmlns="" id="{2364BB4F-F693-4213-95A2-2E5EC38412AB}"/>
              </a:ext>
            </a:extLst>
          </p:cNvPr>
          <p:cNvSpPr>
            <a:spLocks noGrp="1"/>
          </p:cNvSpPr>
          <p:nvPr>
            <p:ph type="subTitle" idx="1"/>
          </p:nvPr>
        </p:nvSpPr>
        <p:spPr>
          <a:xfrm>
            <a:off x="832677" y="2545150"/>
            <a:ext cx="4381917" cy="436555"/>
          </a:xfrm>
        </p:spPr>
        <p:txBody>
          <a:bodyPr anchor="b" anchorCtr="0">
            <a:normAutofit/>
          </a:bodyPr>
          <a:lstStyle>
            <a:lvl1pPr marL="0" indent="0" algn="ctr">
              <a:buNone/>
              <a:defRPr sz="1400" cap="all" baseline="0">
                <a:solidFill>
                  <a:schemeClr val="bg1"/>
                </a:solidFill>
              </a:defRPr>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endParaRPr lang="en-GB" dirty="0"/>
          </a:p>
        </p:txBody>
      </p:sp>
      <p:sp>
        <p:nvSpPr>
          <p:cNvPr id="4" name="Date Placeholder 3">
            <a:extLst>
              <a:ext uri="{FF2B5EF4-FFF2-40B4-BE49-F238E27FC236}">
                <a16:creationId xmlns:a16="http://schemas.microsoft.com/office/drawing/2014/main" xmlns="" id="{3644F662-58D9-46F0-963B-D4E158756357}"/>
              </a:ext>
            </a:extLst>
          </p:cNvPr>
          <p:cNvSpPr>
            <a:spLocks noGrp="1"/>
          </p:cNvSpPr>
          <p:nvPr>
            <p:ph type="dt" sz="half" idx="10"/>
          </p:nvPr>
        </p:nvSpPr>
        <p:spPr/>
        <p:txBody>
          <a:bodyPr/>
          <a:lstStyle>
            <a:lvl1pPr>
              <a:defRPr>
                <a:solidFill>
                  <a:schemeClr val="bg1"/>
                </a:solidFill>
              </a:defRPr>
            </a:lvl1pPr>
          </a:lstStyle>
          <a:p>
            <a:fld id="{FA9A405B-009D-4FF4-9CDF-9201CB87C1B4}" type="datetime6">
              <a:rPr lang="en-GB" smtClean="0"/>
              <a:t>February 22</a:t>
            </a:fld>
            <a:endParaRPr lang="en-GB"/>
          </a:p>
        </p:txBody>
      </p:sp>
      <p:sp>
        <p:nvSpPr>
          <p:cNvPr id="5" name="Footer Placeholder 4">
            <a:extLst>
              <a:ext uri="{FF2B5EF4-FFF2-40B4-BE49-F238E27FC236}">
                <a16:creationId xmlns:a16="http://schemas.microsoft.com/office/drawing/2014/main" xmlns="" id="{00E408E1-482C-4BBE-8E18-9685E872CC20}"/>
              </a:ext>
            </a:extLst>
          </p:cNvPr>
          <p:cNvSpPr>
            <a:spLocks noGrp="1"/>
          </p:cNvSpPr>
          <p:nvPr>
            <p:ph type="ftr" sz="quarter" idx="11"/>
          </p:nvPr>
        </p:nvSpPr>
        <p:spPr/>
        <p:txBody>
          <a:bodyPr/>
          <a:lstStyle>
            <a:lvl1pPr>
              <a:defRPr>
                <a:solidFill>
                  <a:schemeClr val="bg1"/>
                </a:solidFill>
              </a:defRPr>
            </a:lvl1pPr>
          </a:lstStyle>
          <a:p>
            <a:r>
              <a:rPr lang="en-GB" dirty="0" err="1"/>
              <a:t>www.investeurope.eu</a:t>
            </a:r>
            <a:endParaRPr lang="en-GB" dirty="0"/>
          </a:p>
        </p:txBody>
      </p:sp>
      <p:sp>
        <p:nvSpPr>
          <p:cNvPr id="6" name="Slide Number Placeholder 5">
            <a:extLst>
              <a:ext uri="{FF2B5EF4-FFF2-40B4-BE49-F238E27FC236}">
                <a16:creationId xmlns:a16="http://schemas.microsoft.com/office/drawing/2014/main" xmlns="" id="{7C6527AB-5E07-45D7-821F-BD3816BADD4B}"/>
              </a:ext>
            </a:extLst>
          </p:cNvPr>
          <p:cNvSpPr>
            <a:spLocks noGrp="1"/>
          </p:cNvSpPr>
          <p:nvPr>
            <p:ph type="sldNum" sz="quarter" idx="12"/>
          </p:nvPr>
        </p:nvSpPr>
        <p:spPr>
          <a:xfrm>
            <a:off x="7332662" y="6305034"/>
            <a:ext cx="2228850" cy="184666"/>
          </a:xfrm>
        </p:spPr>
        <p:txBody>
          <a:bodyPr/>
          <a:lstStyle>
            <a:lvl1pPr>
              <a:defRPr>
                <a:solidFill>
                  <a:schemeClr val="bg1"/>
                </a:solidFill>
              </a:defRPr>
            </a:lvl1pPr>
          </a:lstStyle>
          <a:p>
            <a:fld id="{3A277439-5CFB-40D3-A371-F0CC064631A7}" type="slidenum">
              <a:rPr lang="en-GB" smtClean="0"/>
              <a:pPr/>
              <a:t>‹#›</a:t>
            </a:fld>
            <a:endParaRPr lang="en-GB" dirty="0"/>
          </a:p>
        </p:txBody>
      </p:sp>
      <p:cxnSp>
        <p:nvCxnSpPr>
          <p:cNvPr id="11" name="Straight Connector 10">
            <a:extLst>
              <a:ext uri="{FF2B5EF4-FFF2-40B4-BE49-F238E27FC236}">
                <a16:creationId xmlns:a16="http://schemas.microsoft.com/office/drawing/2014/main" xmlns="" id="{BABA6298-94C6-4701-88C4-2ED6014A3957}"/>
              </a:ext>
            </a:extLst>
          </p:cNvPr>
          <p:cNvCxnSpPr>
            <a:cxnSpLocks/>
          </p:cNvCxnSpPr>
          <p:nvPr userDrawn="1"/>
        </p:nvCxnSpPr>
        <p:spPr>
          <a:xfrm>
            <a:off x="344488" y="368935"/>
            <a:ext cx="92170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D05A8BE3-0CD5-4DB8-8F43-095024DFB919}"/>
              </a:ext>
            </a:extLst>
          </p:cNvPr>
          <p:cNvCxnSpPr>
            <a:cxnSpLocks/>
          </p:cNvCxnSpPr>
          <p:nvPr userDrawn="1"/>
        </p:nvCxnSpPr>
        <p:spPr>
          <a:xfrm>
            <a:off x="344488" y="6297350"/>
            <a:ext cx="92170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89CF102D-F5BA-470C-AD29-F737363989C8}"/>
              </a:ext>
            </a:extLst>
          </p:cNvPr>
          <p:cNvCxnSpPr/>
          <p:nvPr/>
        </p:nvCxnSpPr>
        <p:spPr>
          <a:xfrm>
            <a:off x="2393635" y="2966465"/>
            <a:ext cx="126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AD8291C7-1A36-4709-9A2A-C8F1CDACBCD0}"/>
              </a:ext>
            </a:extLst>
          </p:cNvPr>
          <p:cNvCxnSpPr>
            <a:cxnSpLocks/>
          </p:cNvCxnSpPr>
          <p:nvPr userDrawn="1"/>
        </p:nvCxnSpPr>
        <p:spPr>
          <a:xfrm>
            <a:off x="344488" y="368935"/>
            <a:ext cx="92170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F87E0747-5922-4B4B-8590-EACD3EF86664}"/>
              </a:ext>
            </a:extLst>
          </p:cNvPr>
          <p:cNvCxnSpPr>
            <a:cxnSpLocks/>
          </p:cNvCxnSpPr>
          <p:nvPr userDrawn="1"/>
        </p:nvCxnSpPr>
        <p:spPr>
          <a:xfrm>
            <a:off x="344488" y="6297350"/>
            <a:ext cx="92170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A474631B-1CB3-42F8-AC87-18D841AFA77B}"/>
              </a:ext>
            </a:extLst>
          </p:cNvPr>
          <p:cNvCxnSpPr/>
          <p:nvPr userDrawn="1"/>
        </p:nvCxnSpPr>
        <p:spPr>
          <a:xfrm>
            <a:off x="2393635" y="2966465"/>
            <a:ext cx="126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Mid-Market fund results Section">
    <p:spTree>
      <p:nvGrpSpPr>
        <p:cNvPr id="1" name=""/>
        <p:cNvGrpSpPr/>
        <p:nvPr/>
      </p:nvGrpSpPr>
      <p:grpSpPr>
        <a:xfrm>
          <a:off x="0" y="0"/>
          <a:ext cx="0" cy="0"/>
          <a:chOff x="0" y="0"/>
          <a:chExt cx="0" cy="0"/>
        </a:xfrm>
      </p:grpSpPr>
      <p:sp>
        <p:nvSpPr>
          <p:cNvPr id="7" name="Rectangle 6"/>
          <p:cNvSpPr/>
          <p:nvPr userDrawn="1"/>
        </p:nvSpPr>
        <p:spPr>
          <a:xfrm>
            <a:off x="0" y="0"/>
            <a:ext cx="9906000" cy="6858000"/>
          </a:xfrm>
          <a:prstGeom prst="rect">
            <a:avLst/>
          </a:prstGeom>
          <a:solidFill>
            <a:schemeClr val="accent3">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048C3FE4-3C22-4BA9-8F11-5A19F089D3B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BD36C496-5270-4FC4-8C82-3EF2374D0C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15E0EE2A-E230-489D-9665-6E9CB22D4D5B}"/>
              </a:ext>
            </a:extLst>
          </p:cNvPr>
          <p:cNvSpPr>
            <a:spLocks noGrp="1"/>
          </p:cNvSpPr>
          <p:nvPr>
            <p:ph type="dt" sz="half" idx="10"/>
          </p:nvPr>
        </p:nvSpPr>
        <p:spPr/>
        <p:txBody>
          <a:bodyPr/>
          <a:lstStyle/>
          <a:p>
            <a:fld id="{812CBE17-CDC6-4638-B263-0D1D82E68DB5}" type="datetime6">
              <a:rPr lang="en-GB" smtClean="0"/>
              <a:t>February 22</a:t>
            </a:fld>
            <a:endParaRPr lang="en-GB"/>
          </a:p>
        </p:txBody>
      </p:sp>
      <p:sp>
        <p:nvSpPr>
          <p:cNvPr id="5" name="Footer Placeholder 4">
            <a:extLst>
              <a:ext uri="{FF2B5EF4-FFF2-40B4-BE49-F238E27FC236}">
                <a16:creationId xmlns:a16="http://schemas.microsoft.com/office/drawing/2014/main" xmlns="" id="{7DB54B12-F6DF-48FD-930B-82CF312BB392}"/>
              </a:ext>
            </a:extLst>
          </p:cNvPr>
          <p:cNvSpPr>
            <a:spLocks noGrp="1"/>
          </p:cNvSpPr>
          <p:nvPr>
            <p:ph type="ftr" sz="quarter" idx="11"/>
          </p:nvPr>
        </p:nvSpPr>
        <p:spPr/>
        <p:txBody>
          <a:bodyPr/>
          <a:lstStyle/>
          <a:p>
            <a:r>
              <a:rPr lang="en-GB" dirty="0" err="1"/>
              <a:t>www.investeurope.eu</a:t>
            </a:r>
            <a:endParaRPr lang="en-GB" dirty="0"/>
          </a:p>
        </p:txBody>
      </p:sp>
      <p:sp>
        <p:nvSpPr>
          <p:cNvPr id="6" name="Slide Number Placeholder 5">
            <a:extLst>
              <a:ext uri="{FF2B5EF4-FFF2-40B4-BE49-F238E27FC236}">
                <a16:creationId xmlns:a16="http://schemas.microsoft.com/office/drawing/2014/main" xmlns="" id="{245F4A65-C929-4E2D-965B-9684D81DC1A4}"/>
              </a:ext>
            </a:extLst>
          </p:cNvPr>
          <p:cNvSpPr>
            <a:spLocks noGrp="1"/>
          </p:cNvSpPr>
          <p:nvPr>
            <p:ph type="sldNum" sz="quarter" idx="12"/>
          </p:nvPr>
        </p:nvSpPr>
        <p:spPr/>
        <p:txBody>
          <a:bodyPr/>
          <a:lstStyle/>
          <a:p>
            <a:fld id="{3A277439-5CFB-40D3-A371-F0CC064631A7}" type="slidenum">
              <a:rPr lang="en-GB" smtClean="0"/>
              <a:t>‹#›</a:t>
            </a:fld>
            <a:endParaRPr lang="en-GB"/>
          </a:p>
        </p:txBody>
      </p:sp>
      <p:sp>
        <p:nvSpPr>
          <p:cNvPr id="19" name="Text Placeholder 8">
            <a:extLst>
              <a:ext uri="{FF2B5EF4-FFF2-40B4-BE49-F238E27FC236}">
                <a16:creationId xmlns:a16="http://schemas.microsoft.com/office/drawing/2014/main" xmlns="" id="{A84F3558-B0CD-431A-B856-F7C6CAFBD17B}"/>
              </a:ext>
            </a:extLst>
          </p:cNvPr>
          <p:cNvSpPr>
            <a:spLocks noGrp="1"/>
          </p:cNvSpPr>
          <p:nvPr>
            <p:ph type="body" sz="quarter" idx="14"/>
          </p:nvPr>
        </p:nvSpPr>
        <p:spPr>
          <a:xfrm>
            <a:off x="344488" y="1321200"/>
            <a:ext cx="9217025" cy="235468"/>
          </a:xfrm>
        </p:spPr>
        <p:txBody>
          <a:bodyPr>
            <a:noAutofit/>
          </a:bodyPr>
          <a:lstStyle>
            <a:lvl1pPr marL="0" indent="0">
              <a:lnSpc>
                <a:spcPct val="100000"/>
              </a:lnSpc>
              <a:spcBef>
                <a:spcPts val="0"/>
              </a:spcBef>
              <a:buNone/>
              <a:defRPr sz="1600"/>
            </a:lvl1pPr>
          </a:lstStyle>
          <a:p>
            <a:pPr lvl="0"/>
            <a:r>
              <a:rPr lang="en-US" dirty="0"/>
              <a:t>Click to edit Master text styles</a:t>
            </a:r>
          </a:p>
        </p:txBody>
      </p:sp>
      <p:cxnSp>
        <p:nvCxnSpPr>
          <p:cNvPr id="16" name="Straight Connector 15">
            <a:extLst>
              <a:ext uri="{FF2B5EF4-FFF2-40B4-BE49-F238E27FC236}">
                <a16:creationId xmlns:a16="http://schemas.microsoft.com/office/drawing/2014/main" xmlns="" id="{448E5DA2-949C-4199-A45C-7BB972F59FE8}"/>
              </a:ext>
            </a:extLst>
          </p:cNvPr>
          <p:cNvCxnSpPr>
            <a:cxnSpLocks/>
          </p:cNvCxnSpPr>
          <p:nvPr userDrawn="1"/>
        </p:nvCxnSpPr>
        <p:spPr>
          <a:xfrm>
            <a:off x="344488" y="368935"/>
            <a:ext cx="9217025" cy="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7" name="Picture 16" descr="A close up of a sign&#10;&#10;Description automatically generated">
            <a:extLst>
              <a:ext uri="{FF2B5EF4-FFF2-40B4-BE49-F238E27FC236}">
                <a16:creationId xmlns:a16="http://schemas.microsoft.com/office/drawing/2014/main" xmlns="" id="{B5A9F97A-0397-4A6E-A994-5C7B8820B4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68137" y="432716"/>
            <a:ext cx="693375" cy="424800"/>
          </a:xfrm>
          <a:prstGeom prst="rect">
            <a:avLst/>
          </a:prstGeom>
        </p:spPr>
      </p:pic>
      <p:sp>
        <p:nvSpPr>
          <p:cNvPr id="18" name="Text Placeholder 3">
            <a:extLst>
              <a:ext uri="{FF2B5EF4-FFF2-40B4-BE49-F238E27FC236}">
                <a16:creationId xmlns:a16="http://schemas.microsoft.com/office/drawing/2014/main" xmlns="" id="{D4FCE127-2A36-4E94-89F8-AC0E00511277}"/>
              </a:ext>
            </a:extLst>
          </p:cNvPr>
          <p:cNvSpPr txBox="1">
            <a:spLocks/>
          </p:cNvSpPr>
          <p:nvPr userDrawn="1"/>
        </p:nvSpPr>
        <p:spPr>
          <a:xfrm>
            <a:off x="344488" y="368299"/>
            <a:ext cx="1725612" cy="424797"/>
          </a:xfrm>
          <a:prstGeom prst="rect">
            <a:avLst/>
          </a:prstGeom>
        </p:spPr>
        <p:txBody>
          <a:bodyPr vert="horz" lIns="0" tIns="36000" rIns="0" bIns="0" rtlCol="0">
            <a:noAutofit/>
          </a:bodyPr>
          <a:lstStyle>
            <a:lvl1pPr indent="0" defTabSz="742950">
              <a:lnSpc>
                <a:spcPct val="90000"/>
              </a:lnSpc>
              <a:spcBef>
                <a:spcPts val="813"/>
              </a:spcBef>
              <a:buFont typeface="Arial" panose="020B0604020202020204" pitchFamily="34" charset="0"/>
              <a:buNone/>
              <a:defRPr sz="800">
                <a:solidFill>
                  <a:schemeClr val="bg2"/>
                </a:solidFill>
              </a:defRPr>
            </a:lvl1pPr>
            <a:lvl2pPr marL="371475" indent="0" defTabSz="742950">
              <a:lnSpc>
                <a:spcPct val="90000"/>
              </a:lnSpc>
              <a:spcBef>
                <a:spcPts val="406"/>
              </a:spcBef>
              <a:buFont typeface="Arial" panose="020B0604020202020204" pitchFamily="34" charset="0"/>
              <a:buNone/>
              <a:defRPr sz="800">
                <a:solidFill>
                  <a:schemeClr val="accent3"/>
                </a:solidFill>
              </a:defRPr>
            </a:lvl2pPr>
            <a:lvl3pPr marL="742950" indent="0" defTabSz="742950">
              <a:lnSpc>
                <a:spcPct val="90000"/>
              </a:lnSpc>
              <a:spcBef>
                <a:spcPts val="406"/>
              </a:spcBef>
              <a:buFont typeface="Arial" panose="020B0604020202020204" pitchFamily="34" charset="0"/>
              <a:buNone/>
              <a:defRPr sz="800">
                <a:solidFill>
                  <a:schemeClr val="accent3"/>
                </a:solidFill>
              </a:defRPr>
            </a:lvl3pPr>
            <a:lvl4pPr marL="1114425" indent="0" defTabSz="742950">
              <a:lnSpc>
                <a:spcPct val="90000"/>
              </a:lnSpc>
              <a:spcBef>
                <a:spcPts val="406"/>
              </a:spcBef>
              <a:buFont typeface="Arial" panose="020B0604020202020204" pitchFamily="34" charset="0"/>
              <a:buNone/>
              <a:defRPr sz="800">
                <a:solidFill>
                  <a:schemeClr val="accent3"/>
                </a:solidFill>
              </a:defRPr>
            </a:lvl4pPr>
            <a:lvl5pPr marL="1485900" indent="0" defTabSz="742950">
              <a:lnSpc>
                <a:spcPct val="90000"/>
              </a:lnSpc>
              <a:spcBef>
                <a:spcPts val="406"/>
              </a:spcBef>
              <a:buFont typeface="Arial" panose="020B0604020202020204" pitchFamily="34" charset="0"/>
              <a:buNone/>
              <a:defRPr sz="800">
                <a:solidFill>
                  <a:schemeClr val="accent3"/>
                </a:solidFill>
              </a:defRPr>
            </a:lvl5pPr>
            <a:lvl6pPr marL="2043113" indent="-185738" defTabSz="742950">
              <a:lnSpc>
                <a:spcPct val="90000"/>
              </a:lnSpc>
              <a:spcBef>
                <a:spcPts val="406"/>
              </a:spcBef>
              <a:buFont typeface="Arial" panose="020B0604020202020204" pitchFamily="34" charset="0"/>
              <a:buChar char="•"/>
              <a:defRPr sz="1463"/>
            </a:lvl6pPr>
            <a:lvl7pPr marL="2414588" indent="-185738" defTabSz="742950">
              <a:lnSpc>
                <a:spcPct val="90000"/>
              </a:lnSpc>
              <a:spcBef>
                <a:spcPts val="406"/>
              </a:spcBef>
              <a:buFont typeface="Arial" panose="020B0604020202020204" pitchFamily="34" charset="0"/>
              <a:buChar char="•"/>
              <a:defRPr sz="1463"/>
            </a:lvl7pPr>
            <a:lvl8pPr marL="2786063" indent="-185738" defTabSz="742950">
              <a:lnSpc>
                <a:spcPct val="90000"/>
              </a:lnSpc>
              <a:spcBef>
                <a:spcPts val="406"/>
              </a:spcBef>
              <a:buFont typeface="Arial" panose="020B0604020202020204" pitchFamily="34" charset="0"/>
              <a:buChar char="•"/>
              <a:defRPr sz="1463"/>
            </a:lvl8pPr>
            <a:lvl9pPr marL="3157538" indent="-185738" defTabSz="742950">
              <a:lnSpc>
                <a:spcPct val="90000"/>
              </a:lnSpc>
              <a:spcBef>
                <a:spcPts val="406"/>
              </a:spcBef>
              <a:buFont typeface="Arial" panose="020B0604020202020204" pitchFamily="34" charset="0"/>
              <a:buChar char="•"/>
              <a:defRPr sz="1463"/>
            </a:lvl9pPr>
          </a:lstStyle>
          <a:p>
            <a:pPr lvl="0" algn="l">
              <a:defRPr/>
            </a:pPr>
            <a:r>
              <a:rPr kumimoji="0" lang="en-US" sz="800" b="0" i="0" u="none" strike="noStrike" kern="1200" cap="none" spc="0" normalizeH="0" baseline="0" noProof="0" dirty="0">
                <a:ln>
                  <a:noFill/>
                </a:ln>
                <a:solidFill>
                  <a:schemeClr val="accent3"/>
                </a:solidFill>
                <a:effectLst/>
                <a:uLnTx/>
                <a:uFillTx/>
                <a:latin typeface="+mn-lt"/>
              </a:rPr>
              <a:t>Mid-Market Private Equity</a:t>
            </a:r>
            <a:endParaRPr kumimoji="0" lang="en-GB" sz="800" b="0" i="0" u="none" strike="noStrike" kern="1200" cap="none" spc="0" normalizeH="0" baseline="0" noProof="0" dirty="0">
              <a:ln>
                <a:noFill/>
              </a:ln>
              <a:solidFill>
                <a:schemeClr val="accent3"/>
              </a:solidFill>
              <a:effectLst/>
              <a:uLnTx/>
              <a:uFillTx/>
              <a:latin typeface="+mn-lt"/>
            </a:endParaRPr>
          </a:p>
        </p:txBody>
      </p:sp>
      <p:sp>
        <p:nvSpPr>
          <p:cNvPr id="20" name="TextBox 19">
            <a:extLst>
              <a:ext uri="{FF2B5EF4-FFF2-40B4-BE49-F238E27FC236}">
                <a16:creationId xmlns:a16="http://schemas.microsoft.com/office/drawing/2014/main" xmlns="" id="{1FAA5E4A-E168-459B-9A59-FB5524C99835}"/>
              </a:ext>
            </a:extLst>
          </p:cNvPr>
          <p:cNvSpPr txBox="1"/>
          <p:nvPr userDrawn="1"/>
        </p:nvSpPr>
        <p:spPr>
          <a:xfrm>
            <a:off x="2570927" y="368300"/>
            <a:ext cx="582614" cy="147151"/>
          </a:xfrm>
          <a:prstGeom prst="rect">
            <a:avLst/>
          </a:prstGeom>
        </p:spPr>
        <p:txBody>
          <a:bodyPr vert="horz" wrap="square" lIns="0" tIns="36000" rIns="0" bIns="0" rtlCol="0">
            <a:spAutoFit/>
          </a:bodyPr>
          <a:lstStyle>
            <a:lvl1pPr lvl="0" indent="0" defTabSz="742950">
              <a:lnSpc>
                <a:spcPct val="90000"/>
              </a:lnSpc>
              <a:spcBef>
                <a:spcPts val="813"/>
              </a:spcBef>
              <a:buFont typeface="Arial" panose="020B0604020202020204" pitchFamily="34" charset="0"/>
              <a:buNone/>
              <a:defRPr sz="800">
                <a:solidFill>
                  <a:schemeClr val="bg2"/>
                </a:solidFill>
              </a:defRPr>
            </a:lvl1pPr>
            <a:lvl2pPr marL="371475" indent="0" defTabSz="742950">
              <a:lnSpc>
                <a:spcPct val="90000"/>
              </a:lnSpc>
              <a:spcBef>
                <a:spcPts val="406"/>
              </a:spcBef>
              <a:buFont typeface="Arial" panose="020B0604020202020204" pitchFamily="34" charset="0"/>
              <a:buNone/>
              <a:defRPr sz="800"/>
            </a:lvl2pPr>
            <a:lvl3pPr marL="742950" indent="0" defTabSz="742950">
              <a:lnSpc>
                <a:spcPct val="90000"/>
              </a:lnSpc>
              <a:spcBef>
                <a:spcPts val="406"/>
              </a:spcBef>
              <a:buFont typeface="Arial" panose="020B0604020202020204" pitchFamily="34" charset="0"/>
              <a:buNone/>
              <a:defRPr sz="800"/>
            </a:lvl3pPr>
            <a:lvl4pPr marL="1114425" indent="0" defTabSz="742950">
              <a:lnSpc>
                <a:spcPct val="90000"/>
              </a:lnSpc>
              <a:spcBef>
                <a:spcPts val="406"/>
              </a:spcBef>
              <a:buFont typeface="Arial" panose="020B0604020202020204" pitchFamily="34" charset="0"/>
              <a:buNone/>
              <a:defRPr sz="800"/>
            </a:lvl4pPr>
            <a:lvl5pPr marL="1485900" indent="0" defTabSz="742950">
              <a:lnSpc>
                <a:spcPct val="90000"/>
              </a:lnSpc>
              <a:spcBef>
                <a:spcPts val="406"/>
              </a:spcBef>
              <a:buFont typeface="Arial" panose="020B0604020202020204" pitchFamily="34" charset="0"/>
              <a:buNone/>
              <a:defRPr sz="800"/>
            </a:lvl5pPr>
            <a:lvl6pPr marL="2043113" indent="-185738" defTabSz="742950">
              <a:lnSpc>
                <a:spcPct val="90000"/>
              </a:lnSpc>
              <a:spcBef>
                <a:spcPts val="406"/>
              </a:spcBef>
              <a:buFont typeface="Arial" panose="020B0604020202020204" pitchFamily="34" charset="0"/>
              <a:buChar char="•"/>
              <a:defRPr sz="1463"/>
            </a:lvl6pPr>
            <a:lvl7pPr marL="2414588" indent="-185738" defTabSz="742950">
              <a:lnSpc>
                <a:spcPct val="90000"/>
              </a:lnSpc>
              <a:spcBef>
                <a:spcPts val="406"/>
              </a:spcBef>
              <a:buFont typeface="Arial" panose="020B0604020202020204" pitchFamily="34" charset="0"/>
              <a:buChar char="•"/>
              <a:defRPr sz="1463"/>
            </a:lvl7pPr>
            <a:lvl8pPr marL="2786063" indent="-185738" defTabSz="742950">
              <a:lnSpc>
                <a:spcPct val="90000"/>
              </a:lnSpc>
              <a:spcBef>
                <a:spcPts val="406"/>
              </a:spcBef>
              <a:buFont typeface="Arial" panose="020B0604020202020204" pitchFamily="34" charset="0"/>
              <a:buChar char="•"/>
              <a:defRPr sz="1463"/>
            </a:lvl8pPr>
            <a:lvl9pPr marL="3157538" indent="-185738" defTabSz="742950">
              <a:lnSpc>
                <a:spcPct val="90000"/>
              </a:lnSpc>
              <a:spcBef>
                <a:spcPts val="406"/>
              </a:spcBef>
              <a:buFont typeface="Arial" panose="020B0604020202020204" pitchFamily="34" charset="0"/>
              <a:buChar char="•"/>
              <a:defRPr sz="1463"/>
            </a:lvl9pPr>
          </a:lstStyle>
          <a:p>
            <a:pPr lvl="0" algn="ctr"/>
            <a:r>
              <a:rPr lang="en-GB" b="0" dirty="0">
                <a:solidFill>
                  <a:schemeClr val="accent3"/>
                </a:solidFill>
              </a:rPr>
              <a:t>Overview</a:t>
            </a:r>
          </a:p>
        </p:txBody>
      </p:sp>
      <p:sp>
        <p:nvSpPr>
          <p:cNvPr id="21" name="TextBox 20">
            <a:extLst>
              <a:ext uri="{FF2B5EF4-FFF2-40B4-BE49-F238E27FC236}">
                <a16:creationId xmlns:a16="http://schemas.microsoft.com/office/drawing/2014/main" xmlns="" id="{425BABFA-F0A9-4531-A853-0668FAAB422E}"/>
              </a:ext>
            </a:extLst>
          </p:cNvPr>
          <p:cNvSpPr txBox="1"/>
          <p:nvPr userDrawn="1"/>
        </p:nvSpPr>
        <p:spPr>
          <a:xfrm>
            <a:off x="3328445" y="368300"/>
            <a:ext cx="1442866" cy="147151"/>
          </a:xfrm>
          <a:prstGeom prst="rect">
            <a:avLst/>
          </a:prstGeom>
        </p:spPr>
        <p:txBody>
          <a:bodyPr vert="horz" wrap="square" lIns="0" tIns="36000" rIns="0" bIns="0" rtlCol="0">
            <a:spAutoFit/>
          </a:bodyPr>
          <a:lstStyle>
            <a:lvl1pPr lvl="0" indent="0" defTabSz="742950">
              <a:lnSpc>
                <a:spcPct val="90000"/>
              </a:lnSpc>
              <a:spcBef>
                <a:spcPts val="813"/>
              </a:spcBef>
              <a:buFont typeface="Arial" panose="020B0604020202020204" pitchFamily="34" charset="0"/>
              <a:buNone/>
              <a:defRPr sz="800">
                <a:solidFill>
                  <a:schemeClr val="bg2"/>
                </a:solidFill>
              </a:defRPr>
            </a:lvl1pPr>
            <a:lvl2pPr marL="371475" indent="0" defTabSz="742950">
              <a:lnSpc>
                <a:spcPct val="90000"/>
              </a:lnSpc>
              <a:spcBef>
                <a:spcPts val="406"/>
              </a:spcBef>
              <a:buFont typeface="Arial" panose="020B0604020202020204" pitchFamily="34" charset="0"/>
              <a:buNone/>
              <a:defRPr sz="800"/>
            </a:lvl2pPr>
            <a:lvl3pPr marL="742950" indent="0" defTabSz="742950">
              <a:lnSpc>
                <a:spcPct val="90000"/>
              </a:lnSpc>
              <a:spcBef>
                <a:spcPts val="406"/>
              </a:spcBef>
              <a:buFont typeface="Arial" panose="020B0604020202020204" pitchFamily="34" charset="0"/>
              <a:buNone/>
              <a:defRPr sz="800"/>
            </a:lvl3pPr>
            <a:lvl4pPr marL="1114425" indent="0" defTabSz="742950">
              <a:lnSpc>
                <a:spcPct val="90000"/>
              </a:lnSpc>
              <a:spcBef>
                <a:spcPts val="406"/>
              </a:spcBef>
              <a:buFont typeface="Arial" panose="020B0604020202020204" pitchFamily="34" charset="0"/>
              <a:buNone/>
              <a:defRPr sz="800"/>
            </a:lvl4pPr>
            <a:lvl5pPr marL="1485900" indent="0" defTabSz="742950">
              <a:lnSpc>
                <a:spcPct val="90000"/>
              </a:lnSpc>
              <a:spcBef>
                <a:spcPts val="406"/>
              </a:spcBef>
              <a:buFont typeface="Arial" panose="020B0604020202020204" pitchFamily="34" charset="0"/>
              <a:buNone/>
              <a:defRPr sz="800"/>
            </a:lvl5pPr>
            <a:lvl6pPr marL="2043113" indent="-185738" defTabSz="742950">
              <a:lnSpc>
                <a:spcPct val="90000"/>
              </a:lnSpc>
              <a:spcBef>
                <a:spcPts val="406"/>
              </a:spcBef>
              <a:buFont typeface="Arial" panose="020B0604020202020204" pitchFamily="34" charset="0"/>
              <a:buChar char="•"/>
              <a:defRPr sz="1463"/>
            </a:lvl6pPr>
            <a:lvl7pPr marL="2414588" indent="-185738" defTabSz="742950">
              <a:lnSpc>
                <a:spcPct val="90000"/>
              </a:lnSpc>
              <a:spcBef>
                <a:spcPts val="406"/>
              </a:spcBef>
              <a:buFont typeface="Arial" panose="020B0604020202020204" pitchFamily="34" charset="0"/>
              <a:buChar char="•"/>
              <a:defRPr sz="1463"/>
            </a:lvl7pPr>
            <a:lvl8pPr marL="2786063" indent="-185738" defTabSz="742950">
              <a:lnSpc>
                <a:spcPct val="90000"/>
              </a:lnSpc>
              <a:spcBef>
                <a:spcPts val="406"/>
              </a:spcBef>
              <a:buFont typeface="Arial" panose="020B0604020202020204" pitchFamily="34" charset="0"/>
              <a:buChar char="•"/>
              <a:defRPr sz="1463"/>
            </a:lvl8pPr>
            <a:lvl9pPr marL="3157538" indent="-185738" defTabSz="742950">
              <a:lnSpc>
                <a:spcPct val="90000"/>
              </a:lnSpc>
              <a:spcBef>
                <a:spcPts val="406"/>
              </a:spcBef>
              <a:buFont typeface="Arial" panose="020B0604020202020204" pitchFamily="34" charset="0"/>
              <a:buChar char="•"/>
              <a:defRPr sz="1463"/>
            </a:lvl9pPr>
          </a:lstStyle>
          <a:p>
            <a:pPr lvl="0" algn="ctr"/>
            <a:r>
              <a:rPr lang="en-GB" dirty="0">
                <a:solidFill>
                  <a:schemeClr val="accent3"/>
                </a:solidFill>
              </a:rPr>
              <a:t>Mid-Market fund performance</a:t>
            </a:r>
          </a:p>
        </p:txBody>
      </p:sp>
      <p:sp>
        <p:nvSpPr>
          <p:cNvPr id="22" name="TextBox 21">
            <a:extLst>
              <a:ext uri="{FF2B5EF4-FFF2-40B4-BE49-F238E27FC236}">
                <a16:creationId xmlns:a16="http://schemas.microsoft.com/office/drawing/2014/main" xmlns="" id="{3E6F8057-50E3-47C8-9F99-E352E76C2F49}"/>
              </a:ext>
            </a:extLst>
          </p:cNvPr>
          <p:cNvSpPr txBox="1"/>
          <p:nvPr userDrawn="1"/>
        </p:nvSpPr>
        <p:spPr>
          <a:xfrm>
            <a:off x="4990289" y="368300"/>
            <a:ext cx="1184587" cy="147151"/>
          </a:xfrm>
          <a:prstGeom prst="rect">
            <a:avLst/>
          </a:prstGeom>
        </p:spPr>
        <p:txBody>
          <a:bodyPr vert="horz" wrap="square" lIns="0" tIns="36000" rIns="0" bIns="0" rtlCol="0">
            <a:spAutoFit/>
          </a:bodyPr>
          <a:lstStyle>
            <a:lvl1pPr lvl="0" indent="0" defTabSz="742950">
              <a:lnSpc>
                <a:spcPct val="90000"/>
              </a:lnSpc>
              <a:spcBef>
                <a:spcPts val="813"/>
              </a:spcBef>
              <a:buFont typeface="Arial" panose="020B0604020202020204" pitchFamily="34" charset="0"/>
              <a:buNone/>
              <a:defRPr sz="800">
                <a:solidFill>
                  <a:schemeClr val="bg2"/>
                </a:solidFill>
              </a:defRPr>
            </a:lvl1pPr>
            <a:lvl2pPr marL="371475" indent="0" defTabSz="742950">
              <a:lnSpc>
                <a:spcPct val="90000"/>
              </a:lnSpc>
              <a:spcBef>
                <a:spcPts val="406"/>
              </a:spcBef>
              <a:buFont typeface="Arial" panose="020B0604020202020204" pitchFamily="34" charset="0"/>
              <a:buNone/>
              <a:defRPr sz="800"/>
            </a:lvl2pPr>
            <a:lvl3pPr marL="742950" indent="0" defTabSz="742950">
              <a:lnSpc>
                <a:spcPct val="90000"/>
              </a:lnSpc>
              <a:spcBef>
                <a:spcPts val="406"/>
              </a:spcBef>
              <a:buFont typeface="Arial" panose="020B0604020202020204" pitchFamily="34" charset="0"/>
              <a:buNone/>
              <a:defRPr sz="800"/>
            </a:lvl3pPr>
            <a:lvl4pPr marL="1114425" indent="0" defTabSz="742950">
              <a:lnSpc>
                <a:spcPct val="90000"/>
              </a:lnSpc>
              <a:spcBef>
                <a:spcPts val="406"/>
              </a:spcBef>
              <a:buFont typeface="Arial" panose="020B0604020202020204" pitchFamily="34" charset="0"/>
              <a:buNone/>
              <a:defRPr sz="800"/>
            </a:lvl4pPr>
            <a:lvl5pPr marL="1485900" indent="0" defTabSz="742950">
              <a:lnSpc>
                <a:spcPct val="90000"/>
              </a:lnSpc>
              <a:spcBef>
                <a:spcPts val="406"/>
              </a:spcBef>
              <a:buFont typeface="Arial" panose="020B0604020202020204" pitchFamily="34" charset="0"/>
              <a:buNone/>
              <a:defRPr sz="800"/>
            </a:lvl5pPr>
            <a:lvl6pPr marL="2043113" indent="-185738" defTabSz="742950">
              <a:lnSpc>
                <a:spcPct val="90000"/>
              </a:lnSpc>
              <a:spcBef>
                <a:spcPts val="406"/>
              </a:spcBef>
              <a:buFont typeface="Arial" panose="020B0604020202020204" pitchFamily="34" charset="0"/>
              <a:buChar char="•"/>
              <a:defRPr sz="1463"/>
            </a:lvl6pPr>
            <a:lvl7pPr marL="2414588" indent="-185738" defTabSz="742950">
              <a:lnSpc>
                <a:spcPct val="90000"/>
              </a:lnSpc>
              <a:spcBef>
                <a:spcPts val="406"/>
              </a:spcBef>
              <a:buFont typeface="Arial" panose="020B0604020202020204" pitchFamily="34" charset="0"/>
              <a:buChar char="•"/>
              <a:defRPr sz="1463"/>
            </a:lvl7pPr>
            <a:lvl8pPr marL="2786063" indent="-185738" defTabSz="742950">
              <a:lnSpc>
                <a:spcPct val="90000"/>
              </a:lnSpc>
              <a:spcBef>
                <a:spcPts val="406"/>
              </a:spcBef>
              <a:buFont typeface="Arial" panose="020B0604020202020204" pitchFamily="34" charset="0"/>
              <a:buChar char="•"/>
              <a:defRPr sz="1463"/>
            </a:lvl8pPr>
            <a:lvl9pPr marL="3157538" indent="-185738" defTabSz="742950">
              <a:lnSpc>
                <a:spcPct val="90000"/>
              </a:lnSpc>
              <a:spcBef>
                <a:spcPts val="406"/>
              </a:spcBef>
              <a:buFont typeface="Arial" panose="020B0604020202020204" pitchFamily="34" charset="0"/>
              <a:buChar char="•"/>
              <a:defRPr sz="1463"/>
            </a:lvl9pPr>
          </a:lstStyle>
          <a:p>
            <a:pPr lvl="0" algn="ctr"/>
            <a:r>
              <a:rPr lang="en-GB" b="1" dirty="0">
                <a:solidFill>
                  <a:schemeClr val="accent2"/>
                </a:solidFill>
              </a:rPr>
              <a:t>Mid-Market fund profiles</a:t>
            </a:r>
          </a:p>
        </p:txBody>
      </p:sp>
      <p:sp>
        <p:nvSpPr>
          <p:cNvPr id="23" name="TextBox 22">
            <a:extLst>
              <a:ext uri="{FF2B5EF4-FFF2-40B4-BE49-F238E27FC236}">
                <a16:creationId xmlns:a16="http://schemas.microsoft.com/office/drawing/2014/main" xmlns="" id="{C436C61E-49A9-44DB-9256-9B694A1E78EA}"/>
              </a:ext>
            </a:extLst>
          </p:cNvPr>
          <p:cNvSpPr txBox="1"/>
          <p:nvPr userDrawn="1"/>
        </p:nvSpPr>
        <p:spPr>
          <a:xfrm>
            <a:off x="6403476" y="368300"/>
            <a:ext cx="634023" cy="147151"/>
          </a:xfrm>
          <a:prstGeom prst="rect">
            <a:avLst/>
          </a:prstGeom>
        </p:spPr>
        <p:txBody>
          <a:bodyPr vert="horz" wrap="square" lIns="0" tIns="36000" rIns="0" bIns="0" rtlCol="0">
            <a:spAutoFit/>
          </a:bodyPr>
          <a:lstStyle>
            <a:lvl1pPr lvl="0" indent="0" defTabSz="742950">
              <a:lnSpc>
                <a:spcPct val="90000"/>
              </a:lnSpc>
              <a:spcBef>
                <a:spcPts val="813"/>
              </a:spcBef>
              <a:buFont typeface="Arial" panose="020B0604020202020204" pitchFamily="34" charset="0"/>
              <a:buNone/>
              <a:defRPr sz="800">
                <a:solidFill>
                  <a:schemeClr val="bg2"/>
                </a:solidFill>
              </a:defRPr>
            </a:lvl1pPr>
            <a:lvl2pPr marL="371475" indent="0" defTabSz="742950">
              <a:lnSpc>
                <a:spcPct val="90000"/>
              </a:lnSpc>
              <a:spcBef>
                <a:spcPts val="406"/>
              </a:spcBef>
              <a:buFont typeface="Arial" panose="020B0604020202020204" pitchFamily="34" charset="0"/>
              <a:buNone/>
              <a:defRPr sz="800"/>
            </a:lvl2pPr>
            <a:lvl3pPr marL="742950" indent="0" defTabSz="742950">
              <a:lnSpc>
                <a:spcPct val="90000"/>
              </a:lnSpc>
              <a:spcBef>
                <a:spcPts val="406"/>
              </a:spcBef>
              <a:buFont typeface="Arial" panose="020B0604020202020204" pitchFamily="34" charset="0"/>
              <a:buNone/>
              <a:defRPr sz="800"/>
            </a:lvl3pPr>
            <a:lvl4pPr marL="1114425" indent="0" defTabSz="742950">
              <a:lnSpc>
                <a:spcPct val="90000"/>
              </a:lnSpc>
              <a:spcBef>
                <a:spcPts val="406"/>
              </a:spcBef>
              <a:buFont typeface="Arial" panose="020B0604020202020204" pitchFamily="34" charset="0"/>
              <a:buNone/>
              <a:defRPr sz="800"/>
            </a:lvl4pPr>
            <a:lvl5pPr marL="1485900" indent="0" defTabSz="742950">
              <a:lnSpc>
                <a:spcPct val="90000"/>
              </a:lnSpc>
              <a:spcBef>
                <a:spcPts val="406"/>
              </a:spcBef>
              <a:buFont typeface="Arial" panose="020B0604020202020204" pitchFamily="34" charset="0"/>
              <a:buNone/>
              <a:defRPr sz="800"/>
            </a:lvl5pPr>
            <a:lvl6pPr marL="2043113" indent="-185738" defTabSz="742950">
              <a:lnSpc>
                <a:spcPct val="90000"/>
              </a:lnSpc>
              <a:spcBef>
                <a:spcPts val="406"/>
              </a:spcBef>
              <a:buFont typeface="Arial" panose="020B0604020202020204" pitchFamily="34" charset="0"/>
              <a:buChar char="•"/>
              <a:defRPr sz="1463"/>
            </a:lvl6pPr>
            <a:lvl7pPr marL="2414588" indent="-185738" defTabSz="742950">
              <a:lnSpc>
                <a:spcPct val="90000"/>
              </a:lnSpc>
              <a:spcBef>
                <a:spcPts val="406"/>
              </a:spcBef>
              <a:buFont typeface="Arial" panose="020B0604020202020204" pitchFamily="34" charset="0"/>
              <a:buChar char="•"/>
              <a:defRPr sz="1463"/>
            </a:lvl7pPr>
            <a:lvl8pPr marL="2786063" indent="-185738" defTabSz="742950">
              <a:lnSpc>
                <a:spcPct val="90000"/>
              </a:lnSpc>
              <a:spcBef>
                <a:spcPts val="406"/>
              </a:spcBef>
              <a:buFont typeface="Arial" panose="020B0604020202020204" pitchFamily="34" charset="0"/>
              <a:buChar char="•"/>
              <a:defRPr sz="1463"/>
            </a:lvl8pPr>
            <a:lvl9pPr marL="3157538" indent="-185738" defTabSz="742950">
              <a:lnSpc>
                <a:spcPct val="90000"/>
              </a:lnSpc>
              <a:spcBef>
                <a:spcPts val="406"/>
              </a:spcBef>
              <a:buFont typeface="Arial" panose="020B0604020202020204" pitchFamily="34" charset="0"/>
              <a:buChar char="•"/>
              <a:defRPr sz="1463"/>
            </a:lvl9pPr>
          </a:lstStyle>
          <a:p>
            <a:pPr lvl="0" algn="ctr"/>
            <a:r>
              <a:rPr lang="en-GB" dirty="0">
                <a:solidFill>
                  <a:schemeClr val="accent3"/>
                </a:solidFill>
              </a:rPr>
              <a:t>Case studies</a:t>
            </a:r>
          </a:p>
        </p:txBody>
      </p:sp>
      <p:sp>
        <p:nvSpPr>
          <p:cNvPr id="24" name="TextBox 23">
            <a:extLst>
              <a:ext uri="{FF2B5EF4-FFF2-40B4-BE49-F238E27FC236}">
                <a16:creationId xmlns:a16="http://schemas.microsoft.com/office/drawing/2014/main" xmlns="" id="{C436C61E-49A9-44DB-9256-9B694A1E78EA}"/>
              </a:ext>
            </a:extLst>
          </p:cNvPr>
          <p:cNvSpPr txBox="1"/>
          <p:nvPr userDrawn="1"/>
        </p:nvSpPr>
        <p:spPr>
          <a:xfrm>
            <a:off x="7262120" y="368300"/>
            <a:ext cx="497681" cy="147151"/>
          </a:xfrm>
          <a:prstGeom prst="rect">
            <a:avLst/>
          </a:prstGeom>
        </p:spPr>
        <p:txBody>
          <a:bodyPr vert="horz" wrap="square" lIns="0" tIns="36000" rIns="0" bIns="0" rtlCol="0">
            <a:spAutoFit/>
          </a:bodyPr>
          <a:lstStyle>
            <a:lvl1pPr lvl="0" indent="0" defTabSz="742950">
              <a:lnSpc>
                <a:spcPct val="90000"/>
              </a:lnSpc>
              <a:spcBef>
                <a:spcPts val="813"/>
              </a:spcBef>
              <a:buFont typeface="Arial" panose="020B0604020202020204" pitchFamily="34" charset="0"/>
              <a:buNone/>
              <a:defRPr sz="800">
                <a:solidFill>
                  <a:schemeClr val="bg2"/>
                </a:solidFill>
              </a:defRPr>
            </a:lvl1pPr>
            <a:lvl2pPr marL="371475" indent="0" defTabSz="742950">
              <a:lnSpc>
                <a:spcPct val="90000"/>
              </a:lnSpc>
              <a:spcBef>
                <a:spcPts val="406"/>
              </a:spcBef>
              <a:buFont typeface="Arial" panose="020B0604020202020204" pitchFamily="34" charset="0"/>
              <a:buNone/>
              <a:defRPr sz="800"/>
            </a:lvl2pPr>
            <a:lvl3pPr marL="742950" indent="0" defTabSz="742950">
              <a:lnSpc>
                <a:spcPct val="90000"/>
              </a:lnSpc>
              <a:spcBef>
                <a:spcPts val="406"/>
              </a:spcBef>
              <a:buFont typeface="Arial" panose="020B0604020202020204" pitchFamily="34" charset="0"/>
              <a:buNone/>
              <a:defRPr sz="800"/>
            </a:lvl3pPr>
            <a:lvl4pPr marL="1114425" indent="0" defTabSz="742950">
              <a:lnSpc>
                <a:spcPct val="90000"/>
              </a:lnSpc>
              <a:spcBef>
                <a:spcPts val="406"/>
              </a:spcBef>
              <a:buFont typeface="Arial" panose="020B0604020202020204" pitchFamily="34" charset="0"/>
              <a:buNone/>
              <a:defRPr sz="800"/>
            </a:lvl4pPr>
            <a:lvl5pPr marL="1485900" indent="0" defTabSz="742950">
              <a:lnSpc>
                <a:spcPct val="90000"/>
              </a:lnSpc>
              <a:spcBef>
                <a:spcPts val="406"/>
              </a:spcBef>
              <a:buFont typeface="Arial" panose="020B0604020202020204" pitchFamily="34" charset="0"/>
              <a:buNone/>
              <a:defRPr sz="800"/>
            </a:lvl5pPr>
            <a:lvl6pPr marL="2043113" indent="-185738" defTabSz="742950">
              <a:lnSpc>
                <a:spcPct val="90000"/>
              </a:lnSpc>
              <a:spcBef>
                <a:spcPts val="406"/>
              </a:spcBef>
              <a:buFont typeface="Arial" panose="020B0604020202020204" pitchFamily="34" charset="0"/>
              <a:buChar char="•"/>
              <a:defRPr sz="1463"/>
            </a:lvl6pPr>
            <a:lvl7pPr marL="2414588" indent="-185738" defTabSz="742950">
              <a:lnSpc>
                <a:spcPct val="90000"/>
              </a:lnSpc>
              <a:spcBef>
                <a:spcPts val="406"/>
              </a:spcBef>
              <a:buFont typeface="Arial" panose="020B0604020202020204" pitchFamily="34" charset="0"/>
              <a:buChar char="•"/>
              <a:defRPr sz="1463"/>
            </a:lvl7pPr>
            <a:lvl8pPr marL="2786063" indent="-185738" defTabSz="742950">
              <a:lnSpc>
                <a:spcPct val="90000"/>
              </a:lnSpc>
              <a:spcBef>
                <a:spcPts val="406"/>
              </a:spcBef>
              <a:buFont typeface="Arial" panose="020B0604020202020204" pitchFamily="34" charset="0"/>
              <a:buChar char="•"/>
              <a:defRPr sz="1463"/>
            </a:lvl8pPr>
            <a:lvl9pPr marL="3157538" indent="-185738" defTabSz="742950">
              <a:lnSpc>
                <a:spcPct val="90000"/>
              </a:lnSpc>
              <a:spcBef>
                <a:spcPts val="406"/>
              </a:spcBef>
              <a:buFont typeface="Arial" panose="020B0604020202020204" pitchFamily="34" charset="0"/>
              <a:buChar char="•"/>
              <a:defRPr sz="1463"/>
            </a:lvl9pPr>
          </a:lstStyle>
          <a:p>
            <a:pPr lvl="0" algn="ctr"/>
            <a:r>
              <a:rPr lang="en-GB" dirty="0">
                <a:solidFill>
                  <a:schemeClr val="accent3"/>
                </a:solidFill>
              </a:rPr>
              <a:t>Appendix</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id-Market fund profiles Se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8C3FE4-3C22-4BA9-8F11-5A19F089D3B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BD36C496-5270-4FC4-8C82-3EF2374D0C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15E0EE2A-E230-489D-9665-6E9CB22D4D5B}"/>
              </a:ext>
            </a:extLst>
          </p:cNvPr>
          <p:cNvSpPr>
            <a:spLocks noGrp="1"/>
          </p:cNvSpPr>
          <p:nvPr>
            <p:ph type="dt" sz="half" idx="10"/>
          </p:nvPr>
        </p:nvSpPr>
        <p:spPr/>
        <p:txBody>
          <a:bodyPr/>
          <a:lstStyle/>
          <a:p>
            <a:fld id="{B9B0D690-1635-49A6-AAE9-5343990DDD2C}" type="datetime6">
              <a:rPr lang="en-GB" smtClean="0"/>
              <a:t>February 22</a:t>
            </a:fld>
            <a:endParaRPr lang="en-GB"/>
          </a:p>
        </p:txBody>
      </p:sp>
      <p:sp>
        <p:nvSpPr>
          <p:cNvPr id="5" name="Footer Placeholder 4">
            <a:extLst>
              <a:ext uri="{FF2B5EF4-FFF2-40B4-BE49-F238E27FC236}">
                <a16:creationId xmlns:a16="http://schemas.microsoft.com/office/drawing/2014/main" xmlns="" id="{7DB54B12-F6DF-48FD-930B-82CF312BB392}"/>
              </a:ext>
            </a:extLst>
          </p:cNvPr>
          <p:cNvSpPr>
            <a:spLocks noGrp="1"/>
          </p:cNvSpPr>
          <p:nvPr>
            <p:ph type="ftr" sz="quarter" idx="11"/>
          </p:nvPr>
        </p:nvSpPr>
        <p:spPr/>
        <p:txBody>
          <a:bodyPr/>
          <a:lstStyle/>
          <a:p>
            <a:r>
              <a:rPr lang="en-GB" dirty="0" err="1"/>
              <a:t>www.investeurope.eu</a:t>
            </a:r>
            <a:endParaRPr lang="en-GB" dirty="0"/>
          </a:p>
        </p:txBody>
      </p:sp>
      <p:sp>
        <p:nvSpPr>
          <p:cNvPr id="6" name="Slide Number Placeholder 5">
            <a:extLst>
              <a:ext uri="{FF2B5EF4-FFF2-40B4-BE49-F238E27FC236}">
                <a16:creationId xmlns:a16="http://schemas.microsoft.com/office/drawing/2014/main" xmlns="" id="{245F4A65-C929-4E2D-965B-9684D81DC1A4}"/>
              </a:ext>
            </a:extLst>
          </p:cNvPr>
          <p:cNvSpPr>
            <a:spLocks noGrp="1"/>
          </p:cNvSpPr>
          <p:nvPr>
            <p:ph type="sldNum" sz="quarter" idx="12"/>
          </p:nvPr>
        </p:nvSpPr>
        <p:spPr/>
        <p:txBody>
          <a:bodyPr/>
          <a:lstStyle/>
          <a:p>
            <a:fld id="{3A277439-5CFB-40D3-A371-F0CC064631A7}" type="slidenum">
              <a:rPr lang="en-GB" smtClean="0"/>
              <a:t>‹#›</a:t>
            </a:fld>
            <a:endParaRPr lang="en-GB"/>
          </a:p>
        </p:txBody>
      </p:sp>
      <p:sp>
        <p:nvSpPr>
          <p:cNvPr id="19" name="Text Placeholder 8">
            <a:extLst>
              <a:ext uri="{FF2B5EF4-FFF2-40B4-BE49-F238E27FC236}">
                <a16:creationId xmlns:a16="http://schemas.microsoft.com/office/drawing/2014/main" xmlns="" id="{EF3C8A37-3EEC-4C2A-B664-7D4886B8AE6B}"/>
              </a:ext>
            </a:extLst>
          </p:cNvPr>
          <p:cNvSpPr>
            <a:spLocks noGrp="1"/>
          </p:cNvSpPr>
          <p:nvPr>
            <p:ph type="body" sz="quarter" idx="14"/>
          </p:nvPr>
        </p:nvSpPr>
        <p:spPr>
          <a:xfrm>
            <a:off x="344488" y="1321200"/>
            <a:ext cx="9217025" cy="235468"/>
          </a:xfrm>
        </p:spPr>
        <p:txBody>
          <a:bodyPr>
            <a:noAutofit/>
          </a:bodyPr>
          <a:lstStyle>
            <a:lvl1pPr marL="0" indent="0">
              <a:lnSpc>
                <a:spcPct val="100000"/>
              </a:lnSpc>
              <a:spcBef>
                <a:spcPts val="0"/>
              </a:spcBef>
              <a:buNone/>
              <a:defRPr sz="1600"/>
            </a:lvl1pPr>
          </a:lstStyle>
          <a:p>
            <a:pPr lvl="0"/>
            <a:r>
              <a:rPr lang="en-US" dirty="0"/>
              <a:t>Click to edit Master text styles</a:t>
            </a:r>
          </a:p>
        </p:txBody>
      </p:sp>
      <p:sp>
        <p:nvSpPr>
          <p:cNvPr id="13" name="TextBox 12">
            <a:extLst>
              <a:ext uri="{FF2B5EF4-FFF2-40B4-BE49-F238E27FC236}">
                <a16:creationId xmlns:a16="http://schemas.microsoft.com/office/drawing/2014/main" xmlns="" id="{1FAA5E4A-E168-459B-9A59-FB5524C99835}"/>
              </a:ext>
            </a:extLst>
          </p:cNvPr>
          <p:cNvSpPr txBox="1"/>
          <p:nvPr userDrawn="1"/>
        </p:nvSpPr>
        <p:spPr>
          <a:xfrm>
            <a:off x="2570927" y="368300"/>
            <a:ext cx="582614" cy="147151"/>
          </a:xfrm>
          <a:prstGeom prst="rect">
            <a:avLst/>
          </a:prstGeom>
        </p:spPr>
        <p:txBody>
          <a:bodyPr vert="horz" wrap="square" lIns="0" tIns="36000" rIns="0" bIns="0" rtlCol="0">
            <a:spAutoFit/>
          </a:bodyPr>
          <a:lstStyle>
            <a:lvl1pPr lvl="0" indent="0" defTabSz="742950">
              <a:lnSpc>
                <a:spcPct val="90000"/>
              </a:lnSpc>
              <a:spcBef>
                <a:spcPts val="813"/>
              </a:spcBef>
              <a:buFont typeface="Arial" panose="020B0604020202020204" pitchFamily="34" charset="0"/>
              <a:buNone/>
              <a:defRPr sz="800">
                <a:solidFill>
                  <a:schemeClr val="bg2"/>
                </a:solidFill>
              </a:defRPr>
            </a:lvl1pPr>
            <a:lvl2pPr marL="371475" indent="0" defTabSz="742950">
              <a:lnSpc>
                <a:spcPct val="90000"/>
              </a:lnSpc>
              <a:spcBef>
                <a:spcPts val="406"/>
              </a:spcBef>
              <a:buFont typeface="Arial" panose="020B0604020202020204" pitchFamily="34" charset="0"/>
              <a:buNone/>
              <a:defRPr sz="800"/>
            </a:lvl2pPr>
            <a:lvl3pPr marL="742950" indent="0" defTabSz="742950">
              <a:lnSpc>
                <a:spcPct val="90000"/>
              </a:lnSpc>
              <a:spcBef>
                <a:spcPts val="406"/>
              </a:spcBef>
              <a:buFont typeface="Arial" panose="020B0604020202020204" pitchFamily="34" charset="0"/>
              <a:buNone/>
              <a:defRPr sz="800"/>
            </a:lvl3pPr>
            <a:lvl4pPr marL="1114425" indent="0" defTabSz="742950">
              <a:lnSpc>
                <a:spcPct val="90000"/>
              </a:lnSpc>
              <a:spcBef>
                <a:spcPts val="406"/>
              </a:spcBef>
              <a:buFont typeface="Arial" panose="020B0604020202020204" pitchFamily="34" charset="0"/>
              <a:buNone/>
              <a:defRPr sz="800"/>
            </a:lvl4pPr>
            <a:lvl5pPr marL="1485900" indent="0" defTabSz="742950">
              <a:lnSpc>
                <a:spcPct val="90000"/>
              </a:lnSpc>
              <a:spcBef>
                <a:spcPts val="406"/>
              </a:spcBef>
              <a:buFont typeface="Arial" panose="020B0604020202020204" pitchFamily="34" charset="0"/>
              <a:buNone/>
              <a:defRPr sz="800"/>
            </a:lvl5pPr>
            <a:lvl6pPr marL="2043113" indent="-185738" defTabSz="742950">
              <a:lnSpc>
                <a:spcPct val="90000"/>
              </a:lnSpc>
              <a:spcBef>
                <a:spcPts val="406"/>
              </a:spcBef>
              <a:buFont typeface="Arial" panose="020B0604020202020204" pitchFamily="34" charset="0"/>
              <a:buChar char="•"/>
              <a:defRPr sz="1463"/>
            </a:lvl6pPr>
            <a:lvl7pPr marL="2414588" indent="-185738" defTabSz="742950">
              <a:lnSpc>
                <a:spcPct val="90000"/>
              </a:lnSpc>
              <a:spcBef>
                <a:spcPts val="406"/>
              </a:spcBef>
              <a:buFont typeface="Arial" panose="020B0604020202020204" pitchFamily="34" charset="0"/>
              <a:buChar char="•"/>
              <a:defRPr sz="1463"/>
            </a:lvl7pPr>
            <a:lvl8pPr marL="2786063" indent="-185738" defTabSz="742950">
              <a:lnSpc>
                <a:spcPct val="90000"/>
              </a:lnSpc>
              <a:spcBef>
                <a:spcPts val="406"/>
              </a:spcBef>
              <a:buFont typeface="Arial" panose="020B0604020202020204" pitchFamily="34" charset="0"/>
              <a:buChar char="•"/>
              <a:defRPr sz="1463"/>
            </a:lvl8pPr>
            <a:lvl9pPr marL="3157538" indent="-185738" defTabSz="742950">
              <a:lnSpc>
                <a:spcPct val="90000"/>
              </a:lnSpc>
              <a:spcBef>
                <a:spcPts val="406"/>
              </a:spcBef>
              <a:buFont typeface="Arial" panose="020B0604020202020204" pitchFamily="34" charset="0"/>
              <a:buChar char="•"/>
              <a:defRPr sz="1463"/>
            </a:lvl9pPr>
          </a:lstStyle>
          <a:p>
            <a:pPr lvl="0" algn="ctr"/>
            <a:r>
              <a:rPr lang="en-GB" b="0" dirty="0">
                <a:solidFill>
                  <a:schemeClr val="accent3"/>
                </a:solidFill>
              </a:rPr>
              <a:t>Overview</a:t>
            </a:r>
          </a:p>
        </p:txBody>
      </p:sp>
      <p:sp>
        <p:nvSpPr>
          <p:cNvPr id="14" name="TextBox 13">
            <a:extLst>
              <a:ext uri="{FF2B5EF4-FFF2-40B4-BE49-F238E27FC236}">
                <a16:creationId xmlns:a16="http://schemas.microsoft.com/office/drawing/2014/main" xmlns="" id="{425BABFA-F0A9-4531-A853-0668FAAB422E}"/>
              </a:ext>
            </a:extLst>
          </p:cNvPr>
          <p:cNvSpPr txBox="1"/>
          <p:nvPr userDrawn="1"/>
        </p:nvSpPr>
        <p:spPr>
          <a:xfrm>
            <a:off x="3328445" y="368300"/>
            <a:ext cx="1442866" cy="147151"/>
          </a:xfrm>
          <a:prstGeom prst="rect">
            <a:avLst/>
          </a:prstGeom>
        </p:spPr>
        <p:txBody>
          <a:bodyPr vert="horz" wrap="square" lIns="0" tIns="36000" rIns="0" bIns="0" rtlCol="0">
            <a:spAutoFit/>
          </a:bodyPr>
          <a:lstStyle>
            <a:lvl1pPr lvl="0" indent="0" defTabSz="742950">
              <a:lnSpc>
                <a:spcPct val="90000"/>
              </a:lnSpc>
              <a:spcBef>
                <a:spcPts val="813"/>
              </a:spcBef>
              <a:buFont typeface="Arial" panose="020B0604020202020204" pitchFamily="34" charset="0"/>
              <a:buNone/>
              <a:defRPr sz="800">
                <a:solidFill>
                  <a:schemeClr val="bg2"/>
                </a:solidFill>
              </a:defRPr>
            </a:lvl1pPr>
            <a:lvl2pPr marL="371475" indent="0" defTabSz="742950">
              <a:lnSpc>
                <a:spcPct val="90000"/>
              </a:lnSpc>
              <a:spcBef>
                <a:spcPts val="406"/>
              </a:spcBef>
              <a:buFont typeface="Arial" panose="020B0604020202020204" pitchFamily="34" charset="0"/>
              <a:buNone/>
              <a:defRPr sz="800"/>
            </a:lvl2pPr>
            <a:lvl3pPr marL="742950" indent="0" defTabSz="742950">
              <a:lnSpc>
                <a:spcPct val="90000"/>
              </a:lnSpc>
              <a:spcBef>
                <a:spcPts val="406"/>
              </a:spcBef>
              <a:buFont typeface="Arial" panose="020B0604020202020204" pitchFamily="34" charset="0"/>
              <a:buNone/>
              <a:defRPr sz="800"/>
            </a:lvl3pPr>
            <a:lvl4pPr marL="1114425" indent="0" defTabSz="742950">
              <a:lnSpc>
                <a:spcPct val="90000"/>
              </a:lnSpc>
              <a:spcBef>
                <a:spcPts val="406"/>
              </a:spcBef>
              <a:buFont typeface="Arial" panose="020B0604020202020204" pitchFamily="34" charset="0"/>
              <a:buNone/>
              <a:defRPr sz="800"/>
            </a:lvl4pPr>
            <a:lvl5pPr marL="1485900" indent="0" defTabSz="742950">
              <a:lnSpc>
                <a:spcPct val="90000"/>
              </a:lnSpc>
              <a:spcBef>
                <a:spcPts val="406"/>
              </a:spcBef>
              <a:buFont typeface="Arial" panose="020B0604020202020204" pitchFamily="34" charset="0"/>
              <a:buNone/>
              <a:defRPr sz="800"/>
            </a:lvl5pPr>
            <a:lvl6pPr marL="2043113" indent="-185738" defTabSz="742950">
              <a:lnSpc>
                <a:spcPct val="90000"/>
              </a:lnSpc>
              <a:spcBef>
                <a:spcPts val="406"/>
              </a:spcBef>
              <a:buFont typeface="Arial" panose="020B0604020202020204" pitchFamily="34" charset="0"/>
              <a:buChar char="•"/>
              <a:defRPr sz="1463"/>
            </a:lvl6pPr>
            <a:lvl7pPr marL="2414588" indent="-185738" defTabSz="742950">
              <a:lnSpc>
                <a:spcPct val="90000"/>
              </a:lnSpc>
              <a:spcBef>
                <a:spcPts val="406"/>
              </a:spcBef>
              <a:buFont typeface="Arial" panose="020B0604020202020204" pitchFamily="34" charset="0"/>
              <a:buChar char="•"/>
              <a:defRPr sz="1463"/>
            </a:lvl7pPr>
            <a:lvl8pPr marL="2786063" indent="-185738" defTabSz="742950">
              <a:lnSpc>
                <a:spcPct val="90000"/>
              </a:lnSpc>
              <a:spcBef>
                <a:spcPts val="406"/>
              </a:spcBef>
              <a:buFont typeface="Arial" panose="020B0604020202020204" pitchFamily="34" charset="0"/>
              <a:buChar char="•"/>
              <a:defRPr sz="1463"/>
            </a:lvl8pPr>
            <a:lvl9pPr marL="3157538" indent="-185738" defTabSz="742950">
              <a:lnSpc>
                <a:spcPct val="90000"/>
              </a:lnSpc>
              <a:spcBef>
                <a:spcPts val="406"/>
              </a:spcBef>
              <a:buFont typeface="Arial" panose="020B0604020202020204" pitchFamily="34" charset="0"/>
              <a:buChar char="•"/>
              <a:defRPr sz="1463"/>
            </a:lvl9pPr>
          </a:lstStyle>
          <a:p>
            <a:pPr lvl="0" algn="ctr"/>
            <a:r>
              <a:rPr lang="en-GB" dirty="0">
                <a:solidFill>
                  <a:schemeClr val="accent3"/>
                </a:solidFill>
              </a:rPr>
              <a:t>Mid-Market fund performance</a:t>
            </a:r>
          </a:p>
        </p:txBody>
      </p:sp>
      <p:sp>
        <p:nvSpPr>
          <p:cNvPr id="15" name="TextBox 14">
            <a:extLst>
              <a:ext uri="{FF2B5EF4-FFF2-40B4-BE49-F238E27FC236}">
                <a16:creationId xmlns:a16="http://schemas.microsoft.com/office/drawing/2014/main" xmlns="" id="{3E6F8057-50E3-47C8-9F99-E352E76C2F49}"/>
              </a:ext>
            </a:extLst>
          </p:cNvPr>
          <p:cNvSpPr txBox="1"/>
          <p:nvPr userDrawn="1"/>
        </p:nvSpPr>
        <p:spPr>
          <a:xfrm>
            <a:off x="4990289" y="368300"/>
            <a:ext cx="1184587" cy="147151"/>
          </a:xfrm>
          <a:prstGeom prst="rect">
            <a:avLst/>
          </a:prstGeom>
        </p:spPr>
        <p:txBody>
          <a:bodyPr vert="horz" wrap="square" lIns="0" tIns="36000" rIns="0" bIns="0" rtlCol="0">
            <a:spAutoFit/>
          </a:bodyPr>
          <a:lstStyle>
            <a:lvl1pPr lvl="0" indent="0" defTabSz="742950">
              <a:lnSpc>
                <a:spcPct val="90000"/>
              </a:lnSpc>
              <a:spcBef>
                <a:spcPts val="813"/>
              </a:spcBef>
              <a:buFont typeface="Arial" panose="020B0604020202020204" pitchFamily="34" charset="0"/>
              <a:buNone/>
              <a:defRPr sz="800">
                <a:solidFill>
                  <a:schemeClr val="bg2"/>
                </a:solidFill>
              </a:defRPr>
            </a:lvl1pPr>
            <a:lvl2pPr marL="371475" indent="0" defTabSz="742950">
              <a:lnSpc>
                <a:spcPct val="90000"/>
              </a:lnSpc>
              <a:spcBef>
                <a:spcPts val="406"/>
              </a:spcBef>
              <a:buFont typeface="Arial" panose="020B0604020202020204" pitchFamily="34" charset="0"/>
              <a:buNone/>
              <a:defRPr sz="800"/>
            </a:lvl2pPr>
            <a:lvl3pPr marL="742950" indent="0" defTabSz="742950">
              <a:lnSpc>
                <a:spcPct val="90000"/>
              </a:lnSpc>
              <a:spcBef>
                <a:spcPts val="406"/>
              </a:spcBef>
              <a:buFont typeface="Arial" panose="020B0604020202020204" pitchFamily="34" charset="0"/>
              <a:buNone/>
              <a:defRPr sz="800"/>
            </a:lvl3pPr>
            <a:lvl4pPr marL="1114425" indent="0" defTabSz="742950">
              <a:lnSpc>
                <a:spcPct val="90000"/>
              </a:lnSpc>
              <a:spcBef>
                <a:spcPts val="406"/>
              </a:spcBef>
              <a:buFont typeface="Arial" panose="020B0604020202020204" pitchFamily="34" charset="0"/>
              <a:buNone/>
              <a:defRPr sz="800"/>
            </a:lvl4pPr>
            <a:lvl5pPr marL="1485900" indent="0" defTabSz="742950">
              <a:lnSpc>
                <a:spcPct val="90000"/>
              </a:lnSpc>
              <a:spcBef>
                <a:spcPts val="406"/>
              </a:spcBef>
              <a:buFont typeface="Arial" panose="020B0604020202020204" pitchFamily="34" charset="0"/>
              <a:buNone/>
              <a:defRPr sz="800"/>
            </a:lvl5pPr>
            <a:lvl6pPr marL="2043113" indent="-185738" defTabSz="742950">
              <a:lnSpc>
                <a:spcPct val="90000"/>
              </a:lnSpc>
              <a:spcBef>
                <a:spcPts val="406"/>
              </a:spcBef>
              <a:buFont typeface="Arial" panose="020B0604020202020204" pitchFamily="34" charset="0"/>
              <a:buChar char="•"/>
              <a:defRPr sz="1463"/>
            </a:lvl6pPr>
            <a:lvl7pPr marL="2414588" indent="-185738" defTabSz="742950">
              <a:lnSpc>
                <a:spcPct val="90000"/>
              </a:lnSpc>
              <a:spcBef>
                <a:spcPts val="406"/>
              </a:spcBef>
              <a:buFont typeface="Arial" panose="020B0604020202020204" pitchFamily="34" charset="0"/>
              <a:buChar char="•"/>
              <a:defRPr sz="1463"/>
            </a:lvl7pPr>
            <a:lvl8pPr marL="2786063" indent="-185738" defTabSz="742950">
              <a:lnSpc>
                <a:spcPct val="90000"/>
              </a:lnSpc>
              <a:spcBef>
                <a:spcPts val="406"/>
              </a:spcBef>
              <a:buFont typeface="Arial" panose="020B0604020202020204" pitchFamily="34" charset="0"/>
              <a:buChar char="•"/>
              <a:defRPr sz="1463"/>
            </a:lvl8pPr>
            <a:lvl9pPr marL="3157538" indent="-185738" defTabSz="742950">
              <a:lnSpc>
                <a:spcPct val="90000"/>
              </a:lnSpc>
              <a:spcBef>
                <a:spcPts val="406"/>
              </a:spcBef>
              <a:buFont typeface="Arial" panose="020B0604020202020204" pitchFamily="34" charset="0"/>
              <a:buChar char="•"/>
              <a:defRPr sz="1463"/>
            </a:lvl9pPr>
          </a:lstStyle>
          <a:p>
            <a:pPr lvl="0" algn="ctr"/>
            <a:r>
              <a:rPr lang="en-GB" b="1" dirty="0">
                <a:solidFill>
                  <a:schemeClr val="accent2"/>
                </a:solidFill>
              </a:rPr>
              <a:t>Mid-Market fund profiles</a:t>
            </a:r>
          </a:p>
        </p:txBody>
      </p:sp>
      <p:sp>
        <p:nvSpPr>
          <p:cNvPr id="16" name="TextBox 15">
            <a:extLst>
              <a:ext uri="{FF2B5EF4-FFF2-40B4-BE49-F238E27FC236}">
                <a16:creationId xmlns:a16="http://schemas.microsoft.com/office/drawing/2014/main" xmlns="" id="{C436C61E-49A9-44DB-9256-9B694A1E78EA}"/>
              </a:ext>
            </a:extLst>
          </p:cNvPr>
          <p:cNvSpPr txBox="1"/>
          <p:nvPr userDrawn="1"/>
        </p:nvSpPr>
        <p:spPr>
          <a:xfrm>
            <a:off x="6403476" y="368300"/>
            <a:ext cx="634023" cy="147151"/>
          </a:xfrm>
          <a:prstGeom prst="rect">
            <a:avLst/>
          </a:prstGeom>
        </p:spPr>
        <p:txBody>
          <a:bodyPr vert="horz" wrap="square" lIns="0" tIns="36000" rIns="0" bIns="0" rtlCol="0">
            <a:spAutoFit/>
          </a:bodyPr>
          <a:lstStyle>
            <a:lvl1pPr lvl="0" indent="0" defTabSz="742950">
              <a:lnSpc>
                <a:spcPct val="90000"/>
              </a:lnSpc>
              <a:spcBef>
                <a:spcPts val="813"/>
              </a:spcBef>
              <a:buFont typeface="Arial" panose="020B0604020202020204" pitchFamily="34" charset="0"/>
              <a:buNone/>
              <a:defRPr sz="800">
                <a:solidFill>
                  <a:schemeClr val="bg2"/>
                </a:solidFill>
              </a:defRPr>
            </a:lvl1pPr>
            <a:lvl2pPr marL="371475" indent="0" defTabSz="742950">
              <a:lnSpc>
                <a:spcPct val="90000"/>
              </a:lnSpc>
              <a:spcBef>
                <a:spcPts val="406"/>
              </a:spcBef>
              <a:buFont typeface="Arial" panose="020B0604020202020204" pitchFamily="34" charset="0"/>
              <a:buNone/>
              <a:defRPr sz="800"/>
            </a:lvl2pPr>
            <a:lvl3pPr marL="742950" indent="0" defTabSz="742950">
              <a:lnSpc>
                <a:spcPct val="90000"/>
              </a:lnSpc>
              <a:spcBef>
                <a:spcPts val="406"/>
              </a:spcBef>
              <a:buFont typeface="Arial" panose="020B0604020202020204" pitchFamily="34" charset="0"/>
              <a:buNone/>
              <a:defRPr sz="800"/>
            </a:lvl3pPr>
            <a:lvl4pPr marL="1114425" indent="0" defTabSz="742950">
              <a:lnSpc>
                <a:spcPct val="90000"/>
              </a:lnSpc>
              <a:spcBef>
                <a:spcPts val="406"/>
              </a:spcBef>
              <a:buFont typeface="Arial" panose="020B0604020202020204" pitchFamily="34" charset="0"/>
              <a:buNone/>
              <a:defRPr sz="800"/>
            </a:lvl4pPr>
            <a:lvl5pPr marL="1485900" indent="0" defTabSz="742950">
              <a:lnSpc>
                <a:spcPct val="90000"/>
              </a:lnSpc>
              <a:spcBef>
                <a:spcPts val="406"/>
              </a:spcBef>
              <a:buFont typeface="Arial" panose="020B0604020202020204" pitchFamily="34" charset="0"/>
              <a:buNone/>
              <a:defRPr sz="800"/>
            </a:lvl5pPr>
            <a:lvl6pPr marL="2043113" indent="-185738" defTabSz="742950">
              <a:lnSpc>
                <a:spcPct val="90000"/>
              </a:lnSpc>
              <a:spcBef>
                <a:spcPts val="406"/>
              </a:spcBef>
              <a:buFont typeface="Arial" panose="020B0604020202020204" pitchFamily="34" charset="0"/>
              <a:buChar char="•"/>
              <a:defRPr sz="1463"/>
            </a:lvl6pPr>
            <a:lvl7pPr marL="2414588" indent="-185738" defTabSz="742950">
              <a:lnSpc>
                <a:spcPct val="90000"/>
              </a:lnSpc>
              <a:spcBef>
                <a:spcPts val="406"/>
              </a:spcBef>
              <a:buFont typeface="Arial" panose="020B0604020202020204" pitchFamily="34" charset="0"/>
              <a:buChar char="•"/>
              <a:defRPr sz="1463"/>
            </a:lvl7pPr>
            <a:lvl8pPr marL="2786063" indent="-185738" defTabSz="742950">
              <a:lnSpc>
                <a:spcPct val="90000"/>
              </a:lnSpc>
              <a:spcBef>
                <a:spcPts val="406"/>
              </a:spcBef>
              <a:buFont typeface="Arial" panose="020B0604020202020204" pitchFamily="34" charset="0"/>
              <a:buChar char="•"/>
              <a:defRPr sz="1463"/>
            </a:lvl8pPr>
            <a:lvl9pPr marL="3157538" indent="-185738" defTabSz="742950">
              <a:lnSpc>
                <a:spcPct val="90000"/>
              </a:lnSpc>
              <a:spcBef>
                <a:spcPts val="406"/>
              </a:spcBef>
              <a:buFont typeface="Arial" panose="020B0604020202020204" pitchFamily="34" charset="0"/>
              <a:buChar char="•"/>
              <a:defRPr sz="1463"/>
            </a:lvl9pPr>
          </a:lstStyle>
          <a:p>
            <a:pPr lvl="0" algn="ctr"/>
            <a:r>
              <a:rPr lang="en-GB" dirty="0">
                <a:solidFill>
                  <a:schemeClr val="accent3"/>
                </a:solidFill>
              </a:rPr>
              <a:t>Case studies</a:t>
            </a:r>
          </a:p>
        </p:txBody>
      </p:sp>
      <p:sp>
        <p:nvSpPr>
          <p:cNvPr id="17" name="TextBox 16">
            <a:extLst>
              <a:ext uri="{FF2B5EF4-FFF2-40B4-BE49-F238E27FC236}">
                <a16:creationId xmlns:a16="http://schemas.microsoft.com/office/drawing/2014/main" xmlns="" id="{C436C61E-49A9-44DB-9256-9B694A1E78EA}"/>
              </a:ext>
            </a:extLst>
          </p:cNvPr>
          <p:cNvSpPr txBox="1"/>
          <p:nvPr userDrawn="1"/>
        </p:nvSpPr>
        <p:spPr>
          <a:xfrm>
            <a:off x="7262120" y="368300"/>
            <a:ext cx="497681" cy="147151"/>
          </a:xfrm>
          <a:prstGeom prst="rect">
            <a:avLst/>
          </a:prstGeom>
        </p:spPr>
        <p:txBody>
          <a:bodyPr vert="horz" wrap="square" lIns="0" tIns="36000" rIns="0" bIns="0" rtlCol="0">
            <a:spAutoFit/>
          </a:bodyPr>
          <a:lstStyle>
            <a:lvl1pPr lvl="0" indent="0" defTabSz="742950">
              <a:lnSpc>
                <a:spcPct val="90000"/>
              </a:lnSpc>
              <a:spcBef>
                <a:spcPts val="813"/>
              </a:spcBef>
              <a:buFont typeface="Arial" panose="020B0604020202020204" pitchFamily="34" charset="0"/>
              <a:buNone/>
              <a:defRPr sz="800">
                <a:solidFill>
                  <a:schemeClr val="bg2"/>
                </a:solidFill>
              </a:defRPr>
            </a:lvl1pPr>
            <a:lvl2pPr marL="371475" indent="0" defTabSz="742950">
              <a:lnSpc>
                <a:spcPct val="90000"/>
              </a:lnSpc>
              <a:spcBef>
                <a:spcPts val="406"/>
              </a:spcBef>
              <a:buFont typeface="Arial" panose="020B0604020202020204" pitchFamily="34" charset="0"/>
              <a:buNone/>
              <a:defRPr sz="800"/>
            </a:lvl2pPr>
            <a:lvl3pPr marL="742950" indent="0" defTabSz="742950">
              <a:lnSpc>
                <a:spcPct val="90000"/>
              </a:lnSpc>
              <a:spcBef>
                <a:spcPts val="406"/>
              </a:spcBef>
              <a:buFont typeface="Arial" panose="020B0604020202020204" pitchFamily="34" charset="0"/>
              <a:buNone/>
              <a:defRPr sz="800"/>
            </a:lvl3pPr>
            <a:lvl4pPr marL="1114425" indent="0" defTabSz="742950">
              <a:lnSpc>
                <a:spcPct val="90000"/>
              </a:lnSpc>
              <a:spcBef>
                <a:spcPts val="406"/>
              </a:spcBef>
              <a:buFont typeface="Arial" panose="020B0604020202020204" pitchFamily="34" charset="0"/>
              <a:buNone/>
              <a:defRPr sz="800"/>
            </a:lvl4pPr>
            <a:lvl5pPr marL="1485900" indent="0" defTabSz="742950">
              <a:lnSpc>
                <a:spcPct val="90000"/>
              </a:lnSpc>
              <a:spcBef>
                <a:spcPts val="406"/>
              </a:spcBef>
              <a:buFont typeface="Arial" panose="020B0604020202020204" pitchFamily="34" charset="0"/>
              <a:buNone/>
              <a:defRPr sz="800"/>
            </a:lvl5pPr>
            <a:lvl6pPr marL="2043113" indent="-185738" defTabSz="742950">
              <a:lnSpc>
                <a:spcPct val="90000"/>
              </a:lnSpc>
              <a:spcBef>
                <a:spcPts val="406"/>
              </a:spcBef>
              <a:buFont typeface="Arial" panose="020B0604020202020204" pitchFamily="34" charset="0"/>
              <a:buChar char="•"/>
              <a:defRPr sz="1463"/>
            </a:lvl6pPr>
            <a:lvl7pPr marL="2414588" indent="-185738" defTabSz="742950">
              <a:lnSpc>
                <a:spcPct val="90000"/>
              </a:lnSpc>
              <a:spcBef>
                <a:spcPts val="406"/>
              </a:spcBef>
              <a:buFont typeface="Arial" panose="020B0604020202020204" pitchFamily="34" charset="0"/>
              <a:buChar char="•"/>
              <a:defRPr sz="1463"/>
            </a:lvl7pPr>
            <a:lvl8pPr marL="2786063" indent="-185738" defTabSz="742950">
              <a:lnSpc>
                <a:spcPct val="90000"/>
              </a:lnSpc>
              <a:spcBef>
                <a:spcPts val="406"/>
              </a:spcBef>
              <a:buFont typeface="Arial" panose="020B0604020202020204" pitchFamily="34" charset="0"/>
              <a:buChar char="•"/>
              <a:defRPr sz="1463"/>
            </a:lvl8pPr>
            <a:lvl9pPr marL="3157538" indent="-185738" defTabSz="742950">
              <a:lnSpc>
                <a:spcPct val="90000"/>
              </a:lnSpc>
              <a:spcBef>
                <a:spcPts val="406"/>
              </a:spcBef>
              <a:buFont typeface="Arial" panose="020B0604020202020204" pitchFamily="34" charset="0"/>
              <a:buChar char="•"/>
              <a:defRPr sz="1463"/>
            </a:lvl9pPr>
          </a:lstStyle>
          <a:p>
            <a:pPr lvl="0" algn="ctr"/>
            <a:r>
              <a:rPr lang="en-GB" dirty="0">
                <a:solidFill>
                  <a:schemeClr val="accent3"/>
                </a:solidFill>
              </a:rPr>
              <a:t>Appendix</a:t>
            </a:r>
          </a:p>
        </p:txBody>
      </p:sp>
    </p:spTree>
    <p:extLst>
      <p:ext uri="{BB962C8B-B14F-4D97-AF65-F5344CB8AC3E}">
        <p14:creationId xmlns:p14="http://schemas.microsoft.com/office/powerpoint/2010/main" val="3254971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ppendix Se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8C3FE4-3C22-4BA9-8F11-5A19F089D3B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BD36C496-5270-4FC4-8C82-3EF2374D0C85}"/>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xmlns="" id="{15E0EE2A-E230-489D-9665-6E9CB22D4D5B}"/>
              </a:ext>
            </a:extLst>
          </p:cNvPr>
          <p:cNvSpPr>
            <a:spLocks noGrp="1"/>
          </p:cNvSpPr>
          <p:nvPr>
            <p:ph type="dt" sz="half" idx="10"/>
          </p:nvPr>
        </p:nvSpPr>
        <p:spPr/>
        <p:txBody>
          <a:bodyPr/>
          <a:lstStyle/>
          <a:p>
            <a:fld id="{02989003-2739-4946-A3BE-A91D8A55C03C}" type="datetime6">
              <a:rPr lang="en-GB" smtClean="0"/>
              <a:t>February 22</a:t>
            </a:fld>
            <a:endParaRPr lang="en-GB"/>
          </a:p>
        </p:txBody>
      </p:sp>
      <p:sp>
        <p:nvSpPr>
          <p:cNvPr id="5" name="Footer Placeholder 4">
            <a:extLst>
              <a:ext uri="{FF2B5EF4-FFF2-40B4-BE49-F238E27FC236}">
                <a16:creationId xmlns:a16="http://schemas.microsoft.com/office/drawing/2014/main" xmlns="" id="{7DB54B12-F6DF-48FD-930B-82CF312BB392}"/>
              </a:ext>
            </a:extLst>
          </p:cNvPr>
          <p:cNvSpPr>
            <a:spLocks noGrp="1"/>
          </p:cNvSpPr>
          <p:nvPr>
            <p:ph type="ftr" sz="quarter" idx="11"/>
          </p:nvPr>
        </p:nvSpPr>
        <p:spPr/>
        <p:txBody>
          <a:bodyPr/>
          <a:lstStyle/>
          <a:p>
            <a:r>
              <a:rPr lang="en-GB" dirty="0" err="1"/>
              <a:t>www.investeurope.eu</a:t>
            </a:r>
            <a:endParaRPr lang="en-GB" dirty="0"/>
          </a:p>
        </p:txBody>
      </p:sp>
      <p:sp>
        <p:nvSpPr>
          <p:cNvPr id="6" name="Slide Number Placeholder 5">
            <a:extLst>
              <a:ext uri="{FF2B5EF4-FFF2-40B4-BE49-F238E27FC236}">
                <a16:creationId xmlns:a16="http://schemas.microsoft.com/office/drawing/2014/main" xmlns="" id="{245F4A65-C929-4E2D-965B-9684D81DC1A4}"/>
              </a:ext>
            </a:extLst>
          </p:cNvPr>
          <p:cNvSpPr>
            <a:spLocks noGrp="1"/>
          </p:cNvSpPr>
          <p:nvPr>
            <p:ph type="sldNum" sz="quarter" idx="12"/>
          </p:nvPr>
        </p:nvSpPr>
        <p:spPr/>
        <p:txBody>
          <a:bodyPr/>
          <a:lstStyle/>
          <a:p>
            <a:fld id="{3A277439-5CFB-40D3-A371-F0CC064631A7}" type="slidenum">
              <a:rPr lang="en-GB" smtClean="0"/>
              <a:t>‹#›</a:t>
            </a:fld>
            <a:endParaRPr lang="en-GB"/>
          </a:p>
        </p:txBody>
      </p:sp>
      <p:sp>
        <p:nvSpPr>
          <p:cNvPr id="19" name="Text Placeholder 7">
            <a:extLst>
              <a:ext uri="{FF2B5EF4-FFF2-40B4-BE49-F238E27FC236}">
                <a16:creationId xmlns:a16="http://schemas.microsoft.com/office/drawing/2014/main" xmlns="" id="{C22BD4FB-7A94-4B98-849E-DD038EF393C4}"/>
              </a:ext>
            </a:extLst>
          </p:cNvPr>
          <p:cNvSpPr>
            <a:spLocks noGrp="1"/>
          </p:cNvSpPr>
          <p:nvPr>
            <p:ph type="body" sz="quarter" idx="14"/>
          </p:nvPr>
        </p:nvSpPr>
        <p:spPr>
          <a:xfrm>
            <a:off x="344488" y="5913438"/>
            <a:ext cx="9217025" cy="323850"/>
          </a:xfrm>
        </p:spPr>
        <p:txBody>
          <a:bodyPr bIns="0" anchor="b" anchorCtr="0">
            <a:noAutofit/>
          </a:bodyPr>
          <a:lstStyle>
            <a:lvl1pPr marL="0" indent="0">
              <a:lnSpc>
                <a:spcPct val="100000"/>
              </a:lnSpc>
              <a:spcBef>
                <a:spcPts val="0"/>
              </a:spcBef>
              <a:spcAft>
                <a:spcPts val="100"/>
              </a:spcAft>
              <a:buNone/>
              <a:defRPr sz="800"/>
            </a:lvl1pPr>
            <a:lvl2pPr marL="371475" indent="0">
              <a:buNone/>
              <a:defRPr sz="800"/>
            </a:lvl2pPr>
            <a:lvl3pPr marL="742950" indent="0">
              <a:buNone/>
              <a:defRPr sz="800"/>
            </a:lvl3pPr>
            <a:lvl4pPr marL="1114425" indent="0">
              <a:buNone/>
              <a:defRPr sz="800"/>
            </a:lvl4pPr>
            <a:lvl5pPr marL="1485900" indent="0">
              <a:buNone/>
              <a:defRPr sz="800"/>
            </a:lvl5pPr>
          </a:lstStyle>
          <a:p>
            <a:pPr lvl="0"/>
            <a:r>
              <a:rPr lang="en-US" dirty="0"/>
              <a:t>Click to edit Master text styles</a:t>
            </a:r>
          </a:p>
        </p:txBody>
      </p:sp>
      <p:sp>
        <p:nvSpPr>
          <p:cNvPr id="20" name="Text Placeholder 8">
            <a:extLst>
              <a:ext uri="{FF2B5EF4-FFF2-40B4-BE49-F238E27FC236}">
                <a16:creationId xmlns:a16="http://schemas.microsoft.com/office/drawing/2014/main" xmlns="" id="{17A099D7-96FF-4896-AE14-1657C4BB2CE6}"/>
              </a:ext>
            </a:extLst>
          </p:cNvPr>
          <p:cNvSpPr>
            <a:spLocks noGrp="1"/>
          </p:cNvSpPr>
          <p:nvPr>
            <p:ph type="body" sz="quarter" idx="15"/>
          </p:nvPr>
        </p:nvSpPr>
        <p:spPr>
          <a:xfrm>
            <a:off x="344488" y="1321200"/>
            <a:ext cx="9217025" cy="235468"/>
          </a:xfrm>
        </p:spPr>
        <p:txBody>
          <a:bodyPr>
            <a:noAutofit/>
          </a:bodyPr>
          <a:lstStyle>
            <a:lvl1pPr marL="0" indent="0">
              <a:lnSpc>
                <a:spcPct val="100000"/>
              </a:lnSpc>
              <a:spcBef>
                <a:spcPts val="0"/>
              </a:spcBef>
              <a:buNone/>
              <a:defRPr sz="1600"/>
            </a:lvl1pPr>
          </a:lstStyle>
          <a:p>
            <a:pPr lvl="0"/>
            <a:r>
              <a:rPr lang="en-US" dirty="0"/>
              <a:t>Click to edit Master text styles</a:t>
            </a:r>
          </a:p>
        </p:txBody>
      </p:sp>
      <p:sp>
        <p:nvSpPr>
          <p:cNvPr id="14" name="TextBox 13">
            <a:extLst>
              <a:ext uri="{FF2B5EF4-FFF2-40B4-BE49-F238E27FC236}">
                <a16:creationId xmlns:a16="http://schemas.microsoft.com/office/drawing/2014/main" xmlns="" id="{1FAA5E4A-E168-459B-9A59-FB5524C99835}"/>
              </a:ext>
            </a:extLst>
          </p:cNvPr>
          <p:cNvSpPr txBox="1"/>
          <p:nvPr userDrawn="1"/>
        </p:nvSpPr>
        <p:spPr>
          <a:xfrm>
            <a:off x="2570927" y="368300"/>
            <a:ext cx="582614" cy="147151"/>
          </a:xfrm>
          <a:prstGeom prst="rect">
            <a:avLst/>
          </a:prstGeom>
        </p:spPr>
        <p:txBody>
          <a:bodyPr vert="horz" wrap="square" lIns="0" tIns="36000" rIns="0" bIns="0" rtlCol="0">
            <a:spAutoFit/>
          </a:bodyPr>
          <a:lstStyle>
            <a:lvl1pPr lvl="0" indent="0" defTabSz="742950">
              <a:lnSpc>
                <a:spcPct val="90000"/>
              </a:lnSpc>
              <a:spcBef>
                <a:spcPts val="813"/>
              </a:spcBef>
              <a:buFont typeface="Arial" panose="020B0604020202020204" pitchFamily="34" charset="0"/>
              <a:buNone/>
              <a:defRPr sz="800">
                <a:solidFill>
                  <a:schemeClr val="bg2"/>
                </a:solidFill>
              </a:defRPr>
            </a:lvl1pPr>
            <a:lvl2pPr marL="371475" indent="0" defTabSz="742950">
              <a:lnSpc>
                <a:spcPct val="90000"/>
              </a:lnSpc>
              <a:spcBef>
                <a:spcPts val="406"/>
              </a:spcBef>
              <a:buFont typeface="Arial" panose="020B0604020202020204" pitchFamily="34" charset="0"/>
              <a:buNone/>
              <a:defRPr sz="800"/>
            </a:lvl2pPr>
            <a:lvl3pPr marL="742950" indent="0" defTabSz="742950">
              <a:lnSpc>
                <a:spcPct val="90000"/>
              </a:lnSpc>
              <a:spcBef>
                <a:spcPts val="406"/>
              </a:spcBef>
              <a:buFont typeface="Arial" panose="020B0604020202020204" pitchFamily="34" charset="0"/>
              <a:buNone/>
              <a:defRPr sz="800"/>
            </a:lvl3pPr>
            <a:lvl4pPr marL="1114425" indent="0" defTabSz="742950">
              <a:lnSpc>
                <a:spcPct val="90000"/>
              </a:lnSpc>
              <a:spcBef>
                <a:spcPts val="406"/>
              </a:spcBef>
              <a:buFont typeface="Arial" panose="020B0604020202020204" pitchFamily="34" charset="0"/>
              <a:buNone/>
              <a:defRPr sz="800"/>
            </a:lvl4pPr>
            <a:lvl5pPr marL="1485900" indent="0" defTabSz="742950">
              <a:lnSpc>
                <a:spcPct val="90000"/>
              </a:lnSpc>
              <a:spcBef>
                <a:spcPts val="406"/>
              </a:spcBef>
              <a:buFont typeface="Arial" panose="020B0604020202020204" pitchFamily="34" charset="0"/>
              <a:buNone/>
              <a:defRPr sz="800"/>
            </a:lvl5pPr>
            <a:lvl6pPr marL="2043113" indent="-185738" defTabSz="742950">
              <a:lnSpc>
                <a:spcPct val="90000"/>
              </a:lnSpc>
              <a:spcBef>
                <a:spcPts val="406"/>
              </a:spcBef>
              <a:buFont typeface="Arial" panose="020B0604020202020204" pitchFamily="34" charset="0"/>
              <a:buChar char="•"/>
              <a:defRPr sz="1463"/>
            </a:lvl6pPr>
            <a:lvl7pPr marL="2414588" indent="-185738" defTabSz="742950">
              <a:lnSpc>
                <a:spcPct val="90000"/>
              </a:lnSpc>
              <a:spcBef>
                <a:spcPts val="406"/>
              </a:spcBef>
              <a:buFont typeface="Arial" panose="020B0604020202020204" pitchFamily="34" charset="0"/>
              <a:buChar char="•"/>
              <a:defRPr sz="1463"/>
            </a:lvl7pPr>
            <a:lvl8pPr marL="2786063" indent="-185738" defTabSz="742950">
              <a:lnSpc>
                <a:spcPct val="90000"/>
              </a:lnSpc>
              <a:spcBef>
                <a:spcPts val="406"/>
              </a:spcBef>
              <a:buFont typeface="Arial" panose="020B0604020202020204" pitchFamily="34" charset="0"/>
              <a:buChar char="•"/>
              <a:defRPr sz="1463"/>
            </a:lvl8pPr>
            <a:lvl9pPr marL="3157538" indent="-185738" defTabSz="742950">
              <a:lnSpc>
                <a:spcPct val="90000"/>
              </a:lnSpc>
              <a:spcBef>
                <a:spcPts val="406"/>
              </a:spcBef>
              <a:buFont typeface="Arial" panose="020B0604020202020204" pitchFamily="34" charset="0"/>
              <a:buChar char="•"/>
              <a:defRPr sz="1463"/>
            </a:lvl9pPr>
          </a:lstStyle>
          <a:p>
            <a:pPr lvl="0" algn="ctr"/>
            <a:r>
              <a:rPr lang="en-GB" b="0" dirty="0">
                <a:solidFill>
                  <a:schemeClr val="accent3"/>
                </a:solidFill>
              </a:rPr>
              <a:t>Overview</a:t>
            </a:r>
          </a:p>
        </p:txBody>
      </p:sp>
      <p:sp>
        <p:nvSpPr>
          <p:cNvPr id="15" name="TextBox 14">
            <a:extLst>
              <a:ext uri="{FF2B5EF4-FFF2-40B4-BE49-F238E27FC236}">
                <a16:creationId xmlns:a16="http://schemas.microsoft.com/office/drawing/2014/main" xmlns="" id="{425BABFA-F0A9-4531-A853-0668FAAB422E}"/>
              </a:ext>
            </a:extLst>
          </p:cNvPr>
          <p:cNvSpPr txBox="1"/>
          <p:nvPr userDrawn="1"/>
        </p:nvSpPr>
        <p:spPr>
          <a:xfrm>
            <a:off x="3328445" y="368300"/>
            <a:ext cx="1442866" cy="147151"/>
          </a:xfrm>
          <a:prstGeom prst="rect">
            <a:avLst/>
          </a:prstGeom>
        </p:spPr>
        <p:txBody>
          <a:bodyPr vert="horz" wrap="square" lIns="0" tIns="36000" rIns="0" bIns="0" rtlCol="0">
            <a:spAutoFit/>
          </a:bodyPr>
          <a:lstStyle>
            <a:lvl1pPr lvl="0" indent="0" defTabSz="742950">
              <a:lnSpc>
                <a:spcPct val="90000"/>
              </a:lnSpc>
              <a:spcBef>
                <a:spcPts val="813"/>
              </a:spcBef>
              <a:buFont typeface="Arial" panose="020B0604020202020204" pitchFamily="34" charset="0"/>
              <a:buNone/>
              <a:defRPr sz="800">
                <a:solidFill>
                  <a:schemeClr val="bg2"/>
                </a:solidFill>
              </a:defRPr>
            </a:lvl1pPr>
            <a:lvl2pPr marL="371475" indent="0" defTabSz="742950">
              <a:lnSpc>
                <a:spcPct val="90000"/>
              </a:lnSpc>
              <a:spcBef>
                <a:spcPts val="406"/>
              </a:spcBef>
              <a:buFont typeface="Arial" panose="020B0604020202020204" pitchFamily="34" charset="0"/>
              <a:buNone/>
              <a:defRPr sz="800"/>
            </a:lvl2pPr>
            <a:lvl3pPr marL="742950" indent="0" defTabSz="742950">
              <a:lnSpc>
                <a:spcPct val="90000"/>
              </a:lnSpc>
              <a:spcBef>
                <a:spcPts val="406"/>
              </a:spcBef>
              <a:buFont typeface="Arial" panose="020B0604020202020204" pitchFamily="34" charset="0"/>
              <a:buNone/>
              <a:defRPr sz="800"/>
            </a:lvl3pPr>
            <a:lvl4pPr marL="1114425" indent="0" defTabSz="742950">
              <a:lnSpc>
                <a:spcPct val="90000"/>
              </a:lnSpc>
              <a:spcBef>
                <a:spcPts val="406"/>
              </a:spcBef>
              <a:buFont typeface="Arial" panose="020B0604020202020204" pitchFamily="34" charset="0"/>
              <a:buNone/>
              <a:defRPr sz="800"/>
            </a:lvl4pPr>
            <a:lvl5pPr marL="1485900" indent="0" defTabSz="742950">
              <a:lnSpc>
                <a:spcPct val="90000"/>
              </a:lnSpc>
              <a:spcBef>
                <a:spcPts val="406"/>
              </a:spcBef>
              <a:buFont typeface="Arial" panose="020B0604020202020204" pitchFamily="34" charset="0"/>
              <a:buNone/>
              <a:defRPr sz="800"/>
            </a:lvl5pPr>
            <a:lvl6pPr marL="2043113" indent="-185738" defTabSz="742950">
              <a:lnSpc>
                <a:spcPct val="90000"/>
              </a:lnSpc>
              <a:spcBef>
                <a:spcPts val="406"/>
              </a:spcBef>
              <a:buFont typeface="Arial" panose="020B0604020202020204" pitchFamily="34" charset="0"/>
              <a:buChar char="•"/>
              <a:defRPr sz="1463"/>
            </a:lvl6pPr>
            <a:lvl7pPr marL="2414588" indent="-185738" defTabSz="742950">
              <a:lnSpc>
                <a:spcPct val="90000"/>
              </a:lnSpc>
              <a:spcBef>
                <a:spcPts val="406"/>
              </a:spcBef>
              <a:buFont typeface="Arial" panose="020B0604020202020204" pitchFamily="34" charset="0"/>
              <a:buChar char="•"/>
              <a:defRPr sz="1463"/>
            </a:lvl7pPr>
            <a:lvl8pPr marL="2786063" indent="-185738" defTabSz="742950">
              <a:lnSpc>
                <a:spcPct val="90000"/>
              </a:lnSpc>
              <a:spcBef>
                <a:spcPts val="406"/>
              </a:spcBef>
              <a:buFont typeface="Arial" panose="020B0604020202020204" pitchFamily="34" charset="0"/>
              <a:buChar char="•"/>
              <a:defRPr sz="1463"/>
            </a:lvl8pPr>
            <a:lvl9pPr marL="3157538" indent="-185738" defTabSz="742950">
              <a:lnSpc>
                <a:spcPct val="90000"/>
              </a:lnSpc>
              <a:spcBef>
                <a:spcPts val="406"/>
              </a:spcBef>
              <a:buFont typeface="Arial" panose="020B0604020202020204" pitchFamily="34" charset="0"/>
              <a:buChar char="•"/>
              <a:defRPr sz="1463"/>
            </a:lvl9pPr>
          </a:lstStyle>
          <a:p>
            <a:pPr lvl="0" algn="ctr"/>
            <a:r>
              <a:rPr lang="en-GB" dirty="0">
                <a:solidFill>
                  <a:schemeClr val="accent3"/>
                </a:solidFill>
              </a:rPr>
              <a:t>Mid-Market fund performance</a:t>
            </a:r>
          </a:p>
        </p:txBody>
      </p:sp>
      <p:sp>
        <p:nvSpPr>
          <p:cNvPr id="16" name="TextBox 15">
            <a:extLst>
              <a:ext uri="{FF2B5EF4-FFF2-40B4-BE49-F238E27FC236}">
                <a16:creationId xmlns:a16="http://schemas.microsoft.com/office/drawing/2014/main" xmlns="" id="{3E6F8057-50E3-47C8-9F99-E352E76C2F49}"/>
              </a:ext>
            </a:extLst>
          </p:cNvPr>
          <p:cNvSpPr txBox="1"/>
          <p:nvPr userDrawn="1"/>
        </p:nvSpPr>
        <p:spPr>
          <a:xfrm>
            <a:off x="4990289" y="368300"/>
            <a:ext cx="1184587" cy="147151"/>
          </a:xfrm>
          <a:prstGeom prst="rect">
            <a:avLst/>
          </a:prstGeom>
        </p:spPr>
        <p:txBody>
          <a:bodyPr vert="horz" wrap="square" lIns="0" tIns="36000" rIns="0" bIns="0" rtlCol="0">
            <a:spAutoFit/>
          </a:bodyPr>
          <a:lstStyle>
            <a:lvl1pPr lvl="0" indent="0" defTabSz="742950">
              <a:lnSpc>
                <a:spcPct val="90000"/>
              </a:lnSpc>
              <a:spcBef>
                <a:spcPts val="813"/>
              </a:spcBef>
              <a:buFont typeface="Arial" panose="020B0604020202020204" pitchFamily="34" charset="0"/>
              <a:buNone/>
              <a:defRPr sz="800">
                <a:solidFill>
                  <a:schemeClr val="bg2"/>
                </a:solidFill>
              </a:defRPr>
            </a:lvl1pPr>
            <a:lvl2pPr marL="371475" indent="0" defTabSz="742950">
              <a:lnSpc>
                <a:spcPct val="90000"/>
              </a:lnSpc>
              <a:spcBef>
                <a:spcPts val="406"/>
              </a:spcBef>
              <a:buFont typeface="Arial" panose="020B0604020202020204" pitchFamily="34" charset="0"/>
              <a:buNone/>
              <a:defRPr sz="800"/>
            </a:lvl2pPr>
            <a:lvl3pPr marL="742950" indent="0" defTabSz="742950">
              <a:lnSpc>
                <a:spcPct val="90000"/>
              </a:lnSpc>
              <a:spcBef>
                <a:spcPts val="406"/>
              </a:spcBef>
              <a:buFont typeface="Arial" panose="020B0604020202020204" pitchFamily="34" charset="0"/>
              <a:buNone/>
              <a:defRPr sz="800"/>
            </a:lvl3pPr>
            <a:lvl4pPr marL="1114425" indent="0" defTabSz="742950">
              <a:lnSpc>
                <a:spcPct val="90000"/>
              </a:lnSpc>
              <a:spcBef>
                <a:spcPts val="406"/>
              </a:spcBef>
              <a:buFont typeface="Arial" panose="020B0604020202020204" pitchFamily="34" charset="0"/>
              <a:buNone/>
              <a:defRPr sz="800"/>
            </a:lvl4pPr>
            <a:lvl5pPr marL="1485900" indent="0" defTabSz="742950">
              <a:lnSpc>
                <a:spcPct val="90000"/>
              </a:lnSpc>
              <a:spcBef>
                <a:spcPts val="406"/>
              </a:spcBef>
              <a:buFont typeface="Arial" panose="020B0604020202020204" pitchFamily="34" charset="0"/>
              <a:buNone/>
              <a:defRPr sz="800"/>
            </a:lvl5pPr>
            <a:lvl6pPr marL="2043113" indent="-185738" defTabSz="742950">
              <a:lnSpc>
                <a:spcPct val="90000"/>
              </a:lnSpc>
              <a:spcBef>
                <a:spcPts val="406"/>
              </a:spcBef>
              <a:buFont typeface="Arial" panose="020B0604020202020204" pitchFamily="34" charset="0"/>
              <a:buChar char="•"/>
              <a:defRPr sz="1463"/>
            </a:lvl6pPr>
            <a:lvl7pPr marL="2414588" indent="-185738" defTabSz="742950">
              <a:lnSpc>
                <a:spcPct val="90000"/>
              </a:lnSpc>
              <a:spcBef>
                <a:spcPts val="406"/>
              </a:spcBef>
              <a:buFont typeface="Arial" panose="020B0604020202020204" pitchFamily="34" charset="0"/>
              <a:buChar char="•"/>
              <a:defRPr sz="1463"/>
            </a:lvl7pPr>
            <a:lvl8pPr marL="2786063" indent="-185738" defTabSz="742950">
              <a:lnSpc>
                <a:spcPct val="90000"/>
              </a:lnSpc>
              <a:spcBef>
                <a:spcPts val="406"/>
              </a:spcBef>
              <a:buFont typeface="Arial" panose="020B0604020202020204" pitchFamily="34" charset="0"/>
              <a:buChar char="•"/>
              <a:defRPr sz="1463"/>
            </a:lvl8pPr>
            <a:lvl9pPr marL="3157538" indent="-185738" defTabSz="742950">
              <a:lnSpc>
                <a:spcPct val="90000"/>
              </a:lnSpc>
              <a:spcBef>
                <a:spcPts val="406"/>
              </a:spcBef>
              <a:buFont typeface="Arial" panose="020B0604020202020204" pitchFamily="34" charset="0"/>
              <a:buChar char="•"/>
              <a:defRPr sz="1463"/>
            </a:lvl9pPr>
          </a:lstStyle>
          <a:p>
            <a:pPr lvl="0" algn="ctr"/>
            <a:r>
              <a:rPr lang="en-GB" dirty="0">
                <a:solidFill>
                  <a:schemeClr val="accent3"/>
                </a:solidFill>
              </a:rPr>
              <a:t>Mid-Market fund profiles</a:t>
            </a:r>
          </a:p>
        </p:txBody>
      </p:sp>
      <p:sp>
        <p:nvSpPr>
          <p:cNvPr id="17" name="TextBox 16">
            <a:extLst>
              <a:ext uri="{FF2B5EF4-FFF2-40B4-BE49-F238E27FC236}">
                <a16:creationId xmlns:a16="http://schemas.microsoft.com/office/drawing/2014/main" xmlns="" id="{C436C61E-49A9-44DB-9256-9B694A1E78EA}"/>
              </a:ext>
            </a:extLst>
          </p:cNvPr>
          <p:cNvSpPr txBox="1"/>
          <p:nvPr userDrawn="1"/>
        </p:nvSpPr>
        <p:spPr>
          <a:xfrm>
            <a:off x="6403476" y="368300"/>
            <a:ext cx="634023" cy="147151"/>
          </a:xfrm>
          <a:prstGeom prst="rect">
            <a:avLst/>
          </a:prstGeom>
        </p:spPr>
        <p:txBody>
          <a:bodyPr vert="horz" wrap="square" lIns="0" tIns="36000" rIns="0" bIns="0" rtlCol="0">
            <a:spAutoFit/>
          </a:bodyPr>
          <a:lstStyle>
            <a:lvl1pPr lvl="0" indent="0" defTabSz="742950">
              <a:lnSpc>
                <a:spcPct val="90000"/>
              </a:lnSpc>
              <a:spcBef>
                <a:spcPts val="813"/>
              </a:spcBef>
              <a:buFont typeface="Arial" panose="020B0604020202020204" pitchFamily="34" charset="0"/>
              <a:buNone/>
              <a:defRPr sz="800">
                <a:solidFill>
                  <a:schemeClr val="bg2"/>
                </a:solidFill>
              </a:defRPr>
            </a:lvl1pPr>
            <a:lvl2pPr marL="371475" indent="0" defTabSz="742950">
              <a:lnSpc>
                <a:spcPct val="90000"/>
              </a:lnSpc>
              <a:spcBef>
                <a:spcPts val="406"/>
              </a:spcBef>
              <a:buFont typeface="Arial" panose="020B0604020202020204" pitchFamily="34" charset="0"/>
              <a:buNone/>
              <a:defRPr sz="800"/>
            </a:lvl2pPr>
            <a:lvl3pPr marL="742950" indent="0" defTabSz="742950">
              <a:lnSpc>
                <a:spcPct val="90000"/>
              </a:lnSpc>
              <a:spcBef>
                <a:spcPts val="406"/>
              </a:spcBef>
              <a:buFont typeface="Arial" panose="020B0604020202020204" pitchFamily="34" charset="0"/>
              <a:buNone/>
              <a:defRPr sz="800"/>
            </a:lvl3pPr>
            <a:lvl4pPr marL="1114425" indent="0" defTabSz="742950">
              <a:lnSpc>
                <a:spcPct val="90000"/>
              </a:lnSpc>
              <a:spcBef>
                <a:spcPts val="406"/>
              </a:spcBef>
              <a:buFont typeface="Arial" panose="020B0604020202020204" pitchFamily="34" charset="0"/>
              <a:buNone/>
              <a:defRPr sz="800"/>
            </a:lvl4pPr>
            <a:lvl5pPr marL="1485900" indent="0" defTabSz="742950">
              <a:lnSpc>
                <a:spcPct val="90000"/>
              </a:lnSpc>
              <a:spcBef>
                <a:spcPts val="406"/>
              </a:spcBef>
              <a:buFont typeface="Arial" panose="020B0604020202020204" pitchFamily="34" charset="0"/>
              <a:buNone/>
              <a:defRPr sz="800"/>
            </a:lvl5pPr>
            <a:lvl6pPr marL="2043113" indent="-185738" defTabSz="742950">
              <a:lnSpc>
                <a:spcPct val="90000"/>
              </a:lnSpc>
              <a:spcBef>
                <a:spcPts val="406"/>
              </a:spcBef>
              <a:buFont typeface="Arial" panose="020B0604020202020204" pitchFamily="34" charset="0"/>
              <a:buChar char="•"/>
              <a:defRPr sz="1463"/>
            </a:lvl6pPr>
            <a:lvl7pPr marL="2414588" indent="-185738" defTabSz="742950">
              <a:lnSpc>
                <a:spcPct val="90000"/>
              </a:lnSpc>
              <a:spcBef>
                <a:spcPts val="406"/>
              </a:spcBef>
              <a:buFont typeface="Arial" panose="020B0604020202020204" pitchFamily="34" charset="0"/>
              <a:buChar char="•"/>
              <a:defRPr sz="1463"/>
            </a:lvl7pPr>
            <a:lvl8pPr marL="2786063" indent="-185738" defTabSz="742950">
              <a:lnSpc>
                <a:spcPct val="90000"/>
              </a:lnSpc>
              <a:spcBef>
                <a:spcPts val="406"/>
              </a:spcBef>
              <a:buFont typeface="Arial" panose="020B0604020202020204" pitchFamily="34" charset="0"/>
              <a:buChar char="•"/>
              <a:defRPr sz="1463"/>
            </a:lvl8pPr>
            <a:lvl9pPr marL="3157538" indent="-185738" defTabSz="742950">
              <a:lnSpc>
                <a:spcPct val="90000"/>
              </a:lnSpc>
              <a:spcBef>
                <a:spcPts val="406"/>
              </a:spcBef>
              <a:buFont typeface="Arial" panose="020B0604020202020204" pitchFamily="34" charset="0"/>
              <a:buChar char="•"/>
              <a:defRPr sz="1463"/>
            </a:lvl9pPr>
          </a:lstStyle>
          <a:p>
            <a:pPr lvl="0" algn="ctr"/>
            <a:r>
              <a:rPr lang="en-GB" dirty="0">
                <a:solidFill>
                  <a:schemeClr val="accent3"/>
                </a:solidFill>
              </a:rPr>
              <a:t>Case studies</a:t>
            </a:r>
          </a:p>
        </p:txBody>
      </p:sp>
      <p:sp>
        <p:nvSpPr>
          <p:cNvPr id="18" name="TextBox 17">
            <a:extLst>
              <a:ext uri="{FF2B5EF4-FFF2-40B4-BE49-F238E27FC236}">
                <a16:creationId xmlns:a16="http://schemas.microsoft.com/office/drawing/2014/main" xmlns="" id="{C436C61E-49A9-44DB-9256-9B694A1E78EA}"/>
              </a:ext>
            </a:extLst>
          </p:cNvPr>
          <p:cNvSpPr txBox="1"/>
          <p:nvPr userDrawn="1"/>
        </p:nvSpPr>
        <p:spPr>
          <a:xfrm>
            <a:off x="7262120" y="368300"/>
            <a:ext cx="497681" cy="147151"/>
          </a:xfrm>
          <a:prstGeom prst="rect">
            <a:avLst/>
          </a:prstGeom>
        </p:spPr>
        <p:txBody>
          <a:bodyPr vert="horz" wrap="square" lIns="0" tIns="36000" rIns="0" bIns="0" rtlCol="0">
            <a:spAutoFit/>
          </a:bodyPr>
          <a:lstStyle>
            <a:lvl1pPr lvl="0" indent="0" defTabSz="742950">
              <a:lnSpc>
                <a:spcPct val="90000"/>
              </a:lnSpc>
              <a:spcBef>
                <a:spcPts val="813"/>
              </a:spcBef>
              <a:buFont typeface="Arial" panose="020B0604020202020204" pitchFamily="34" charset="0"/>
              <a:buNone/>
              <a:defRPr sz="800">
                <a:solidFill>
                  <a:schemeClr val="bg2"/>
                </a:solidFill>
              </a:defRPr>
            </a:lvl1pPr>
            <a:lvl2pPr marL="371475" indent="0" defTabSz="742950">
              <a:lnSpc>
                <a:spcPct val="90000"/>
              </a:lnSpc>
              <a:spcBef>
                <a:spcPts val="406"/>
              </a:spcBef>
              <a:buFont typeface="Arial" panose="020B0604020202020204" pitchFamily="34" charset="0"/>
              <a:buNone/>
              <a:defRPr sz="800"/>
            </a:lvl2pPr>
            <a:lvl3pPr marL="742950" indent="0" defTabSz="742950">
              <a:lnSpc>
                <a:spcPct val="90000"/>
              </a:lnSpc>
              <a:spcBef>
                <a:spcPts val="406"/>
              </a:spcBef>
              <a:buFont typeface="Arial" panose="020B0604020202020204" pitchFamily="34" charset="0"/>
              <a:buNone/>
              <a:defRPr sz="800"/>
            </a:lvl3pPr>
            <a:lvl4pPr marL="1114425" indent="0" defTabSz="742950">
              <a:lnSpc>
                <a:spcPct val="90000"/>
              </a:lnSpc>
              <a:spcBef>
                <a:spcPts val="406"/>
              </a:spcBef>
              <a:buFont typeface="Arial" panose="020B0604020202020204" pitchFamily="34" charset="0"/>
              <a:buNone/>
              <a:defRPr sz="800"/>
            </a:lvl4pPr>
            <a:lvl5pPr marL="1485900" indent="0" defTabSz="742950">
              <a:lnSpc>
                <a:spcPct val="90000"/>
              </a:lnSpc>
              <a:spcBef>
                <a:spcPts val="406"/>
              </a:spcBef>
              <a:buFont typeface="Arial" panose="020B0604020202020204" pitchFamily="34" charset="0"/>
              <a:buNone/>
              <a:defRPr sz="800"/>
            </a:lvl5pPr>
            <a:lvl6pPr marL="2043113" indent="-185738" defTabSz="742950">
              <a:lnSpc>
                <a:spcPct val="90000"/>
              </a:lnSpc>
              <a:spcBef>
                <a:spcPts val="406"/>
              </a:spcBef>
              <a:buFont typeface="Arial" panose="020B0604020202020204" pitchFamily="34" charset="0"/>
              <a:buChar char="•"/>
              <a:defRPr sz="1463"/>
            </a:lvl6pPr>
            <a:lvl7pPr marL="2414588" indent="-185738" defTabSz="742950">
              <a:lnSpc>
                <a:spcPct val="90000"/>
              </a:lnSpc>
              <a:spcBef>
                <a:spcPts val="406"/>
              </a:spcBef>
              <a:buFont typeface="Arial" panose="020B0604020202020204" pitchFamily="34" charset="0"/>
              <a:buChar char="•"/>
              <a:defRPr sz="1463"/>
            </a:lvl7pPr>
            <a:lvl8pPr marL="2786063" indent="-185738" defTabSz="742950">
              <a:lnSpc>
                <a:spcPct val="90000"/>
              </a:lnSpc>
              <a:spcBef>
                <a:spcPts val="406"/>
              </a:spcBef>
              <a:buFont typeface="Arial" panose="020B0604020202020204" pitchFamily="34" charset="0"/>
              <a:buChar char="•"/>
              <a:defRPr sz="1463"/>
            </a:lvl8pPr>
            <a:lvl9pPr marL="3157538" indent="-185738" defTabSz="742950">
              <a:lnSpc>
                <a:spcPct val="90000"/>
              </a:lnSpc>
              <a:spcBef>
                <a:spcPts val="406"/>
              </a:spcBef>
              <a:buFont typeface="Arial" panose="020B0604020202020204" pitchFamily="34" charset="0"/>
              <a:buChar char="•"/>
              <a:defRPr sz="1463"/>
            </a:lvl9pPr>
          </a:lstStyle>
          <a:p>
            <a:pPr lvl="0" algn="ctr"/>
            <a:r>
              <a:rPr lang="en-GB" b="1" dirty="0">
                <a:solidFill>
                  <a:schemeClr val="accent2"/>
                </a:solidFill>
              </a:rPr>
              <a:t>Appendix</a:t>
            </a:r>
          </a:p>
        </p:txBody>
      </p:sp>
    </p:spTree>
    <p:extLst>
      <p:ext uri="{BB962C8B-B14F-4D97-AF65-F5344CB8AC3E}">
        <p14:creationId xmlns:p14="http://schemas.microsoft.com/office/powerpoint/2010/main" val="28506568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ase study Se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8C3FE4-3C22-4BA9-8F11-5A19F089D3B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BD36C496-5270-4FC4-8C82-3EF2374D0C85}"/>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xmlns="" id="{15E0EE2A-E230-489D-9665-6E9CB22D4D5B}"/>
              </a:ext>
            </a:extLst>
          </p:cNvPr>
          <p:cNvSpPr>
            <a:spLocks noGrp="1"/>
          </p:cNvSpPr>
          <p:nvPr>
            <p:ph type="dt" sz="half" idx="10"/>
          </p:nvPr>
        </p:nvSpPr>
        <p:spPr/>
        <p:txBody>
          <a:bodyPr/>
          <a:lstStyle/>
          <a:p>
            <a:fld id="{02989003-2739-4946-A3BE-A91D8A55C03C}" type="datetime6">
              <a:rPr lang="en-GB" smtClean="0"/>
              <a:t>February 22</a:t>
            </a:fld>
            <a:endParaRPr lang="en-GB"/>
          </a:p>
        </p:txBody>
      </p:sp>
      <p:sp>
        <p:nvSpPr>
          <p:cNvPr id="5" name="Footer Placeholder 4">
            <a:extLst>
              <a:ext uri="{FF2B5EF4-FFF2-40B4-BE49-F238E27FC236}">
                <a16:creationId xmlns:a16="http://schemas.microsoft.com/office/drawing/2014/main" xmlns="" id="{7DB54B12-F6DF-48FD-930B-82CF312BB392}"/>
              </a:ext>
            </a:extLst>
          </p:cNvPr>
          <p:cNvSpPr>
            <a:spLocks noGrp="1"/>
          </p:cNvSpPr>
          <p:nvPr>
            <p:ph type="ftr" sz="quarter" idx="11"/>
          </p:nvPr>
        </p:nvSpPr>
        <p:spPr/>
        <p:txBody>
          <a:bodyPr/>
          <a:lstStyle/>
          <a:p>
            <a:r>
              <a:rPr lang="en-GB" dirty="0" err="1"/>
              <a:t>www.investeurope.eu</a:t>
            </a:r>
            <a:endParaRPr lang="en-GB" dirty="0"/>
          </a:p>
        </p:txBody>
      </p:sp>
      <p:sp>
        <p:nvSpPr>
          <p:cNvPr id="6" name="Slide Number Placeholder 5">
            <a:extLst>
              <a:ext uri="{FF2B5EF4-FFF2-40B4-BE49-F238E27FC236}">
                <a16:creationId xmlns:a16="http://schemas.microsoft.com/office/drawing/2014/main" xmlns="" id="{245F4A65-C929-4E2D-965B-9684D81DC1A4}"/>
              </a:ext>
            </a:extLst>
          </p:cNvPr>
          <p:cNvSpPr>
            <a:spLocks noGrp="1"/>
          </p:cNvSpPr>
          <p:nvPr>
            <p:ph type="sldNum" sz="quarter" idx="12"/>
          </p:nvPr>
        </p:nvSpPr>
        <p:spPr/>
        <p:txBody>
          <a:bodyPr/>
          <a:lstStyle/>
          <a:p>
            <a:fld id="{3A277439-5CFB-40D3-A371-F0CC064631A7}" type="slidenum">
              <a:rPr lang="en-GB" smtClean="0"/>
              <a:t>‹#›</a:t>
            </a:fld>
            <a:endParaRPr lang="en-GB"/>
          </a:p>
        </p:txBody>
      </p:sp>
      <p:sp>
        <p:nvSpPr>
          <p:cNvPr id="19" name="Text Placeholder 7">
            <a:extLst>
              <a:ext uri="{FF2B5EF4-FFF2-40B4-BE49-F238E27FC236}">
                <a16:creationId xmlns:a16="http://schemas.microsoft.com/office/drawing/2014/main" xmlns="" id="{C22BD4FB-7A94-4B98-849E-DD038EF393C4}"/>
              </a:ext>
            </a:extLst>
          </p:cNvPr>
          <p:cNvSpPr>
            <a:spLocks noGrp="1"/>
          </p:cNvSpPr>
          <p:nvPr>
            <p:ph type="body" sz="quarter" idx="14"/>
          </p:nvPr>
        </p:nvSpPr>
        <p:spPr>
          <a:xfrm>
            <a:off x="344488" y="5913438"/>
            <a:ext cx="9217025" cy="323850"/>
          </a:xfrm>
        </p:spPr>
        <p:txBody>
          <a:bodyPr bIns="0" anchor="b" anchorCtr="0">
            <a:noAutofit/>
          </a:bodyPr>
          <a:lstStyle>
            <a:lvl1pPr marL="0" indent="0">
              <a:lnSpc>
                <a:spcPct val="100000"/>
              </a:lnSpc>
              <a:spcBef>
                <a:spcPts val="0"/>
              </a:spcBef>
              <a:spcAft>
                <a:spcPts val="100"/>
              </a:spcAft>
              <a:buNone/>
              <a:defRPr sz="800"/>
            </a:lvl1pPr>
            <a:lvl2pPr marL="371475" indent="0">
              <a:buNone/>
              <a:defRPr sz="800"/>
            </a:lvl2pPr>
            <a:lvl3pPr marL="742950" indent="0">
              <a:buNone/>
              <a:defRPr sz="800"/>
            </a:lvl3pPr>
            <a:lvl4pPr marL="1114425" indent="0">
              <a:buNone/>
              <a:defRPr sz="800"/>
            </a:lvl4pPr>
            <a:lvl5pPr marL="1485900" indent="0">
              <a:buNone/>
              <a:defRPr sz="800"/>
            </a:lvl5pPr>
          </a:lstStyle>
          <a:p>
            <a:pPr lvl="0"/>
            <a:r>
              <a:rPr lang="en-US" dirty="0"/>
              <a:t>Click to edit Master text styles</a:t>
            </a:r>
          </a:p>
        </p:txBody>
      </p:sp>
      <p:sp>
        <p:nvSpPr>
          <p:cNvPr id="20" name="Text Placeholder 8">
            <a:extLst>
              <a:ext uri="{FF2B5EF4-FFF2-40B4-BE49-F238E27FC236}">
                <a16:creationId xmlns:a16="http://schemas.microsoft.com/office/drawing/2014/main" xmlns="" id="{17A099D7-96FF-4896-AE14-1657C4BB2CE6}"/>
              </a:ext>
            </a:extLst>
          </p:cNvPr>
          <p:cNvSpPr>
            <a:spLocks noGrp="1"/>
          </p:cNvSpPr>
          <p:nvPr>
            <p:ph type="body" sz="quarter" idx="15"/>
          </p:nvPr>
        </p:nvSpPr>
        <p:spPr>
          <a:xfrm>
            <a:off x="344488" y="1321200"/>
            <a:ext cx="9217025" cy="235468"/>
          </a:xfrm>
        </p:spPr>
        <p:txBody>
          <a:bodyPr>
            <a:noAutofit/>
          </a:bodyPr>
          <a:lstStyle>
            <a:lvl1pPr marL="0" indent="0">
              <a:lnSpc>
                <a:spcPct val="100000"/>
              </a:lnSpc>
              <a:spcBef>
                <a:spcPts val="0"/>
              </a:spcBef>
              <a:buNone/>
              <a:defRPr sz="1600"/>
            </a:lvl1pPr>
          </a:lstStyle>
          <a:p>
            <a:pPr lvl="0"/>
            <a:r>
              <a:rPr lang="en-US" dirty="0"/>
              <a:t>Click to edit Master text styles</a:t>
            </a:r>
          </a:p>
        </p:txBody>
      </p:sp>
      <p:sp>
        <p:nvSpPr>
          <p:cNvPr id="14" name="TextBox 13">
            <a:extLst>
              <a:ext uri="{FF2B5EF4-FFF2-40B4-BE49-F238E27FC236}">
                <a16:creationId xmlns:a16="http://schemas.microsoft.com/office/drawing/2014/main" xmlns="" id="{1FAA5E4A-E168-459B-9A59-FB5524C99835}"/>
              </a:ext>
            </a:extLst>
          </p:cNvPr>
          <p:cNvSpPr txBox="1"/>
          <p:nvPr userDrawn="1"/>
        </p:nvSpPr>
        <p:spPr>
          <a:xfrm>
            <a:off x="2570927" y="368300"/>
            <a:ext cx="582614" cy="147151"/>
          </a:xfrm>
          <a:prstGeom prst="rect">
            <a:avLst/>
          </a:prstGeom>
        </p:spPr>
        <p:txBody>
          <a:bodyPr vert="horz" wrap="square" lIns="0" tIns="36000" rIns="0" bIns="0" rtlCol="0">
            <a:spAutoFit/>
          </a:bodyPr>
          <a:lstStyle>
            <a:lvl1pPr lvl="0" indent="0" defTabSz="742950">
              <a:lnSpc>
                <a:spcPct val="90000"/>
              </a:lnSpc>
              <a:spcBef>
                <a:spcPts val="813"/>
              </a:spcBef>
              <a:buFont typeface="Arial" panose="020B0604020202020204" pitchFamily="34" charset="0"/>
              <a:buNone/>
              <a:defRPr sz="800">
                <a:solidFill>
                  <a:schemeClr val="bg2"/>
                </a:solidFill>
              </a:defRPr>
            </a:lvl1pPr>
            <a:lvl2pPr marL="371475" indent="0" defTabSz="742950">
              <a:lnSpc>
                <a:spcPct val="90000"/>
              </a:lnSpc>
              <a:spcBef>
                <a:spcPts val="406"/>
              </a:spcBef>
              <a:buFont typeface="Arial" panose="020B0604020202020204" pitchFamily="34" charset="0"/>
              <a:buNone/>
              <a:defRPr sz="800"/>
            </a:lvl2pPr>
            <a:lvl3pPr marL="742950" indent="0" defTabSz="742950">
              <a:lnSpc>
                <a:spcPct val="90000"/>
              </a:lnSpc>
              <a:spcBef>
                <a:spcPts val="406"/>
              </a:spcBef>
              <a:buFont typeface="Arial" panose="020B0604020202020204" pitchFamily="34" charset="0"/>
              <a:buNone/>
              <a:defRPr sz="800"/>
            </a:lvl3pPr>
            <a:lvl4pPr marL="1114425" indent="0" defTabSz="742950">
              <a:lnSpc>
                <a:spcPct val="90000"/>
              </a:lnSpc>
              <a:spcBef>
                <a:spcPts val="406"/>
              </a:spcBef>
              <a:buFont typeface="Arial" panose="020B0604020202020204" pitchFamily="34" charset="0"/>
              <a:buNone/>
              <a:defRPr sz="800"/>
            </a:lvl4pPr>
            <a:lvl5pPr marL="1485900" indent="0" defTabSz="742950">
              <a:lnSpc>
                <a:spcPct val="90000"/>
              </a:lnSpc>
              <a:spcBef>
                <a:spcPts val="406"/>
              </a:spcBef>
              <a:buFont typeface="Arial" panose="020B0604020202020204" pitchFamily="34" charset="0"/>
              <a:buNone/>
              <a:defRPr sz="800"/>
            </a:lvl5pPr>
            <a:lvl6pPr marL="2043113" indent="-185738" defTabSz="742950">
              <a:lnSpc>
                <a:spcPct val="90000"/>
              </a:lnSpc>
              <a:spcBef>
                <a:spcPts val="406"/>
              </a:spcBef>
              <a:buFont typeface="Arial" panose="020B0604020202020204" pitchFamily="34" charset="0"/>
              <a:buChar char="•"/>
              <a:defRPr sz="1463"/>
            </a:lvl6pPr>
            <a:lvl7pPr marL="2414588" indent="-185738" defTabSz="742950">
              <a:lnSpc>
                <a:spcPct val="90000"/>
              </a:lnSpc>
              <a:spcBef>
                <a:spcPts val="406"/>
              </a:spcBef>
              <a:buFont typeface="Arial" panose="020B0604020202020204" pitchFamily="34" charset="0"/>
              <a:buChar char="•"/>
              <a:defRPr sz="1463"/>
            </a:lvl7pPr>
            <a:lvl8pPr marL="2786063" indent="-185738" defTabSz="742950">
              <a:lnSpc>
                <a:spcPct val="90000"/>
              </a:lnSpc>
              <a:spcBef>
                <a:spcPts val="406"/>
              </a:spcBef>
              <a:buFont typeface="Arial" panose="020B0604020202020204" pitchFamily="34" charset="0"/>
              <a:buChar char="•"/>
              <a:defRPr sz="1463"/>
            </a:lvl8pPr>
            <a:lvl9pPr marL="3157538" indent="-185738" defTabSz="742950">
              <a:lnSpc>
                <a:spcPct val="90000"/>
              </a:lnSpc>
              <a:spcBef>
                <a:spcPts val="406"/>
              </a:spcBef>
              <a:buFont typeface="Arial" panose="020B0604020202020204" pitchFamily="34" charset="0"/>
              <a:buChar char="•"/>
              <a:defRPr sz="1463"/>
            </a:lvl9pPr>
          </a:lstStyle>
          <a:p>
            <a:pPr lvl="0" algn="ctr"/>
            <a:r>
              <a:rPr lang="en-GB" b="0" dirty="0">
                <a:solidFill>
                  <a:schemeClr val="accent3"/>
                </a:solidFill>
              </a:rPr>
              <a:t>Overview</a:t>
            </a:r>
          </a:p>
        </p:txBody>
      </p:sp>
      <p:sp>
        <p:nvSpPr>
          <p:cNvPr id="15" name="TextBox 14">
            <a:extLst>
              <a:ext uri="{FF2B5EF4-FFF2-40B4-BE49-F238E27FC236}">
                <a16:creationId xmlns:a16="http://schemas.microsoft.com/office/drawing/2014/main" xmlns="" id="{425BABFA-F0A9-4531-A853-0668FAAB422E}"/>
              </a:ext>
            </a:extLst>
          </p:cNvPr>
          <p:cNvSpPr txBox="1"/>
          <p:nvPr userDrawn="1"/>
        </p:nvSpPr>
        <p:spPr>
          <a:xfrm>
            <a:off x="3328445" y="368300"/>
            <a:ext cx="1442866" cy="147151"/>
          </a:xfrm>
          <a:prstGeom prst="rect">
            <a:avLst/>
          </a:prstGeom>
        </p:spPr>
        <p:txBody>
          <a:bodyPr vert="horz" wrap="square" lIns="0" tIns="36000" rIns="0" bIns="0" rtlCol="0">
            <a:spAutoFit/>
          </a:bodyPr>
          <a:lstStyle>
            <a:lvl1pPr lvl="0" indent="0" defTabSz="742950">
              <a:lnSpc>
                <a:spcPct val="90000"/>
              </a:lnSpc>
              <a:spcBef>
                <a:spcPts val="813"/>
              </a:spcBef>
              <a:buFont typeface="Arial" panose="020B0604020202020204" pitchFamily="34" charset="0"/>
              <a:buNone/>
              <a:defRPr sz="800">
                <a:solidFill>
                  <a:schemeClr val="bg2"/>
                </a:solidFill>
              </a:defRPr>
            </a:lvl1pPr>
            <a:lvl2pPr marL="371475" indent="0" defTabSz="742950">
              <a:lnSpc>
                <a:spcPct val="90000"/>
              </a:lnSpc>
              <a:spcBef>
                <a:spcPts val="406"/>
              </a:spcBef>
              <a:buFont typeface="Arial" panose="020B0604020202020204" pitchFamily="34" charset="0"/>
              <a:buNone/>
              <a:defRPr sz="800"/>
            </a:lvl2pPr>
            <a:lvl3pPr marL="742950" indent="0" defTabSz="742950">
              <a:lnSpc>
                <a:spcPct val="90000"/>
              </a:lnSpc>
              <a:spcBef>
                <a:spcPts val="406"/>
              </a:spcBef>
              <a:buFont typeface="Arial" panose="020B0604020202020204" pitchFamily="34" charset="0"/>
              <a:buNone/>
              <a:defRPr sz="800"/>
            </a:lvl3pPr>
            <a:lvl4pPr marL="1114425" indent="0" defTabSz="742950">
              <a:lnSpc>
                <a:spcPct val="90000"/>
              </a:lnSpc>
              <a:spcBef>
                <a:spcPts val="406"/>
              </a:spcBef>
              <a:buFont typeface="Arial" panose="020B0604020202020204" pitchFamily="34" charset="0"/>
              <a:buNone/>
              <a:defRPr sz="800"/>
            </a:lvl4pPr>
            <a:lvl5pPr marL="1485900" indent="0" defTabSz="742950">
              <a:lnSpc>
                <a:spcPct val="90000"/>
              </a:lnSpc>
              <a:spcBef>
                <a:spcPts val="406"/>
              </a:spcBef>
              <a:buFont typeface="Arial" panose="020B0604020202020204" pitchFamily="34" charset="0"/>
              <a:buNone/>
              <a:defRPr sz="800"/>
            </a:lvl5pPr>
            <a:lvl6pPr marL="2043113" indent="-185738" defTabSz="742950">
              <a:lnSpc>
                <a:spcPct val="90000"/>
              </a:lnSpc>
              <a:spcBef>
                <a:spcPts val="406"/>
              </a:spcBef>
              <a:buFont typeface="Arial" panose="020B0604020202020204" pitchFamily="34" charset="0"/>
              <a:buChar char="•"/>
              <a:defRPr sz="1463"/>
            </a:lvl6pPr>
            <a:lvl7pPr marL="2414588" indent="-185738" defTabSz="742950">
              <a:lnSpc>
                <a:spcPct val="90000"/>
              </a:lnSpc>
              <a:spcBef>
                <a:spcPts val="406"/>
              </a:spcBef>
              <a:buFont typeface="Arial" panose="020B0604020202020204" pitchFamily="34" charset="0"/>
              <a:buChar char="•"/>
              <a:defRPr sz="1463"/>
            </a:lvl7pPr>
            <a:lvl8pPr marL="2786063" indent="-185738" defTabSz="742950">
              <a:lnSpc>
                <a:spcPct val="90000"/>
              </a:lnSpc>
              <a:spcBef>
                <a:spcPts val="406"/>
              </a:spcBef>
              <a:buFont typeface="Arial" panose="020B0604020202020204" pitchFamily="34" charset="0"/>
              <a:buChar char="•"/>
              <a:defRPr sz="1463"/>
            </a:lvl8pPr>
            <a:lvl9pPr marL="3157538" indent="-185738" defTabSz="742950">
              <a:lnSpc>
                <a:spcPct val="90000"/>
              </a:lnSpc>
              <a:spcBef>
                <a:spcPts val="406"/>
              </a:spcBef>
              <a:buFont typeface="Arial" panose="020B0604020202020204" pitchFamily="34" charset="0"/>
              <a:buChar char="•"/>
              <a:defRPr sz="1463"/>
            </a:lvl9pPr>
          </a:lstStyle>
          <a:p>
            <a:pPr lvl="0" algn="ctr"/>
            <a:r>
              <a:rPr lang="en-GB" dirty="0">
                <a:solidFill>
                  <a:schemeClr val="accent3"/>
                </a:solidFill>
              </a:rPr>
              <a:t>Mid-Market fund performance</a:t>
            </a:r>
          </a:p>
        </p:txBody>
      </p:sp>
      <p:sp>
        <p:nvSpPr>
          <p:cNvPr id="16" name="TextBox 15">
            <a:extLst>
              <a:ext uri="{FF2B5EF4-FFF2-40B4-BE49-F238E27FC236}">
                <a16:creationId xmlns:a16="http://schemas.microsoft.com/office/drawing/2014/main" xmlns="" id="{3E6F8057-50E3-47C8-9F99-E352E76C2F49}"/>
              </a:ext>
            </a:extLst>
          </p:cNvPr>
          <p:cNvSpPr txBox="1"/>
          <p:nvPr userDrawn="1"/>
        </p:nvSpPr>
        <p:spPr>
          <a:xfrm>
            <a:off x="4990289" y="368300"/>
            <a:ext cx="1184587" cy="147151"/>
          </a:xfrm>
          <a:prstGeom prst="rect">
            <a:avLst/>
          </a:prstGeom>
        </p:spPr>
        <p:txBody>
          <a:bodyPr vert="horz" wrap="square" lIns="0" tIns="36000" rIns="0" bIns="0" rtlCol="0">
            <a:spAutoFit/>
          </a:bodyPr>
          <a:lstStyle>
            <a:lvl1pPr lvl="0" indent="0" defTabSz="742950">
              <a:lnSpc>
                <a:spcPct val="90000"/>
              </a:lnSpc>
              <a:spcBef>
                <a:spcPts val="813"/>
              </a:spcBef>
              <a:buFont typeface="Arial" panose="020B0604020202020204" pitchFamily="34" charset="0"/>
              <a:buNone/>
              <a:defRPr sz="800">
                <a:solidFill>
                  <a:schemeClr val="bg2"/>
                </a:solidFill>
              </a:defRPr>
            </a:lvl1pPr>
            <a:lvl2pPr marL="371475" indent="0" defTabSz="742950">
              <a:lnSpc>
                <a:spcPct val="90000"/>
              </a:lnSpc>
              <a:spcBef>
                <a:spcPts val="406"/>
              </a:spcBef>
              <a:buFont typeface="Arial" panose="020B0604020202020204" pitchFamily="34" charset="0"/>
              <a:buNone/>
              <a:defRPr sz="800"/>
            </a:lvl2pPr>
            <a:lvl3pPr marL="742950" indent="0" defTabSz="742950">
              <a:lnSpc>
                <a:spcPct val="90000"/>
              </a:lnSpc>
              <a:spcBef>
                <a:spcPts val="406"/>
              </a:spcBef>
              <a:buFont typeface="Arial" panose="020B0604020202020204" pitchFamily="34" charset="0"/>
              <a:buNone/>
              <a:defRPr sz="800"/>
            </a:lvl3pPr>
            <a:lvl4pPr marL="1114425" indent="0" defTabSz="742950">
              <a:lnSpc>
                <a:spcPct val="90000"/>
              </a:lnSpc>
              <a:spcBef>
                <a:spcPts val="406"/>
              </a:spcBef>
              <a:buFont typeface="Arial" panose="020B0604020202020204" pitchFamily="34" charset="0"/>
              <a:buNone/>
              <a:defRPr sz="800"/>
            </a:lvl4pPr>
            <a:lvl5pPr marL="1485900" indent="0" defTabSz="742950">
              <a:lnSpc>
                <a:spcPct val="90000"/>
              </a:lnSpc>
              <a:spcBef>
                <a:spcPts val="406"/>
              </a:spcBef>
              <a:buFont typeface="Arial" panose="020B0604020202020204" pitchFamily="34" charset="0"/>
              <a:buNone/>
              <a:defRPr sz="800"/>
            </a:lvl5pPr>
            <a:lvl6pPr marL="2043113" indent="-185738" defTabSz="742950">
              <a:lnSpc>
                <a:spcPct val="90000"/>
              </a:lnSpc>
              <a:spcBef>
                <a:spcPts val="406"/>
              </a:spcBef>
              <a:buFont typeface="Arial" panose="020B0604020202020204" pitchFamily="34" charset="0"/>
              <a:buChar char="•"/>
              <a:defRPr sz="1463"/>
            </a:lvl6pPr>
            <a:lvl7pPr marL="2414588" indent="-185738" defTabSz="742950">
              <a:lnSpc>
                <a:spcPct val="90000"/>
              </a:lnSpc>
              <a:spcBef>
                <a:spcPts val="406"/>
              </a:spcBef>
              <a:buFont typeface="Arial" panose="020B0604020202020204" pitchFamily="34" charset="0"/>
              <a:buChar char="•"/>
              <a:defRPr sz="1463"/>
            </a:lvl7pPr>
            <a:lvl8pPr marL="2786063" indent="-185738" defTabSz="742950">
              <a:lnSpc>
                <a:spcPct val="90000"/>
              </a:lnSpc>
              <a:spcBef>
                <a:spcPts val="406"/>
              </a:spcBef>
              <a:buFont typeface="Arial" panose="020B0604020202020204" pitchFamily="34" charset="0"/>
              <a:buChar char="•"/>
              <a:defRPr sz="1463"/>
            </a:lvl8pPr>
            <a:lvl9pPr marL="3157538" indent="-185738" defTabSz="742950">
              <a:lnSpc>
                <a:spcPct val="90000"/>
              </a:lnSpc>
              <a:spcBef>
                <a:spcPts val="406"/>
              </a:spcBef>
              <a:buFont typeface="Arial" panose="020B0604020202020204" pitchFamily="34" charset="0"/>
              <a:buChar char="•"/>
              <a:defRPr sz="1463"/>
            </a:lvl9pPr>
          </a:lstStyle>
          <a:p>
            <a:pPr lvl="0" algn="ctr"/>
            <a:r>
              <a:rPr lang="en-GB" dirty="0">
                <a:solidFill>
                  <a:schemeClr val="accent3"/>
                </a:solidFill>
              </a:rPr>
              <a:t>Mid-Market fund profiles</a:t>
            </a:r>
          </a:p>
        </p:txBody>
      </p:sp>
      <p:sp>
        <p:nvSpPr>
          <p:cNvPr id="17" name="TextBox 16">
            <a:extLst>
              <a:ext uri="{FF2B5EF4-FFF2-40B4-BE49-F238E27FC236}">
                <a16:creationId xmlns:a16="http://schemas.microsoft.com/office/drawing/2014/main" xmlns="" id="{C436C61E-49A9-44DB-9256-9B694A1E78EA}"/>
              </a:ext>
            </a:extLst>
          </p:cNvPr>
          <p:cNvSpPr txBox="1"/>
          <p:nvPr userDrawn="1"/>
        </p:nvSpPr>
        <p:spPr>
          <a:xfrm>
            <a:off x="6403476" y="368300"/>
            <a:ext cx="634023" cy="147151"/>
          </a:xfrm>
          <a:prstGeom prst="rect">
            <a:avLst/>
          </a:prstGeom>
        </p:spPr>
        <p:txBody>
          <a:bodyPr vert="horz" wrap="square" lIns="0" tIns="36000" rIns="0" bIns="0" rtlCol="0">
            <a:spAutoFit/>
          </a:bodyPr>
          <a:lstStyle>
            <a:lvl1pPr lvl="0" indent="0" defTabSz="742950">
              <a:lnSpc>
                <a:spcPct val="90000"/>
              </a:lnSpc>
              <a:spcBef>
                <a:spcPts val="813"/>
              </a:spcBef>
              <a:buFont typeface="Arial" panose="020B0604020202020204" pitchFamily="34" charset="0"/>
              <a:buNone/>
              <a:defRPr sz="800">
                <a:solidFill>
                  <a:schemeClr val="bg2"/>
                </a:solidFill>
              </a:defRPr>
            </a:lvl1pPr>
            <a:lvl2pPr marL="371475" indent="0" defTabSz="742950">
              <a:lnSpc>
                <a:spcPct val="90000"/>
              </a:lnSpc>
              <a:spcBef>
                <a:spcPts val="406"/>
              </a:spcBef>
              <a:buFont typeface="Arial" panose="020B0604020202020204" pitchFamily="34" charset="0"/>
              <a:buNone/>
              <a:defRPr sz="800"/>
            </a:lvl2pPr>
            <a:lvl3pPr marL="742950" indent="0" defTabSz="742950">
              <a:lnSpc>
                <a:spcPct val="90000"/>
              </a:lnSpc>
              <a:spcBef>
                <a:spcPts val="406"/>
              </a:spcBef>
              <a:buFont typeface="Arial" panose="020B0604020202020204" pitchFamily="34" charset="0"/>
              <a:buNone/>
              <a:defRPr sz="800"/>
            </a:lvl3pPr>
            <a:lvl4pPr marL="1114425" indent="0" defTabSz="742950">
              <a:lnSpc>
                <a:spcPct val="90000"/>
              </a:lnSpc>
              <a:spcBef>
                <a:spcPts val="406"/>
              </a:spcBef>
              <a:buFont typeface="Arial" panose="020B0604020202020204" pitchFamily="34" charset="0"/>
              <a:buNone/>
              <a:defRPr sz="800"/>
            </a:lvl4pPr>
            <a:lvl5pPr marL="1485900" indent="0" defTabSz="742950">
              <a:lnSpc>
                <a:spcPct val="90000"/>
              </a:lnSpc>
              <a:spcBef>
                <a:spcPts val="406"/>
              </a:spcBef>
              <a:buFont typeface="Arial" panose="020B0604020202020204" pitchFamily="34" charset="0"/>
              <a:buNone/>
              <a:defRPr sz="800"/>
            </a:lvl5pPr>
            <a:lvl6pPr marL="2043113" indent="-185738" defTabSz="742950">
              <a:lnSpc>
                <a:spcPct val="90000"/>
              </a:lnSpc>
              <a:spcBef>
                <a:spcPts val="406"/>
              </a:spcBef>
              <a:buFont typeface="Arial" panose="020B0604020202020204" pitchFamily="34" charset="0"/>
              <a:buChar char="•"/>
              <a:defRPr sz="1463"/>
            </a:lvl6pPr>
            <a:lvl7pPr marL="2414588" indent="-185738" defTabSz="742950">
              <a:lnSpc>
                <a:spcPct val="90000"/>
              </a:lnSpc>
              <a:spcBef>
                <a:spcPts val="406"/>
              </a:spcBef>
              <a:buFont typeface="Arial" panose="020B0604020202020204" pitchFamily="34" charset="0"/>
              <a:buChar char="•"/>
              <a:defRPr sz="1463"/>
            </a:lvl7pPr>
            <a:lvl8pPr marL="2786063" indent="-185738" defTabSz="742950">
              <a:lnSpc>
                <a:spcPct val="90000"/>
              </a:lnSpc>
              <a:spcBef>
                <a:spcPts val="406"/>
              </a:spcBef>
              <a:buFont typeface="Arial" panose="020B0604020202020204" pitchFamily="34" charset="0"/>
              <a:buChar char="•"/>
              <a:defRPr sz="1463"/>
            </a:lvl8pPr>
            <a:lvl9pPr marL="3157538" indent="-185738" defTabSz="742950">
              <a:lnSpc>
                <a:spcPct val="90000"/>
              </a:lnSpc>
              <a:spcBef>
                <a:spcPts val="406"/>
              </a:spcBef>
              <a:buFont typeface="Arial" panose="020B0604020202020204" pitchFamily="34" charset="0"/>
              <a:buChar char="•"/>
              <a:defRPr sz="1463"/>
            </a:lvl9pPr>
          </a:lstStyle>
          <a:p>
            <a:pPr lvl="0" algn="ctr"/>
            <a:r>
              <a:rPr lang="en-GB" b="1" dirty="0">
                <a:solidFill>
                  <a:schemeClr val="accent2"/>
                </a:solidFill>
              </a:rPr>
              <a:t>Case studies</a:t>
            </a:r>
          </a:p>
        </p:txBody>
      </p:sp>
      <p:sp>
        <p:nvSpPr>
          <p:cNvPr id="18" name="TextBox 17">
            <a:extLst>
              <a:ext uri="{FF2B5EF4-FFF2-40B4-BE49-F238E27FC236}">
                <a16:creationId xmlns:a16="http://schemas.microsoft.com/office/drawing/2014/main" xmlns="" id="{C436C61E-49A9-44DB-9256-9B694A1E78EA}"/>
              </a:ext>
            </a:extLst>
          </p:cNvPr>
          <p:cNvSpPr txBox="1"/>
          <p:nvPr userDrawn="1"/>
        </p:nvSpPr>
        <p:spPr>
          <a:xfrm>
            <a:off x="7262120" y="368300"/>
            <a:ext cx="497681" cy="147151"/>
          </a:xfrm>
          <a:prstGeom prst="rect">
            <a:avLst/>
          </a:prstGeom>
        </p:spPr>
        <p:txBody>
          <a:bodyPr vert="horz" wrap="square" lIns="0" tIns="36000" rIns="0" bIns="0" rtlCol="0">
            <a:spAutoFit/>
          </a:bodyPr>
          <a:lstStyle>
            <a:lvl1pPr lvl="0" indent="0" defTabSz="742950">
              <a:lnSpc>
                <a:spcPct val="90000"/>
              </a:lnSpc>
              <a:spcBef>
                <a:spcPts val="813"/>
              </a:spcBef>
              <a:buFont typeface="Arial" panose="020B0604020202020204" pitchFamily="34" charset="0"/>
              <a:buNone/>
              <a:defRPr sz="800">
                <a:solidFill>
                  <a:schemeClr val="bg2"/>
                </a:solidFill>
              </a:defRPr>
            </a:lvl1pPr>
            <a:lvl2pPr marL="371475" indent="0" defTabSz="742950">
              <a:lnSpc>
                <a:spcPct val="90000"/>
              </a:lnSpc>
              <a:spcBef>
                <a:spcPts val="406"/>
              </a:spcBef>
              <a:buFont typeface="Arial" panose="020B0604020202020204" pitchFamily="34" charset="0"/>
              <a:buNone/>
              <a:defRPr sz="800"/>
            </a:lvl2pPr>
            <a:lvl3pPr marL="742950" indent="0" defTabSz="742950">
              <a:lnSpc>
                <a:spcPct val="90000"/>
              </a:lnSpc>
              <a:spcBef>
                <a:spcPts val="406"/>
              </a:spcBef>
              <a:buFont typeface="Arial" panose="020B0604020202020204" pitchFamily="34" charset="0"/>
              <a:buNone/>
              <a:defRPr sz="800"/>
            </a:lvl3pPr>
            <a:lvl4pPr marL="1114425" indent="0" defTabSz="742950">
              <a:lnSpc>
                <a:spcPct val="90000"/>
              </a:lnSpc>
              <a:spcBef>
                <a:spcPts val="406"/>
              </a:spcBef>
              <a:buFont typeface="Arial" panose="020B0604020202020204" pitchFamily="34" charset="0"/>
              <a:buNone/>
              <a:defRPr sz="800"/>
            </a:lvl4pPr>
            <a:lvl5pPr marL="1485900" indent="0" defTabSz="742950">
              <a:lnSpc>
                <a:spcPct val="90000"/>
              </a:lnSpc>
              <a:spcBef>
                <a:spcPts val="406"/>
              </a:spcBef>
              <a:buFont typeface="Arial" panose="020B0604020202020204" pitchFamily="34" charset="0"/>
              <a:buNone/>
              <a:defRPr sz="800"/>
            </a:lvl5pPr>
            <a:lvl6pPr marL="2043113" indent="-185738" defTabSz="742950">
              <a:lnSpc>
                <a:spcPct val="90000"/>
              </a:lnSpc>
              <a:spcBef>
                <a:spcPts val="406"/>
              </a:spcBef>
              <a:buFont typeface="Arial" panose="020B0604020202020204" pitchFamily="34" charset="0"/>
              <a:buChar char="•"/>
              <a:defRPr sz="1463"/>
            </a:lvl6pPr>
            <a:lvl7pPr marL="2414588" indent="-185738" defTabSz="742950">
              <a:lnSpc>
                <a:spcPct val="90000"/>
              </a:lnSpc>
              <a:spcBef>
                <a:spcPts val="406"/>
              </a:spcBef>
              <a:buFont typeface="Arial" panose="020B0604020202020204" pitchFamily="34" charset="0"/>
              <a:buChar char="•"/>
              <a:defRPr sz="1463"/>
            </a:lvl7pPr>
            <a:lvl8pPr marL="2786063" indent="-185738" defTabSz="742950">
              <a:lnSpc>
                <a:spcPct val="90000"/>
              </a:lnSpc>
              <a:spcBef>
                <a:spcPts val="406"/>
              </a:spcBef>
              <a:buFont typeface="Arial" panose="020B0604020202020204" pitchFamily="34" charset="0"/>
              <a:buChar char="•"/>
              <a:defRPr sz="1463"/>
            </a:lvl8pPr>
            <a:lvl9pPr marL="3157538" indent="-185738" defTabSz="742950">
              <a:lnSpc>
                <a:spcPct val="90000"/>
              </a:lnSpc>
              <a:spcBef>
                <a:spcPts val="406"/>
              </a:spcBef>
              <a:buFont typeface="Arial" panose="020B0604020202020204" pitchFamily="34" charset="0"/>
              <a:buChar char="•"/>
              <a:defRPr sz="1463"/>
            </a:lvl9pPr>
          </a:lstStyle>
          <a:p>
            <a:pPr lvl="0" algn="ctr"/>
            <a:r>
              <a:rPr lang="en-GB" b="0" dirty="0">
                <a:solidFill>
                  <a:schemeClr val="accent3"/>
                </a:solidFill>
              </a:rPr>
              <a:t>Appendix</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ethodology &amp; Glossary Se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8C3FE4-3C22-4BA9-8F11-5A19F089D3B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BD36C496-5270-4FC4-8C82-3EF2374D0C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15E0EE2A-E230-489D-9665-6E9CB22D4D5B}"/>
              </a:ext>
            </a:extLst>
          </p:cNvPr>
          <p:cNvSpPr>
            <a:spLocks noGrp="1"/>
          </p:cNvSpPr>
          <p:nvPr>
            <p:ph type="dt" sz="half" idx="10"/>
          </p:nvPr>
        </p:nvSpPr>
        <p:spPr/>
        <p:txBody>
          <a:bodyPr/>
          <a:lstStyle/>
          <a:p>
            <a:fld id="{B1529B5E-67A4-4469-814F-C80FB5CC3415}" type="datetime6">
              <a:rPr lang="en-GB" smtClean="0"/>
              <a:t>February 22</a:t>
            </a:fld>
            <a:endParaRPr lang="en-GB"/>
          </a:p>
        </p:txBody>
      </p:sp>
      <p:sp>
        <p:nvSpPr>
          <p:cNvPr id="5" name="Footer Placeholder 4">
            <a:extLst>
              <a:ext uri="{FF2B5EF4-FFF2-40B4-BE49-F238E27FC236}">
                <a16:creationId xmlns:a16="http://schemas.microsoft.com/office/drawing/2014/main" xmlns="" id="{7DB54B12-F6DF-48FD-930B-82CF312BB392}"/>
              </a:ext>
            </a:extLst>
          </p:cNvPr>
          <p:cNvSpPr>
            <a:spLocks noGrp="1"/>
          </p:cNvSpPr>
          <p:nvPr>
            <p:ph type="ftr" sz="quarter" idx="11"/>
          </p:nvPr>
        </p:nvSpPr>
        <p:spPr/>
        <p:txBody>
          <a:bodyPr/>
          <a:lstStyle/>
          <a:p>
            <a:r>
              <a:rPr lang="en-GB" dirty="0" err="1"/>
              <a:t>www.investeurope.eu</a:t>
            </a:r>
            <a:endParaRPr lang="en-GB" dirty="0"/>
          </a:p>
        </p:txBody>
      </p:sp>
      <p:sp>
        <p:nvSpPr>
          <p:cNvPr id="6" name="Slide Number Placeholder 5">
            <a:extLst>
              <a:ext uri="{FF2B5EF4-FFF2-40B4-BE49-F238E27FC236}">
                <a16:creationId xmlns:a16="http://schemas.microsoft.com/office/drawing/2014/main" xmlns="" id="{245F4A65-C929-4E2D-965B-9684D81DC1A4}"/>
              </a:ext>
            </a:extLst>
          </p:cNvPr>
          <p:cNvSpPr>
            <a:spLocks noGrp="1"/>
          </p:cNvSpPr>
          <p:nvPr>
            <p:ph type="sldNum" sz="quarter" idx="12"/>
          </p:nvPr>
        </p:nvSpPr>
        <p:spPr/>
        <p:txBody>
          <a:bodyPr/>
          <a:lstStyle/>
          <a:p>
            <a:fld id="{3A277439-5CFB-40D3-A371-F0CC064631A7}" type="slidenum">
              <a:rPr lang="en-GB" smtClean="0"/>
              <a:t>‹#›</a:t>
            </a:fld>
            <a:endParaRPr lang="en-GB"/>
          </a:p>
        </p:txBody>
      </p:sp>
      <p:sp>
        <p:nvSpPr>
          <p:cNvPr id="19" name="Text Placeholder 7">
            <a:extLst>
              <a:ext uri="{FF2B5EF4-FFF2-40B4-BE49-F238E27FC236}">
                <a16:creationId xmlns:a16="http://schemas.microsoft.com/office/drawing/2014/main" xmlns="" id="{5059E71E-FA76-41C7-9DD3-2D088EC16E35}"/>
              </a:ext>
            </a:extLst>
          </p:cNvPr>
          <p:cNvSpPr>
            <a:spLocks noGrp="1"/>
          </p:cNvSpPr>
          <p:nvPr>
            <p:ph type="body" sz="quarter" idx="14"/>
          </p:nvPr>
        </p:nvSpPr>
        <p:spPr>
          <a:xfrm>
            <a:off x="344488" y="5913438"/>
            <a:ext cx="9217025" cy="323850"/>
          </a:xfrm>
        </p:spPr>
        <p:txBody>
          <a:bodyPr bIns="0" anchor="b" anchorCtr="0">
            <a:noAutofit/>
          </a:bodyPr>
          <a:lstStyle>
            <a:lvl1pPr marL="0" indent="0">
              <a:lnSpc>
                <a:spcPct val="100000"/>
              </a:lnSpc>
              <a:spcBef>
                <a:spcPts val="0"/>
              </a:spcBef>
              <a:spcAft>
                <a:spcPts val="100"/>
              </a:spcAft>
              <a:buNone/>
              <a:defRPr sz="800"/>
            </a:lvl1pPr>
            <a:lvl2pPr marL="371475" indent="0">
              <a:buNone/>
              <a:defRPr sz="800"/>
            </a:lvl2pPr>
            <a:lvl3pPr marL="742950" indent="0">
              <a:buNone/>
              <a:defRPr sz="800"/>
            </a:lvl3pPr>
            <a:lvl4pPr marL="1114425" indent="0">
              <a:buNone/>
              <a:defRPr sz="800"/>
            </a:lvl4pPr>
            <a:lvl5pPr marL="1485900" indent="0">
              <a:buNone/>
              <a:defRPr sz="800"/>
            </a:lvl5pPr>
          </a:lstStyle>
          <a:p>
            <a:pPr lvl="0"/>
            <a:r>
              <a:rPr lang="en-US" dirty="0"/>
              <a:t>Click to edit Master text styles</a:t>
            </a:r>
          </a:p>
        </p:txBody>
      </p:sp>
      <p:sp>
        <p:nvSpPr>
          <p:cNvPr id="20" name="Text Placeholder 8">
            <a:extLst>
              <a:ext uri="{FF2B5EF4-FFF2-40B4-BE49-F238E27FC236}">
                <a16:creationId xmlns:a16="http://schemas.microsoft.com/office/drawing/2014/main" xmlns="" id="{9B58AF2F-AA9D-485E-ACCD-35FF727E58BF}"/>
              </a:ext>
            </a:extLst>
          </p:cNvPr>
          <p:cNvSpPr>
            <a:spLocks noGrp="1"/>
          </p:cNvSpPr>
          <p:nvPr>
            <p:ph type="body" sz="quarter" idx="15"/>
          </p:nvPr>
        </p:nvSpPr>
        <p:spPr>
          <a:xfrm>
            <a:off x="344488" y="1321200"/>
            <a:ext cx="9217025" cy="235468"/>
          </a:xfrm>
        </p:spPr>
        <p:txBody>
          <a:bodyPr>
            <a:noAutofit/>
          </a:bodyPr>
          <a:lstStyle>
            <a:lvl1pPr marL="0" indent="0">
              <a:lnSpc>
                <a:spcPct val="100000"/>
              </a:lnSpc>
              <a:spcBef>
                <a:spcPts val="0"/>
              </a:spcBef>
              <a:buNone/>
              <a:defRPr sz="1600"/>
            </a:lvl1pPr>
          </a:lstStyle>
          <a:p>
            <a:pPr lvl="0"/>
            <a:r>
              <a:rPr lang="en-US" dirty="0"/>
              <a:t>Click to edit Master text styles</a:t>
            </a:r>
          </a:p>
        </p:txBody>
      </p:sp>
    </p:spTree>
    <p:extLst>
      <p:ext uri="{BB962C8B-B14F-4D97-AF65-F5344CB8AC3E}">
        <p14:creationId xmlns:p14="http://schemas.microsoft.com/office/powerpoint/2010/main" val="24772517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ckowledgement Se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8C3FE4-3C22-4BA9-8F11-5A19F089D3B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BD36C496-5270-4FC4-8C82-3EF2374D0C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15E0EE2A-E230-489D-9665-6E9CB22D4D5B}"/>
              </a:ext>
            </a:extLst>
          </p:cNvPr>
          <p:cNvSpPr>
            <a:spLocks noGrp="1"/>
          </p:cNvSpPr>
          <p:nvPr>
            <p:ph type="dt" sz="half" idx="10"/>
          </p:nvPr>
        </p:nvSpPr>
        <p:spPr/>
        <p:txBody>
          <a:bodyPr/>
          <a:lstStyle/>
          <a:p>
            <a:fld id="{0370AD70-0115-4545-83ED-BB1D343A9259}" type="datetime6">
              <a:rPr lang="en-GB" smtClean="0"/>
              <a:t>February 22</a:t>
            </a:fld>
            <a:endParaRPr lang="en-GB"/>
          </a:p>
        </p:txBody>
      </p:sp>
      <p:sp>
        <p:nvSpPr>
          <p:cNvPr id="5" name="Footer Placeholder 4">
            <a:extLst>
              <a:ext uri="{FF2B5EF4-FFF2-40B4-BE49-F238E27FC236}">
                <a16:creationId xmlns:a16="http://schemas.microsoft.com/office/drawing/2014/main" xmlns="" id="{7DB54B12-F6DF-48FD-930B-82CF312BB392}"/>
              </a:ext>
            </a:extLst>
          </p:cNvPr>
          <p:cNvSpPr>
            <a:spLocks noGrp="1"/>
          </p:cNvSpPr>
          <p:nvPr>
            <p:ph type="ftr" sz="quarter" idx="11"/>
          </p:nvPr>
        </p:nvSpPr>
        <p:spPr/>
        <p:txBody>
          <a:bodyPr/>
          <a:lstStyle/>
          <a:p>
            <a:r>
              <a:rPr lang="en-GB" dirty="0" err="1"/>
              <a:t>www.investeurope.eu</a:t>
            </a:r>
            <a:endParaRPr lang="en-GB" dirty="0"/>
          </a:p>
        </p:txBody>
      </p:sp>
      <p:sp>
        <p:nvSpPr>
          <p:cNvPr id="6" name="Slide Number Placeholder 5">
            <a:extLst>
              <a:ext uri="{FF2B5EF4-FFF2-40B4-BE49-F238E27FC236}">
                <a16:creationId xmlns:a16="http://schemas.microsoft.com/office/drawing/2014/main" xmlns="" id="{245F4A65-C929-4E2D-965B-9684D81DC1A4}"/>
              </a:ext>
            </a:extLst>
          </p:cNvPr>
          <p:cNvSpPr>
            <a:spLocks noGrp="1"/>
          </p:cNvSpPr>
          <p:nvPr>
            <p:ph type="sldNum" sz="quarter" idx="12"/>
          </p:nvPr>
        </p:nvSpPr>
        <p:spPr/>
        <p:txBody>
          <a:bodyPr/>
          <a:lstStyle/>
          <a:p>
            <a:fld id="{3A277439-5CFB-40D3-A371-F0CC064631A7}" type="slidenum">
              <a:rPr lang="en-GB" smtClean="0"/>
              <a:t>‹#›</a:t>
            </a:fld>
            <a:endParaRPr lang="en-GB"/>
          </a:p>
        </p:txBody>
      </p:sp>
      <p:sp>
        <p:nvSpPr>
          <p:cNvPr id="19" name="Text Placeholder 7">
            <a:extLst>
              <a:ext uri="{FF2B5EF4-FFF2-40B4-BE49-F238E27FC236}">
                <a16:creationId xmlns:a16="http://schemas.microsoft.com/office/drawing/2014/main" xmlns="" id="{9C98BFF8-D23D-475F-A82B-B3BFDF873A09}"/>
              </a:ext>
            </a:extLst>
          </p:cNvPr>
          <p:cNvSpPr>
            <a:spLocks noGrp="1"/>
          </p:cNvSpPr>
          <p:nvPr>
            <p:ph type="body" sz="quarter" idx="14"/>
          </p:nvPr>
        </p:nvSpPr>
        <p:spPr>
          <a:xfrm>
            <a:off x="344488" y="5913438"/>
            <a:ext cx="9217025" cy="323850"/>
          </a:xfrm>
        </p:spPr>
        <p:txBody>
          <a:bodyPr bIns="0" anchor="b" anchorCtr="0">
            <a:noAutofit/>
          </a:bodyPr>
          <a:lstStyle>
            <a:lvl1pPr marL="0" indent="0">
              <a:lnSpc>
                <a:spcPct val="100000"/>
              </a:lnSpc>
              <a:spcBef>
                <a:spcPts val="0"/>
              </a:spcBef>
              <a:spcAft>
                <a:spcPts val="100"/>
              </a:spcAft>
              <a:buNone/>
              <a:defRPr sz="800"/>
            </a:lvl1pPr>
            <a:lvl2pPr marL="371475" indent="0">
              <a:buNone/>
              <a:defRPr sz="800"/>
            </a:lvl2pPr>
            <a:lvl3pPr marL="742950" indent="0">
              <a:buNone/>
              <a:defRPr sz="800"/>
            </a:lvl3pPr>
            <a:lvl4pPr marL="1114425" indent="0">
              <a:buNone/>
              <a:defRPr sz="800"/>
            </a:lvl4pPr>
            <a:lvl5pPr marL="1485900" indent="0">
              <a:buNone/>
              <a:defRPr sz="800"/>
            </a:lvl5pPr>
          </a:lstStyle>
          <a:p>
            <a:pPr lvl="0"/>
            <a:r>
              <a:rPr lang="en-US" dirty="0"/>
              <a:t>Click to edit Master text styles</a:t>
            </a:r>
          </a:p>
        </p:txBody>
      </p:sp>
      <p:sp>
        <p:nvSpPr>
          <p:cNvPr id="20" name="Text Placeholder 8">
            <a:extLst>
              <a:ext uri="{FF2B5EF4-FFF2-40B4-BE49-F238E27FC236}">
                <a16:creationId xmlns:a16="http://schemas.microsoft.com/office/drawing/2014/main" xmlns="" id="{0661BF08-103D-4B18-9EBD-343D8CFCE876}"/>
              </a:ext>
            </a:extLst>
          </p:cNvPr>
          <p:cNvSpPr>
            <a:spLocks noGrp="1"/>
          </p:cNvSpPr>
          <p:nvPr>
            <p:ph type="body" sz="quarter" idx="15"/>
          </p:nvPr>
        </p:nvSpPr>
        <p:spPr>
          <a:xfrm>
            <a:off x="344488" y="1321200"/>
            <a:ext cx="9217025" cy="235468"/>
          </a:xfrm>
        </p:spPr>
        <p:txBody>
          <a:bodyPr>
            <a:noAutofit/>
          </a:bodyPr>
          <a:lstStyle>
            <a:lvl1pPr marL="0" indent="0">
              <a:lnSpc>
                <a:spcPct val="100000"/>
              </a:lnSpc>
              <a:spcBef>
                <a:spcPts val="0"/>
              </a:spcBef>
              <a:buNone/>
              <a:defRPr sz="1600"/>
            </a:lvl1pPr>
          </a:lstStyle>
          <a:p>
            <a:pPr lvl="0"/>
            <a:r>
              <a:rPr lang="en-US" dirty="0"/>
              <a:t>Click to edit Master text styles</a:t>
            </a:r>
          </a:p>
        </p:txBody>
      </p:sp>
    </p:spTree>
    <p:extLst>
      <p:ext uri="{BB962C8B-B14F-4D97-AF65-F5344CB8AC3E}">
        <p14:creationId xmlns:p14="http://schemas.microsoft.com/office/powerpoint/2010/main" val="9354675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40C3C4-B6BF-441E-B239-BAE69957851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xmlns="" id="{423F2360-FD5A-4815-B614-6F38E816226C}"/>
              </a:ext>
            </a:extLst>
          </p:cNvPr>
          <p:cNvSpPr>
            <a:spLocks noGrp="1"/>
          </p:cNvSpPr>
          <p:nvPr>
            <p:ph type="dt" sz="half" idx="10"/>
          </p:nvPr>
        </p:nvSpPr>
        <p:spPr/>
        <p:txBody>
          <a:bodyPr/>
          <a:lstStyle/>
          <a:p>
            <a:fld id="{16EB82A6-BF96-4C6D-854E-BD0C7FC4C777}" type="datetime6">
              <a:rPr lang="en-GB" smtClean="0"/>
              <a:t>February 22</a:t>
            </a:fld>
            <a:endParaRPr lang="en-GB"/>
          </a:p>
        </p:txBody>
      </p:sp>
      <p:sp>
        <p:nvSpPr>
          <p:cNvPr id="4" name="Footer Placeholder 3">
            <a:extLst>
              <a:ext uri="{FF2B5EF4-FFF2-40B4-BE49-F238E27FC236}">
                <a16:creationId xmlns:a16="http://schemas.microsoft.com/office/drawing/2014/main" xmlns="" id="{9405D692-951D-473C-B1E8-827B4C2927BC}"/>
              </a:ext>
            </a:extLst>
          </p:cNvPr>
          <p:cNvSpPr>
            <a:spLocks noGrp="1"/>
          </p:cNvSpPr>
          <p:nvPr>
            <p:ph type="ftr" sz="quarter" idx="11"/>
          </p:nvPr>
        </p:nvSpPr>
        <p:spPr/>
        <p:txBody>
          <a:bodyPr/>
          <a:lstStyle/>
          <a:p>
            <a:r>
              <a:rPr lang="en-GB" dirty="0" err="1"/>
              <a:t>www.investeurope.eu</a:t>
            </a:r>
            <a:endParaRPr lang="en-GB" dirty="0"/>
          </a:p>
        </p:txBody>
      </p:sp>
      <p:sp>
        <p:nvSpPr>
          <p:cNvPr id="5" name="Slide Number Placeholder 4">
            <a:extLst>
              <a:ext uri="{FF2B5EF4-FFF2-40B4-BE49-F238E27FC236}">
                <a16:creationId xmlns:a16="http://schemas.microsoft.com/office/drawing/2014/main" xmlns="" id="{367C2D01-6BF4-4CF7-870F-88881C6B6B8B}"/>
              </a:ext>
            </a:extLst>
          </p:cNvPr>
          <p:cNvSpPr>
            <a:spLocks noGrp="1"/>
          </p:cNvSpPr>
          <p:nvPr>
            <p:ph type="sldNum" sz="quarter" idx="12"/>
          </p:nvPr>
        </p:nvSpPr>
        <p:spPr/>
        <p:txBody>
          <a:bodyPr/>
          <a:lstStyle/>
          <a:p>
            <a:fld id="{3A277439-5CFB-40D3-A371-F0CC064631A7}" type="slidenum">
              <a:rPr lang="en-GB" smtClean="0"/>
              <a:t>‹#›</a:t>
            </a:fld>
            <a:endParaRPr lang="en-GB"/>
          </a:p>
        </p:txBody>
      </p:sp>
      <p:sp>
        <p:nvSpPr>
          <p:cNvPr id="6" name="Text Placeholder 8">
            <a:extLst>
              <a:ext uri="{FF2B5EF4-FFF2-40B4-BE49-F238E27FC236}">
                <a16:creationId xmlns:a16="http://schemas.microsoft.com/office/drawing/2014/main" xmlns="" id="{B4B127D0-DE25-4E3C-9531-4AD90BE50D46}"/>
              </a:ext>
            </a:extLst>
          </p:cNvPr>
          <p:cNvSpPr>
            <a:spLocks noGrp="1"/>
          </p:cNvSpPr>
          <p:nvPr>
            <p:ph type="body" sz="quarter" idx="15"/>
          </p:nvPr>
        </p:nvSpPr>
        <p:spPr>
          <a:xfrm>
            <a:off x="344488" y="1321200"/>
            <a:ext cx="9217025" cy="235468"/>
          </a:xfrm>
        </p:spPr>
        <p:txBody>
          <a:bodyPr>
            <a:noAutofit/>
          </a:bodyPr>
          <a:lstStyle>
            <a:lvl1pPr marL="0" indent="0">
              <a:lnSpc>
                <a:spcPct val="100000"/>
              </a:lnSpc>
              <a:spcBef>
                <a:spcPts val="0"/>
              </a:spcBef>
              <a:buNone/>
              <a:defRPr sz="1600"/>
            </a:lvl1pPr>
          </a:lstStyle>
          <a:p>
            <a:pPr lvl="0"/>
            <a:r>
              <a:rPr lang="en-US" dirty="0"/>
              <a:t>Click to edit Master text styles</a:t>
            </a:r>
          </a:p>
        </p:txBody>
      </p:sp>
    </p:spTree>
    <p:extLst>
      <p:ext uri="{BB962C8B-B14F-4D97-AF65-F5344CB8AC3E}">
        <p14:creationId xmlns:p14="http://schemas.microsoft.com/office/powerpoint/2010/main" val="40244478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DD44B8-0932-4D29-8369-0E3B47A8EC35}"/>
              </a:ext>
            </a:extLst>
          </p:cNvPr>
          <p:cNvSpPr>
            <a:spLocks noGrp="1"/>
          </p:cNvSpPr>
          <p:nvPr>
            <p:ph type="ctrTitle" hasCustomPrompt="1"/>
          </p:nvPr>
        </p:nvSpPr>
        <p:spPr>
          <a:xfrm>
            <a:off x="5179594" y="2303780"/>
            <a:ext cx="4381917" cy="2387600"/>
          </a:xfrm>
        </p:spPr>
        <p:txBody>
          <a:bodyPr anchor="t" anchorCtr="0">
            <a:normAutofit/>
          </a:bodyPr>
          <a:lstStyle>
            <a:lvl1pPr algn="ctr">
              <a:defRPr sz="5200" cap="all" baseline="0">
                <a:solidFill>
                  <a:schemeClr val="bg1"/>
                </a:solidFill>
              </a:defRPr>
            </a:lvl1pPr>
          </a:lstStyle>
          <a:p>
            <a:r>
              <a:rPr lang="en-GB" dirty="0"/>
              <a:t> </a:t>
            </a:r>
          </a:p>
        </p:txBody>
      </p:sp>
      <p:sp>
        <p:nvSpPr>
          <p:cNvPr id="3" name="Subtitle 2">
            <a:extLst>
              <a:ext uri="{FF2B5EF4-FFF2-40B4-BE49-F238E27FC236}">
                <a16:creationId xmlns:a16="http://schemas.microsoft.com/office/drawing/2014/main" xmlns="" id="{2364BB4F-F693-4213-95A2-2E5EC38412AB}"/>
              </a:ext>
            </a:extLst>
          </p:cNvPr>
          <p:cNvSpPr>
            <a:spLocks noGrp="1"/>
          </p:cNvSpPr>
          <p:nvPr>
            <p:ph type="subTitle" idx="1"/>
          </p:nvPr>
        </p:nvSpPr>
        <p:spPr>
          <a:xfrm>
            <a:off x="5179593" y="1674900"/>
            <a:ext cx="4381917" cy="436555"/>
          </a:xfrm>
        </p:spPr>
        <p:txBody>
          <a:bodyPr anchor="b" anchorCtr="0">
            <a:normAutofit/>
          </a:bodyPr>
          <a:lstStyle>
            <a:lvl1pPr marL="0" indent="0" algn="ctr">
              <a:buNone/>
              <a:defRPr sz="1400" cap="all" baseline="0">
                <a:solidFill>
                  <a:schemeClr val="bg1"/>
                </a:solidFill>
              </a:defRPr>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en-US" dirty="0"/>
              <a:t>Click to edit Master subtitle style</a:t>
            </a:r>
            <a:endParaRPr lang="en-GB" dirty="0"/>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906000" cy="6858000"/>
          </a:xfrm>
          <a:prstGeom prst="rect">
            <a:avLst/>
          </a:prstGeom>
        </p:spPr>
      </p:pic>
    </p:spTree>
    <p:extLst>
      <p:ext uri="{BB962C8B-B14F-4D97-AF65-F5344CB8AC3E}">
        <p14:creationId xmlns:p14="http://schemas.microsoft.com/office/powerpoint/2010/main" val="6965498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40C3C4-B6BF-441E-B239-BAE69957851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xmlns="" id="{423F2360-FD5A-4815-B614-6F38E816226C}"/>
              </a:ext>
            </a:extLst>
          </p:cNvPr>
          <p:cNvSpPr>
            <a:spLocks noGrp="1"/>
          </p:cNvSpPr>
          <p:nvPr>
            <p:ph type="dt" sz="half" idx="10"/>
          </p:nvPr>
        </p:nvSpPr>
        <p:spPr/>
        <p:txBody>
          <a:bodyPr/>
          <a:lstStyle/>
          <a:p>
            <a:fld id="{16EB82A6-BF96-4C6D-854E-BD0C7FC4C777}" type="datetime6">
              <a:rPr lang="en-GB" smtClean="0"/>
              <a:t>February 22</a:t>
            </a:fld>
            <a:endParaRPr lang="en-GB"/>
          </a:p>
        </p:txBody>
      </p:sp>
      <p:sp>
        <p:nvSpPr>
          <p:cNvPr id="4" name="Footer Placeholder 3">
            <a:extLst>
              <a:ext uri="{FF2B5EF4-FFF2-40B4-BE49-F238E27FC236}">
                <a16:creationId xmlns:a16="http://schemas.microsoft.com/office/drawing/2014/main" xmlns="" id="{9405D692-951D-473C-B1E8-827B4C2927BC}"/>
              </a:ext>
            </a:extLst>
          </p:cNvPr>
          <p:cNvSpPr>
            <a:spLocks noGrp="1"/>
          </p:cNvSpPr>
          <p:nvPr>
            <p:ph type="ftr" sz="quarter" idx="11"/>
          </p:nvPr>
        </p:nvSpPr>
        <p:spPr/>
        <p:txBody>
          <a:bodyPr/>
          <a:lstStyle/>
          <a:p>
            <a:r>
              <a:rPr lang="en-GB" dirty="0" err="1"/>
              <a:t>www.investeurope.eu</a:t>
            </a:r>
            <a:endParaRPr lang="en-GB" dirty="0"/>
          </a:p>
        </p:txBody>
      </p:sp>
      <p:sp>
        <p:nvSpPr>
          <p:cNvPr id="5" name="Slide Number Placeholder 4">
            <a:extLst>
              <a:ext uri="{FF2B5EF4-FFF2-40B4-BE49-F238E27FC236}">
                <a16:creationId xmlns:a16="http://schemas.microsoft.com/office/drawing/2014/main" xmlns="" id="{367C2D01-6BF4-4CF7-870F-88881C6B6B8B}"/>
              </a:ext>
            </a:extLst>
          </p:cNvPr>
          <p:cNvSpPr>
            <a:spLocks noGrp="1"/>
          </p:cNvSpPr>
          <p:nvPr>
            <p:ph type="sldNum" sz="quarter" idx="12"/>
          </p:nvPr>
        </p:nvSpPr>
        <p:spPr/>
        <p:txBody>
          <a:bodyPr/>
          <a:lstStyle/>
          <a:p>
            <a:fld id="{3A277439-5CFB-40D3-A371-F0CC064631A7}" type="slidenum">
              <a:rPr lang="en-GB" smtClean="0"/>
              <a:t>‹#›</a:t>
            </a:fld>
            <a:endParaRPr lang="en-GB"/>
          </a:p>
        </p:txBody>
      </p:sp>
      <p:sp>
        <p:nvSpPr>
          <p:cNvPr id="6" name="Text Placeholder 8">
            <a:extLst>
              <a:ext uri="{FF2B5EF4-FFF2-40B4-BE49-F238E27FC236}">
                <a16:creationId xmlns:a16="http://schemas.microsoft.com/office/drawing/2014/main" xmlns="" id="{B4B127D0-DE25-4E3C-9531-4AD90BE50D46}"/>
              </a:ext>
            </a:extLst>
          </p:cNvPr>
          <p:cNvSpPr>
            <a:spLocks noGrp="1"/>
          </p:cNvSpPr>
          <p:nvPr>
            <p:ph type="body" sz="quarter" idx="15"/>
          </p:nvPr>
        </p:nvSpPr>
        <p:spPr>
          <a:xfrm>
            <a:off x="344488" y="1321200"/>
            <a:ext cx="9217025" cy="235468"/>
          </a:xfrm>
        </p:spPr>
        <p:txBody>
          <a:bodyPr>
            <a:noAutofit/>
          </a:bodyPr>
          <a:lstStyle>
            <a:lvl1pPr marL="0" indent="0">
              <a:lnSpc>
                <a:spcPct val="100000"/>
              </a:lnSpc>
              <a:spcBef>
                <a:spcPts val="0"/>
              </a:spcBef>
              <a:buNone/>
              <a:defRPr sz="1600"/>
            </a:lvl1pPr>
          </a:lstStyle>
          <a:p>
            <a:pPr lvl="0"/>
            <a:r>
              <a:rPr lang="en-US" dirty="0"/>
              <a:t>Click to edit Master text styles</a:t>
            </a:r>
          </a:p>
        </p:txBody>
      </p:sp>
    </p:spTree>
    <p:extLst>
      <p:ext uri="{BB962C8B-B14F-4D97-AF65-F5344CB8AC3E}">
        <p14:creationId xmlns:p14="http://schemas.microsoft.com/office/powerpoint/2010/main" val="2122298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Introduction Se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8C3FE4-3C22-4BA9-8F11-5A19F089D3B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BD36C496-5270-4FC4-8C82-3EF2374D0C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15E0EE2A-E230-489D-9665-6E9CB22D4D5B}"/>
              </a:ext>
            </a:extLst>
          </p:cNvPr>
          <p:cNvSpPr>
            <a:spLocks noGrp="1"/>
          </p:cNvSpPr>
          <p:nvPr>
            <p:ph type="dt" sz="half" idx="10"/>
          </p:nvPr>
        </p:nvSpPr>
        <p:spPr/>
        <p:txBody>
          <a:bodyPr/>
          <a:lstStyle/>
          <a:p>
            <a:fld id="{14D401CF-3E5A-466F-A37E-3436840D89A8}" type="datetime6">
              <a:rPr lang="en-GB" smtClean="0"/>
              <a:t>February 22</a:t>
            </a:fld>
            <a:endParaRPr lang="en-GB"/>
          </a:p>
        </p:txBody>
      </p:sp>
      <p:sp>
        <p:nvSpPr>
          <p:cNvPr id="5" name="Footer Placeholder 4">
            <a:extLst>
              <a:ext uri="{FF2B5EF4-FFF2-40B4-BE49-F238E27FC236}">
                <a16:creationId xmlns:a16="http://schemas.microsoft.com/office/drawing/2014/main" xmlns="" id="{7DB54B12-F6DF-48FD-930B-82CF312BB392}"/>
              </a:ext>
            </a:extLst>
          </p:cNvPr>
          <p:cNvSpPr>
            <a:spLocks noGrp="1"/>
          </p:cNvSpPr>
          <p:nvPr>
            <p:ph type="ftr" sz="quarter" idx="11"/>
          </p:nvPr>
        </p:nvSpPr>
        <p:spPr/>
        <p:txBody>
          <a:bodyPr/>
          <a:lstStyle/>
          <a:p>
            <a:r>
              <a:rPr lang="en-GB" dirty="0" err="1"/>
              <a:t>www.investeurope.eu</a:t>
            </a:r>
            <a:endParaRPr lang="en-GB" dirty="0"/>
          </a:p>
        </p:txBody>
      </p:sp>
      <p:sp>
        <p:nvSpPr>
          <p:cNvPr id="6" name="Slide Number Placeholder 5">
            <a:extLst>
              <a:ext uri="{FF2B5EF4-FFF2-40B4-BE49-F238E27FC236}">
                <a16:creationId xmlns:a16="http://schemas.microsoft.com/office/drawing/2014/main" xmlns="" id="{245F4A65-C929-4E2D-965B-9684D81DC1A4}"/>
              </a:ext>
            </a:extLst>
          </p:cNvPr>
          <p:cNvSpPr>
            <a:spLocks noGrp="1"/>
          </p:cNvSpPr>
          <p:nvPr>
            <p:ph type="sldNum" sz="quarter" idx="12"/>
          </p:nvPr>
        </p:nvSpPr>
        <p:spPr/>
        <p:txBody>
          <a:bodyPr/>
          <a:lstStyle/>
          <a:p>
            <a:fld id="{3A277439-5CFB-40D3-A371-F0CC064631A7}" type="slidenum">
              <a:rPr lang="en-GB" smtClean="0"/>
              <a:t>‹#›</a:t>
            </a:fld>
            <a:endParaRPr lang="en-GB"/>
          </a:p>
        </p:txBody>
      </p:sp>
      <p:sp>
        <p:nvSpPr>
          <p:cNvPr id="19" name="Text Placeholder 7">
            <a:extLst>
              <a:ext uri="{FF2B5EF4-FFF2-40B4-BE49-F238E27FC236}">
                <a16:creationId xmlns:a16="http://schemas.microsoft.com/office/drawing/2014/main" xmlns="" id="{A1A26099-46CE-4FA4-A3C8-9234F26B6620}"/>
              </a:ext>
            </a:extLst>
          </p:cNvPr>
          <p:cNvSpPr>
            <a:spLocks noGrp="1"/>
          </p:cNvSpPr>
          <p:nvPr>
            <p:ph type="body" sz="quarter" idx="14"/>
          </p:nvPr>
        </p:nvSpPr>
        <p:spPr>
          <a:xfrm>
            <a:off x="344488" y="5913438"/>
            <a:ext cx="9217025" cy="323850"/>
          </a:xfrm>
        </p:spPr>
        <p:txBody>
          <a:bodyPr bIns="0" anchor="b" anchorCtr="0">
            <a:noAutofit/>
          </a:bodyPr>
          <a:lstStyle>
            <a:lvl1pPr marL="0" indent="0">
              <a:lnSpc>
                <a:spcPct val="100000"/>
              </a:lnSpc>
              <a:spcBef>
                <a:spcPts val="0"/>
              </a:spcBef>
              <a:spcAft>
                <a:spcPts val="100"/>
              </a:spcAft>
              <a:buNone/>
              <a:defRPr sz="800"/>
            </a:lvl1pPr>
            <a:lvl2pPr marL="371475" indent="0">
              <a:buNone/>
              <a:defRPr sz="800"/>
            </a:lvl2pPr>
            <a:lvl3pPr marL="742950" indent="0">
              <a:buNone/>
              <a:defRPr sz="800"/>
            </a:lvl3pPr>
            <a:lvl4pPr marL="1114425" indent="0">
              <a:buNone/>
              <a:defRPr sz="800"/>
            </a:lvl4pPr>
            <a:lvl5pPr marL="1485900" indent="0">
              <a:buNone/>
              <a:defRPr sz="800"/>
            </a:lvl5pPr>
          </a:lstStyle>
          <a:p>
            <a:pPr lvl="0"/>
            <a:r>
              <a:rPr lang="en-US" dirty="0"/>
              <a:t>Click to edit Master text styles</a:t>
            </a:r>
          </a:p>
        </p:txBody>
      </p:sp>
      <p:sp>
        <p:nvSpPr>
          <p:cNvPr id="20" name="Text Placeholder 8">
            <a:extLst>
              <a:ext uri="{FF2B5EF4-FFF2-40B4-BE49-F238E27FC236}">
                <a16:creationId xmlns:a16="http://schemas.microsoft.com/office/drawing/2014/main" xmlns="" id="{0FAB7DF0-47FA-47F9-A50E-19FA0B486454}"/>
              </a:ext>
            </a:extLst>
          </p:cNvPr>
          <p:cNvSpPr>
            <a:spLocks noGrp="1"/>
          </p:cNvSpPr>
          <p:nvPr>
            <p:ph type="body" sz="quarter" idx="15"/>
          </p:nvPr>
        </p:nvSpPr>
        <p:spPr>
          <a:xfrm>
            <a:off x="344488" y="1321200"/>
            <a:ext cx="9217025" cy="235468"/>
          </a:xfrm>
        </p:spPr>
        <p:txBody>
          <a:bodyPr>
            <a:noAutofit/>
          </a:bodyPr>
          <a:lstStyle>
            <a:lvl1pPr marL="0" indent="0">
              <a:lnSpc>
                <a:spcPct val="100000"/>
              </a:lnSpc>
              <a:spcBef>
                <a:spcPts val="0"/>
              </a:spcBef>
              <a:buNone/>
              <a:defRPr sz="1600"/>
            </a:lvl1pPr>
          </a:lstStyle>
          <a:p>
            <a:pPr lvl="0"/>
            <a:r>
              <a:rPr lang="en-US" dirty="0"/>
              <a:t>Click to edit Master text styles</a:t>
            </a:r>
          </a:p>
        </p:txBody>
      </p:sp>
      <p:sp>
        <p:nvSpPr>
          <p:cNvPr id="21" name="TextBox 20">
            <a:extLst>
              <a:ext uri="{FF2B5EF4-FFF2-40B4-BE49-F238E27FC236}">
                <a16:creationId xmlns:a16="http://schemas.microsoft.com/office/drawing/2014/main" xmlns="" id="{1FAA5E4A-E168-459B-9A59-FB5524C99835}"/>
              </a:ext>
            </a:extLst>
          </p:cNvPr>
          <p:cNvSpPr txBox="1"/>
          <p:nvPr userDrawn="1"/>
        </p:nvSpPr>
        <p:spPr>
          <a:xfrm>
            <a:off x="2570927" y="368300"/>
            <a:ext cx="582614" cy="147151"/>
          </a:xfrm>
          <a:prstGeom prst="rect">
            <a:avLst/>
          </a:prstGeom>
        </p:spPr>
        <p:txBody>
          <a:bodyPr vert="horz" wrap="square" lIns="0" tIns="36000" rIns="0" bIns="0" rtlCol="0">
            <a:spAutoFit/>
          </a:bodyPr>
          <a:lstStyle>
            <a:lvl1pPr lvl="0" indent="0" defTabSz="742950">
              <a:lnSpc>
                <a:spcPct val="90000"/>
              </a:lnSpc>
              <a:spcBef>
                <a:spcPts val="813"/>
              </a:spcBef>
              <a:buFont typeface="Arial" panose="020B0604020202020204" pitchFamily="34" charset="0"/>
              <a:buNone/>
              <a:defRPr sz="800">
                <a:solidFill>
                  <a:schemeClr val="bg2"/>
                </a:solidFill>
              </a:defRPr>
            </a:lvl1pPr>
            <a:lvl2pPr marL="371475" indent="0" defTabSz="742950">
              <a:lnSpc>
                <a:spcPct val="90000"/>
              </a:lnSpc>
              <a:spcBef>
                <a:spcPts val="406"/>
              </a:spcBef>
              <a:buFont typeface="Arial" panose="020B0604020202020204" pitchFamily="34" charset="0"/>
              <a:buNone/>
              <a:defRPr sz="800"/>
            </a:lvl2pPr>
            <a:lvl3pPr marL="742950" indent="0" defTabSz="742950">
              <a:lnSpc>
                <a:spcPct val="90000"/>
              </a:lnSpc>
              <a:spcBef>
                <a:spcPts val="406"/>
              </a:spcBef>
              <a:buFont typeface="Arial" panose="020B0604020202020204" pitchFamily="34" charset="0"/>
              <a:buNone/>
              <a:defRPr sz="800"/>
            </a:lvl3pPr>
            <a:lvl4pPr marL="1114425" indent="0" defTabSz="742950">
              <a:lnSpc>
                <a:spcPct val="90000"/>
              </a:lnSpc>
              <a:spcBef>
                <a:spcPts val="406"/>
              </a:spcBef>
              <a:buFont typeface="Arial" panose="020B0604020202020204" pitchFamily="34" charset="0"/>
              <a:buNone/>
              <a:defRPr sz="800"/>
            </a:lvl4pPr>
            <a:lvl5pPr marL="1485900" indent="0" defTabSz="742950">
              <a:lnSpc>
                <a:spcPct val="90000"/>
              </a:lnSpc>
              <a:spcBef>
                <a:spcPts val="406"/>
              </a:spcBef>
              <a:buFont typeface="Arial" panose="020B0604020202020204" pitchFamily="34" charset="0"/>
              <a:buNone/>
              <a:defRPr sz="800"/>
            </a:lvl5pPr>
            <a:lvl6pPr marL="2043113" indent="-185738" defTabSz="742950">
              <a:lnSpc>
                <a:spcPct val="90000"/>
              </a:lnSpc>
              <a:spcBef>
                <a:spcPts val="406"/>
              </a:spcBef>
              <a:buFont typeface="Arial" panose="020B0604020202020204" pitchFamily="34" charset="0"/>
              <a:buChar char="•"/>
              <a:defRPr sz="1463"/>
            </a:lvl6pPr>
            <a:lvl7pPr marL="2414588" indent="-185738" defTabSz="742950">
              <a:lnSpc>
                <a:spcPct val="90000"/>
              </a:lnSpc>
              <a:spcBef>
                <a:spcPts val="406"/>
              </a:spcBef>
              <a:buFont typeface="Arial" panose="020B0604020202020204" pitchFamily="34" charset="0"/>
              <a:buChar char="•"/>
              <a:defRPr sz="1463"/>
            </a:lvl7pPr>
            <a:lvl8pPr marL="2786063" indent="-185738" defTabSz="742950">
              <a:lnSpc>
                <a:spcPct val="90000"/>
              </a:lnSpc>
              <a:spcBef>
                <a:spcPts val="406"/>
              </a:spcBef>
              <a:buFont typeface="Arial" panose="020B0604020202020204" pitchFamily="34" charset="0"/>
              <a:buChar char="•"/>
              <a:defRPr sz="1463"/>
            </a:lvl8pPr>
            <a:lvl9pPr marL="3157538" indent="-185738" defTabSz="742950">
              <a:lnSpc>
                <a:spcPct val="90000"/>
              </a:lnSpc>
              <a:spcBef>
                <a:spcPts val="406"/>
              </a:spcBef>
              <a:buFont typeface="Arial" panose="020B0604020202020204" pitchFamily="34" charset="0"/>
              <a:buChar char="•"/>
              <a:defRPr sz="1463"/>
            </a:lvl9pPr>
          </a:lstStyle>
          <a:p>
            <a:pPr lvl="0" algn="ctr"/>
            <a:r>
              <a:rPr lang="en-GB" b="1" dirty="0">
                <a:solidFill>
                  <a:schemeClr val="accent2"/>
                </a:solidFill>
              </a:rPr>
              <a:t>Overview</a:t>
            </a:r>
          </a:p>
        </p:txBody>
      </p:sp>
      <p:sp>
        <p:nvSpPr>
          <p:cNvPr id="22" name="TextBox 21">
            <a:extLst>
              <a:ext uri="{FF2B5EF4-FFF2-40B4-BE49-F238E27FC236}">
                <a16:creationId xmlns:a16="http://schemas.microsoft.com/office/drawing/2014/main" xmlns="" id="{425BABFA-F0A9-4531-A853-0668FAAB422E}"/>
              </a:ext>
            </a:extLst>
          </p:cNvPr>
          <p:cNvSpPr txBox="1"/>
          <p:nvPr userDrawn="1"/>
        </p:nvSpPr>
        <p:spPr>
          <a:xfrm>
            <a:off x="3328445" y="368300"/>
            <a:ext cx="1442866" cy="147151"/>
          </a:xfrm>
          <a:prstGeom prst="rect">
            <a:avLst/>
          </a:prstGeom>
        </p:spPr>
        <p:txBody>
          <a:bodyPr vert="horz" wrap="square" lIns="0" tIns="36000" rIns="0" bIns="0" rtlCol="0">
            <a:spAutoFit/>
          </a:bodyPr>
          <a:lstStyle>
            <a:lvl1pPr lvl="0" indent="0" defTabSz="742950">
              <a:lnSpc>
                <a:spcPct val="90000"/>
              </a:lnSpc>
              <a:spcBef>
                <a:spcPts val="813"/>
              </a:spcBef>
              <a:buFont typeface="Arial" panose="020B0604020202020204" pitchFamily="34" charset="0"/>
              <a:buNone/>
              <a:defRPr sz="800">
                <a:solidFill>
                  <a:schemeClr val="bg2"/>
                </a:solidFill>
              </a:defRPr>
            </a:lvl1pPr>
            <a:lvl2pPr marL="371475" indent="0" defTabSz="742950">
              <a:lnSpc>
                <a:spcPct val="90000"/>
              </a:lnSpc>
              <a:spcBef>
                <a:spcPts val="406"/>
              </a:spcBef>
              <a:buFont typeface="Arial" panose="020B0604020202020204" pitchFamily="34" charset="0"/>
              <a:buNone/>
              <a:defRPr sz="800"/>
            </a:lvl2pPr>
            <a:lvl3pPr marL="742950" indent="0" defTabSz="742950">
              <a:lnSpc>
                <a:spcPct val="90000"/>
              </a:lnSpc>
              <a:spcBef>
                <a:spcPts val="406"/>
              </a:spcBef>
              <a:buFont typeface="Arial" panose="020B0604020202020204" pitchFamily="34" charset="0"/>
              <a:buNone/>
              <a:defRPr sz="800"/>
            </a:lvl3pPr>
            <a:lvl4pPr marL="1114425" indent="0" defTabSz="742950">
              <a:lnSpc>
                <a:spcPct val="90000"/>
              </a:lnSpc>
              <a:spcBef>
                <a:spcPts val="406"/>
              </a:spcBef>
              <a:buFont typeface="Arial" panose="020B0604020202020204" pitchFamily="34" charset="0"/>
              <a:buNone/>
              <a:defRPr sz="800"/>
            </a:lvl4pPr>
            <a:lvl5pPr marL="1485900" indent="0" defTabSz="742950">
              <a:lnSpc>
                <a:spcPct val="90000"/>
              </a:lnSpc>
              <a:spcBef>
                <a:spcPts val="406"/>
              </a:spcBef>
              <a:buFont typeface="Arial" panose="020B0604020202020204" pitchFamily="34" charset="0"/>
              <a:buNone/>
              <a:defRPr sz="800"/>
            </a:lvl5pPr>
            <a:lvl6pPr marL="2043113" indent="-185738" defTabSz="742950">
              <a:lnSpc>
                <a:spcPct val="90000"/>
              </a:lnSpc>
              <a:spcBef>
                <a:spcPts val="406"/>
              </a:spcBef>
              <a:buFont typeface="Arial" panose="020B0604020202020204" pitchFamily="34" charset="0"/>
              <a:buChar char="•"/>
              <a:defRPr sz="1463"/>
            </a:lvl6pPr>
            <a:lvl7pPr marL="2414588" indent="-185738" defTabSz="742950">
              <a:lnSpc>
                <a:spcPct val="90000"/>
              </a:lnSpc>
              <a:spcBef>
                <a:spcPts val="406"/>
              </a:spcBef>
              <a:buFont typeface="Arial" panose="020B0604020202020204" pitchFamily="34" charset="0"/>
              <a:buChar char="•"/>
              <a:defRPr sz="1463"/>
            </a:lvl7pPr>
            <a:lvl8pPr marL="2786063" indent="-185738" defTabSz="742950">
              <a:lnSpc>
                <a:spcPct val="90000"/>
              </a:lnSpc>
              <a:spcBef>
                <a:spcPts val="406"/>
              </a:spcBef>
              <a:buFont typeface="Arial" panose="020B0604020202020204" pitchFamily="34" charset="0"/>
              <a:buChar char="•"/>
              <a:defRPr sz="1463"/>
            </a:lvl8pPr>
            <a:lvl9pPr marL="3157538" indent="-185738" defTabSz="742950">
              <a:lnSpc>
                <a:spcPct val="90000"/>
              </a:lnSpc>
              <a:spcBef>
                <a:spcPts val="406"/>
              </a:spcBef>
              <a:buFont typeface="Arial" panose="020B0604020202020204" pitchFamily="34" charset="0"/>
              <a:buChar char="•"/>
              <a:defRPr sz="1463"/>
            </a:lvl9pPr>
          </a:lstStyle>
          <a:p>
            <a:pPr lvl="0" algn="ctr"/>
            <a:r>
              <a:rPr lang="en-GB" dirty="0">
                <a:solidFill>
                  <a:schemeClr val="accent3"/>
                </a:solidFill>
              </a:rPr>
              <a:t>Mid-Market fund performance</a:t>
            </a:r>
          </a:p>
        </p:txBody>
      </p:sp>
      <p:sp>
        <p:nvSpPr>
          <p:cNvPr id="23" name="TextBox 22">
            <a:extLst>
              <a:ext uri="{FF2B5EF4-FFF2-40B4-BE49-F238E27FC236}">
                <a16:creationId xmlns:a16="http://schemas.microsoft.com/office/drawing/2014/main" xmlns="" id="{3E6F8057-50E3-47C8-9F99-E352E76C2F49}"/>
              </a:ext>
            </a:extLst>
          </p:cNvPr>
          <p:cNvSpPr txBox="1"/>
          <p:nvPr userDrawn="1"/>
        </p:nvSpPr>
        <p:spPr>
          <a:xfrm>
            <a:off x="4990289" y="368300"/>
            <a:ext cx="1184587" cy="147151"/>
          </a:xfrm>
          <a:prstGeom prst="rect">
            <a:avLst/>
          </a:prstGeom>
        </p:spPr>
        <p:txBody>
          <a:bodyPr vert="horz" wrap="square" lIns="0" tIns="36000" rIns="0" bIns="0" rtlCol="0">
            <a:spAutoFit/>
          </a:bodyPr>
          <a:lstStyle>
            <a:lvl1pPr lvl="0" indent="0" defTabSz="742950">
              <a:lnSpc>
                <a:spcPct val="90000"/>
              </a:lnSpc>
              <a:spcBef>
                <a:spcPts val="813"/>
              </a:spcBef>
              <a:buFont typeface="Arial" panose="020B0604020202020204" pitchFamily="34" charset="0"/>
              <a:buNone/>
              <a:defRPr sz="800">
                <a:solidFill>
                  <a:schemeClr val="bg2"/>
                </a:solidFill>
              </a:defRPr>
            </a:lvl1pPr>
            <a:lvl2pPr marL="371475" indent="0" defTabSz="742950">
              <a:lnSpc>
                <a:spcPct val="90000"/>
              </a:lnSpc>
              <a:spcBef>
                <a:spcPts val="406"/>
              </a:spcBef>
              <a:buFont typeface="Arial" panose="020B0604020202020204" pitchFamily="34" charset="0"/>
              <a:buNone/>
              <a:defRPr sz="800"/>
            </a:lvl2pPr>
            <a:lvl3pPr marL="742950" indent="0" defTabSz="742950">
              <a:lnSpc>
                <a:spcPct val="90000"/>
              </a:lnSpc>
              <a:spcBef>
                <a:spcPts val="406"/>
              </a:spcBef>
              <a:buFont typeface="Arial" panose="020B0604020202020204" pitchFamily="34" charset="0"/>
              <a:buNone/>
              <a:defRPr sz="800"/>
            </a:lvl3pPr>
            <a:lvl4pPr marL="1114425" indent="0" defTabSz="742950">
              <a:lnSpc>
                <a:spcPct val="90000"/>
              </a:lnSpc>
              <a:spcBef>
                <a:spcPts val="406"/>
              </a:spcBef>
              <a:buFont typeface="Arial" panose="020B0604020202020204" pitchFamily="34" charset="0"/>
              <a:buNone/>
              <a:defRPr sz="800"/>
            </a:lvl4pPr>
            <a:lvl5pPr marL="1485900" indent="0" defTabSz="742950">
              <a:lnSpc>
                <a:spcPct val="90000"/>
              </a:lnSpc>
              <a:spcBef>
                <a:spcPts val="406"/>
              </a:spcBef>
              <a:buFont typeface="Arial" panose="020B0604020202020204" pitchFamily="34" charset="0"/>
              <a:buNone/>
              <a:defRPr sz="800"/>
            </a:lvl5pPr>
            <a:lvl6pPr marL="2043113" indent="-185738" defTabSz="742950">
              <a:lnSpc>
                <a:spcPct val="90000"/>
              </a:lnSpc>
              <a:spcBef>
                <a:spcPts val="406"/>
              </a:spcBef>
              <a:buFont typeface="Arial" panose="020B0604020202020204" pitchFamily="34" charset="0"/>
              <a:buChar char="•"/>
              <a:defRPr sz="1463"/>
            </a:lvl6pPr>
            <a:lvl7pPr marL="2414588" indent="-185738" defTabSz="742950">
              <a:lnSpc>
                <a:spcPct val="90000"/>
              </a:lnSpc>
              <a:spcBef>
                <a:spcPts val="406"/>
              </a:spcBef>
              <a:buFont typeface="Arial" panose="020B0604020202020204" pitchFamily="34" charset="0"/>
              <a:buChar char="•"/>
              <a:defRPr sz="1463"/>
            </a:lvl7pPr>
            <a:lvl8pPr marL="2786063" indent="-185738" defTabSz="742950">
              <a:lnSpc>
                <a:spcPct val="90000"/>
              </a:lnSpc>
              <a:spcBef>
                <a:spcPts val="406"/>
              </a:spcBef>
              <a:buFont typeface="Arial" panose="020B0604020202020204" pitchFamily="34" charset="0"/>
              <a:buChar char="•"/>
              <a:defRPr sz="1463"/>
            </a:lvl8pPr>
            <a:lvl9pPr marL="3157538" indent="-185738" defTabSz="742950">
              <a:lnSpc>
                <a:spcPct val="90000"/>
              </a:lnSpc>
              <a:spcBef>
                <a:spcPts val="406"/>
              </a:spcBef>
              <a:buFont typeface="Arial" panose="020B0604020202020204" pitchFamily="34" charset="0"/>
              <a:buChar char="•"/>
              <a:defRPr sz="1463"/>
            </a:lvl9pPr>
          </a:lstStyle>
          <a:p>
            <a:pPr lvl="0" algn="ctr"/>
            <a:r>
              <a:rPr lang="en-GB" dirty="0">
                <a:solidFill>
                  <a:schemeClr val="accent3"/>
                </a:solidFill>
              </a:rPr>
              <a:t>Mid-Market fund profiles</a:t>
            </a:r>
          </a:p>
        </p:txBody>
      </p:sp>
      <p:sp>
        <p:nvSpPr>
          <p:cNvPr id="24" name="TextBox 23">
            <a:extLst>
              <a:ext uri="{FF2B5EF4-FFF2-40B4-BE49-F238E27FC236}">
                <a16:creationId xmlns:a16="http://schemas.microsoft.com/office/drawing/2014/main" xmlns="" id="{C436C61E-49A9-44DB-9256-9B694A1E78EA}"/>
              </a:ext>
            </a:extLst>
          </p:cNvPr>
          <p:cNvSpPr txBox="1"/>
          <p:nvPr userDrawn="1"/>
        </p:nvSpPr>
        <p:spPr>
          <a:xfrm>
            <a:off x="6403476" y="368300"/>
            <a:ext cx="634023" cy="147151"/>
          </a:xfrm>
          <a:prstGeom prst="rect">
            <a:avLst/>
          </a:prstGeom>
        </p:spPr>
        <p:txBody>
          <a:bodyPr vert="horz" wrap="square" lIns="0" tIns="36000" rIns="0" bIns="0" rtlCol="0">
            <a:spAutoFit/>
          </a:bodyPr>
          <a:lstStyle>
            <a:lvl1pPr lvl="0" indent="0" defTabSz="742950">
              <a:lnSpc>
                <a:spcPct val="90000"/>
              </a:lnSpc>
              <a:spcBef>
                <a:spcPts val="813"/>
              </a:spcBef>
              <a:buFont typeface="Arial" panose="020B0604020202020204" pitchFamily="34" charset="0"/>
              <a:buNone/>
              <a:defRPr sz="800">
                <a:solidFill>
                  <a:schemeClr val="bg2"/>
                </a:solidFill>
              </a:defRPr>
            </a:lvl1pPr>
            <a:lvl2pPr marL="371475" indent="0" defTabSz="742950">
              <a:lnSpc>
                <a:spcPct val="90000"/>
              </a:lnSpc>
              <a:spcBef>
                <a:spcPts val="406"/>
              </a:spcBef>
              <a:buFont typeface="Arial" panose="020B0604020202020204" pitchFamily="34" charset="0"/>
              <a:buNone/>
              <a:defRPr sz="800"/>
            </a:lvl2pPr>
            <a:lvl3pPr marL="742950" indent="0" defTabSz="742950">
              <a:lnSpc>
                <a:spcPct val="90000"/>
              </a:lnSpc>
              <a:spcBef>
                <a:spcPts val="406"/>
              </a:spcBef>
              <a:buFont typeface="Arial" panose="020B0604020202020204" pitchFamily="34" charset="0"/>
              <a:buNone/>
              <a:defRPr sz="800"/>
            </a:lvl3pPr>
            <a:lvl4pPr marL="1114425" indent="0" defTabSz="742950">
              <a:lnSpc>
                <a:spcPct val="90000"/>
              </a:lnSpc>
              <a:spcBef>
                <a:spcPts val="406"/>
              </a:spcBef>
              <a:buFont typeface="Arial" panose="020B0604020202020204" pitchFamily="34" charset="0"/>
              <a:buNone/>
              <a:defRPr sz="800"/>
            </a:lvl4pPr>
            <a:lvl5pPr marL="1485900" indent="0" defTabSz="742950">
              <a:lnSpc>
                <a:spcPct val="90000"/>
              </a:lnSpc>
              <a:spcBef>
                <a:spcPts val="406"/>
              </a:spcBef>
              <a:buFont typeface="Arial" panose="020B0604020202020204" pitchFamily="34" charset="0"/>
              <a:buNone/>
              <a:defRPr sz="800"/>
            </a:lvl5pPr>
            <a:lvl6pPr marL="2043113" indent="-185738" defTabSz="742950">
              <a:lnSpc>
                <a:spcPct val="90000"/>
              </a:lnSpc>
              <a:spcBef>
                <a:spcPts val="406"/>
              </a:spcBef>
              <a:buFont typeface="Arial" panose="020B0604020202020204" pitchFamily="34" charset="0"/>
              <a:buChar char="•"/>
              <a:defRPr sz="1463"/>
            </a:lvl6pPr>
            <a:lvl7pPr marL="2414588" indent="-185738" defTabSz="742950">
              <a:lnSpc>
                <a:spcPct val="90000"/>
              </a:lnSpc>
              <a:spcBef>
                <a:spcPts val="406"/>
              </a:spcBef>
              <a:buFont typeface="Arial" panose="020B0604020202020204" pitchFamily="34" charset="0"/>
              <a:buChar char="•"/>
              <a:defRPr sz="1463"/>
            </a:lvl7pPr>
            <a:lvl8pPr marL="2786063" indent="-185738" defTabSz="742950">
              <a:lnSpc>
                <a:spcPct val="90000"/>
              </a:lnSpc>
              <a:spcBef>
                <a:spcPts val="406"/>
              </a:spcBef>
              <a:buFont typeface="Arial" panose="020B0604020202020204" pitchFamily="34" charset="0"/>
              <a:buChar char="•"/>
              <a:defRPr sz="1463"/>
            </a:lvl8pPr>
            <a:lvl9pPr marL="3157538" indent="-185738" defTabSz="742950">
              <a:lnSpc>
                <a:spcPct val="90000"/>
              </a:lnSpc>
              <a:spcBef>
                <a:spcPts val="406"/>
              </a:spcBef>
              <a:buFont typeface="Arial" panose="020B0604020202020204" pitchFamily="34" charset="0"/>
              <a:buChar char="•"/>
              <a:defRPr sz="1463"/>
            </a:lvl9pPr>
          </a:lstStyle>
          <a:p>
            <a:pPr lvl="0" algn="ctr"/>
            <a:r>
              <a:rPr lang="en-GB" dirty="0">
                <a:solidFill>
                  <a:schemeClr val="accent3"/>
                </a:solidFill>
              </a:rPr>
              <a:t>Case studies</a:t>
            </a:r>
          </a:p>
        </p:txBody>
      </p:sp>
      <p:sp>
        <p:nvSpPr>
          <p:cNvPr id="27" name="TextBox 26">
            <a:extLst>
              <a:ext uri="{FF2B5EF4-FFF2-40B4-BE49-F238E27FC236}">
                <a16:creationId xmlns:a16="http://schemas.microsoft.com/office/drawing/2014/main" xmlns="" id="{C436C61E-49A9-44DB-9256-9B694A1E78EA}"/>
              </a:ext>
            </a:extLst>
          </p:cNvPr>
          <p:cNvSpPr txBox="1"/>
          <p:nvPr userDrawn="1"/>
        </p:nvSpPr>
        <p:spPr>
          <a:xfrm>
            <a:off x="7262120" y="368300"/>
            <a:ext cx="497681" cy="147151"/>
          </a:xfrm>
          <a:prstGeom prst="rect">
            <a:avLst/>
          </a:prstGeom>
        </p:spPr>
        <p:txBody>
          <a:bodyPr vert="horz" wrap="square" lIns="0" tIns="36000" rIns="0" bIns="0" rtlCol="0">
            <a:spAutoFit/>
          </a:bodyPr>
          <a:lstStyle>
            <a:lvl1pPr lvl="0" indent="0" defTabSz="742950">
              <a:lnSpc>
                <a:spcPct val="90000"/>
              </a:lnSpc>
              <a:spcBef>
                <a:spcPts val="813"/>
              </a:spcBef>
              <a:buFont typeface="Arial" panose="020B0604020202020204" pitchFamily="34" charset="0"/>
              <a:buNone/>
              <a:defRPr sz="800">
                <a:solidFill>
                  <a:schemeClr val="bg2"/>
                </a:solidFill>
              </a:defRPr>
            </a:lvl1pPr>
            <a:lvl2pPr marL="371475" indent="0" defTabSz="742950">
              <a:lnSpc>
                <a:spcPct val="90000"/>
              </a:lnSpc>
              <a:spcBef>
                <a:spcPts val="406"/>
              </a:spcBef>
              <a:buFont typeface="Arial" panose="020B0604020202020204" pitchFamily="34" charset="0"/>
              <a:buNone/>
              <a:defRPr sz="800"/>
            </a:lvl2pPr>
            <a:lvl3pPr marL="742950" indent="0" defTabSz="742950">
              <a:lnSpc>
                <a:spcPct val="90000"/>
              </a:lnSpc>
              <a:spcBef>
                <a:spcPts val="406"/>
              </a:spcBef>
              <a:buFont typeface="Arial" panose="020B0604020202020204" pitchFamily="34" charset="0"/>
              <a:buNone/>
              <a:defRPr sz="800"/>
            </a:lvl3pPr>
            <a:lvl4pPr marL="1114425" indent="0" defTabSz="742950">
              <a:lnSpc>
                <a:spcPct val="90000"/>
              </a:lnSpc>
              <a:spcBef>
                <a:spcPts val="406"/>
              </a:spcBef>
              <a:buFont typeface="Arial" panose="020B0604020202020204" pitchFamily="34" charset="0"/>
              <a:buNone/>
              <a:defRPr sz="800"/>
            </a:lvl4pPr>
            <a:lvl5pPr marL="1485900" indent="0" defTabSz="742950">
              <a:lnSpc>
                <a:spcPct val="90000"/>
              </a:lnSpc>
              <a:spcBef>
                <a:spcPts val="406"/>
              </a:spcBef>
              <a:buFont typeface="Arial" panose="020B0604020202020204" pitchFamily="34" charset="0"/>
              <a:buNone/>
              <a:defRPr sz="800"/>
            </a:lvl5pPr>
            <a:lvl6pPr marL="2043113" indent="-185738" defTabSz="742950">
              <a:lnSpc>
                <a:spcPct val="90000"/>
              </a:lnSpc>
              <a:spcBef>
                <a:spcPts val="406"/>
              </a:spcBef>
              <a:buFont typeface="Arial" panose="020B0604020202020204" pitchFamily="34" charset="0"/>
              <a:buChar char="•"/>
              <a:defRPr sz="1463"/>
            </a:lvl6pPr>
            <a:lvl7pPr marL="2414588" indent="-185738" defTabSz="742950">
              <a:lnSpc>
                <a:spcPct val="90000"/>
              </a:lnSpc>
              <a:spcBef>
                <a:spcPts val="406"/>
              </a:spcBef>
              <a:buFont typeface="Arial" panose="020B0604020202020204" pitchFamily="34" charset="0"/>
              <a:buChar char="•"/>
              <a:defRPr sz="1463"/>
            </a:lvl7pPr>
            <a:lvl8pPr marL="2786063" indent="-185738" defTabSz="742950">
              <a:lnSpc>
                <a:spcPct val="90000"/>
              </a:lnSpc>
              <a:spcBef>
                <a:spcPts val="406"/>
              </a:spcBef>
              <a:buFont typeface="Arial" panose="020B0604020202020204" pitchFamily="34" charset="0"/>
              <a:buChar char="•"/>
              <a:defRPr sz="1463"/>
            </a:lvl8pPr>
            <a:lvl9pPr marL="3157538" indent="-185738" defTabSz="742950">
              <a:lnSpc>
                <a:spcPct val="90000"/>
              </a:lnSpc>
              <a:spcBef>
                <a:spcPts val="406"/>
              </a:spcBef>
              <a:buFont typeface="Arial" panose="020B0604020202020204" pitchFamily="34" charset="0"/>
              <a:buChar char="•"/>
              <a:defRPr sz="1463"/>
            </a:lvl9pPr>
          </a:lstStyle>
          <a:p>
            <a:pPr lvl="0" algn="ctr"/>
            <a:r>
              <a:rPr lang="en-GB" dirty="0">
                <a:solidFill>
                  <a:schemeClr val="accent3"/>
                </a:solidFill>
              </a:rPr>
              <a:t>Appendix</a:t>
            </a:r>
          </a:p>
        </p:txBody>
      </p:sp>
    </p:spTree>
    <p:extLst>
      <p:ext uri="{BB962C8B-B14F-4D97-AF65-F5344CB8AC3E}">
        <p14:creationId xmlns:p14="http://schemas.microsoft.com/office/powerpoint/2010/main" val="409787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c_Divi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906000" cy="6856945"/>
          </a:xfrm>
          <a:prstGeom prst="rect">
            <a:avLst/>
          </a:prstGeom>
        </p:spPr>
      </p:pic>
      <p:sp>
        <p:nvSpPr>
          <p:cNvPr id="2" name="Title 1">
            <a:extLst>
              <a:ext uri="{FF2B5EF4-FFF2-40B4-BE49-F238E27FC236}">
                <a16:creationId xmlns:a16="http://schemas.microsoft.com/office/drawing/2014/main" xmlns="" id="{E9DD44B8-0932-4D29-8369-0E3B47A8EC35}"/>
              </a:ext>
            </a:extLst>
          </p:cNvPr>
          <p:cNvSpPr>
            <a:spLocks noGrp="1"/>
          </p:cNvSpPr>
          <p:nvPr>
            <p:ph type="ctrTitle"/>
          </p:nvPr>
        </p:nvSpPr>
        <p:spPr>
          <a:xfrm>
            <a:off x="832677" y="2389211"/>
            <a:ext cx="4381917" cy="2387600"/>
          </a:xfrm>
          <a:ln>
            <a:noFill/>
          </a:ln>
        </p:spPr>
        <p:txBody>
          <a:bodyPr anchor="t" anchorCtr="0">
            <a:normAutofit/>
          </a:bodyPr>
          <a:lstStyle>
            <a:lvl1pPr algn="l">
              <a:defRPr sz="3600" cap="none" spc="100" baseline="0">
                <a:solidFill>
                  <a:schemeClr val="bg1"/>
                </a:solidFill>
              </a:defRPr>
            </a:lvl1pPr>
          </a:lstStyle>
          <a:p>
            <a:endParaRPr lang="en-GB" dirty="0"/>
          </a:p>
        </p:txBody>
      </p:sp>
      <p:sp>
        <p:nvSpPr>
          <p:cNvPr id="3" name="Subtitle 2">
            <a:extLst>
              <a:ext uri="{FF2B5EF4-FFF2-40B4-BE49-F238E27FC236}">
                <a16:creationId xmlns:a16="http://schemas.microsoft.com/office/drawing/2014/main" xmlns="" id="{2364BB4F-F693-4213-95A2-2E5EC38412AB}"/>
              </a:ext>
            </a:extLst>
          </p:cNvPr>
          <p:cNvSpPr>
            <a:spLocks noGrp="1"/>
          </p:cNvSpPr>
          <p:nvPr>
            <p:ph type="subTitle" idx="1"/>
          </p:nvPr>
        </p:nvSpPr>
        <p:spPr>
          <a:xfrm>
            <a:off x="832677" y="1481260"/>
            <a:ext cx="4381917" cy="436555"/>
          </a:xfrm>
        </p:spPr>
        <p:txBody>
          <a:bodyPr anchor="b" anchorCtr="0">
            <a:normAutofit/>
          </a:bodyPr>
          <a:lstStyle>
            <a:lvl1pPr marL="0" indent="0" algn="l">
              <a:buNone/>
              <a:defRPr sz="1400" cap="all" spc="100" baseline="0">
                <a:solidFill>
                  <a:schemeClr val="bg1"/>
                </a:solidFill>
              </a:defRPr>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endParaRPr lang="en-GB" dirty="0"/>
          </a:p>
        </p:txBody>
      </p:sp>
      <p:sp>
        <p:nvSpPr>
          <p:cNvPr id="4" name="Date Placeholder 3">
            <a:extLst>
              <a:ext uri="{FF2B5EF4-FFF2-40B4-BE49-F238E27FC236}">
                <a16:creationId xmlns:a16="http://schemas.microsoft.com/office/drawing/2014/main" xmlns="" id="{3644F662-58D9-46F0-963B-D4E158756357}"/>
              </a:ext>
            </a:extLst>
          </p:cNvPr>
          <p:cNvSpPr>
            <a:spLocks noGrp="1"/>
          </p:cNvSpPr>
          <p:nvPr>
            <p:ph type="dt" sz="half" idx="10"/>
          </p:nvPr>
        </p:nvSpPr>
        <p:spPr/>
        <p:txBody>
          <a:bodyPr/>
          <a:lstStyle>
            <a:lvl1pPr>
              <a:defRPr>
                <a:solidFill>
                  <a:schemeClr val="bg1"/>
                </a:solidFill>
              </a:defRPr>
            </a:lvl1pPr>
          </a:lstStyle>
          <a:p>
            <a:fld id="{FA9A405B-009D-4FF4-9CDF-9201CB87C1B4}" type="datetime6">
              <a:rPr lang="en-GB" smtClean="0"/>
              <a:t>February 22</a:t>
            </a:fld>
            <a:endParaRPr lang="en-GB"/>
          </a:p>
        </p:txBody>
      </p:sp>
      <p:sp>
        <p:nvSpPr>
          <p:cNvPr id="5" name="Footer Placeholder 4">
            <a:extLst>
              <a:ext uri="{FF2B5EF4-FFF2-40B4-BE49-F238E27FC236}">
                <a16:creationId xmlns:a16="http://schemas.microsoft.com/office/drawing/2014/main" xmlns="" id="{00E408E1-482C-4BBE-8E18-9685E872CC20}"/>
              </a:ext>
            </a:extLst>
          </p:cNvPr>
          <p:cNvSpPr>
            <a:spLocks noGrp="1"/>
          </p:cNvSpPr>
          <p:nvPr>
            <p:ph type="ftr" sz="quarter" idx="11"/>
          </p:nvPr>
        </p:nvSpPr>
        <p:spPr/>
        <p:txBody>
          <a:bodyPr/>
          <a:lstStyle>
            <a:lvl1pPr>
              <a:defRPr>
                <a:solidFill>
                  <a:schemeClr val="bg1"/>
                </a:solidFill>
              </a:defRPr>
            </a:lvl1pPr>
          </a:lstStyle>
          <a:p>
            <a:r>
              <a:rPr lang="en-GB" dirty="0" err="1"/>
              <a:t>www.investeurope.eu</a:t>
            </a:r>
            <a:endParaRPr lang="en-GB" dirty="0"/>
          </a:p>
        </p:txBody>
      </p:sp>
      <p:sp>
        <p:nvSpPr>
          <p:cNvPr id="6" name="Slide Number Placeholder 5">
            <a:extLst>
              <a:ext uri="{FF2B5EF4-FFF2-40B4-BE49-F238E27FC236}">
                <a16:creationId xmlns:a16="http://schemas.microsoft.com/office/drawing/2014/main" xmlns="" id="{7C6527AB-5E07-45D7-821F-BD3816BADD4B}"/>
              </a:ext>
            </a:extLst>
          </p:cNvPr>
          <p:cNvSpPr>
            <a:spLocks noGrp="1"/>
          </p:cNvSpPr>
          <p:nvPr>
            <p:ph type="sldNum" sz="quarter" idx="12"/>
          </p:nvPr>
        </p:nvSpPr>
        <p:spPr>
          <a:xfrm>
            <a:off x="7332662" y="6305034"/>
            <a:ext cx="2228850" cy="184666"/>
          </a:xfrm>
        </p:spPr>
        <p:txBody>
          <a:bodyPr/>
          <a:lstStyle>
            <a:lvl1pPr>
              <a:defRPr>
                <a:solidFill>
                  <a:schemeClr val="bg1"/>
                </a:solidFill>
              </a:defRPr>
            </a:lvl1pPr>
          </a:lstStyle>
          <a:p>
            <a:fld id="{3A277439-5CFB-40D3-A371-F0CC064631A7}" type="slidenum">
              <a:rPr lang="en-GB" smtClean="0"/>
              <a:pPr/>
              <a:t>‹#›</a:t>
            </a:fld>
            <a:endParaRPr lang="en-GB" dirty="0"/>
          </a:p>
        </p:txBody>
      </p:sp>
      <p:cxnSp>
        <p:nvCxnSpPr>
          <p:cNvPr id="11" name="Straight Connector 10">
            <a:extLst>
              <a:ext uri="{FF2B5EF4-FFF2-40B4-BE49-F238E27FC236}">
                <a16:creationId xmlns:a16="http://schemas.microsoft.com/office/drawing/2014/main" xmlns="" id="{BABA6298-94C6-4701-88C4-2ED6014A3957}"/>
              </a:ext>
            </a:extLst>
          </p:cNvPr>
          <p:cNvCxnSpPr>
            <a:cxnSpLocks/>
          </p:cNvCxnSpPr>
          <p:nvPr userDrawn="1"/>
        </p:nvCxnSpPr>
        <p:spPr>
          <a:xfrm>
            <a:off x="344488" y="368935"/>
            <a:ext cx="92170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D05A8BE3-0CD5-4DB8-8F43-095024DFB919}"/>
              </a:ext>
            </a:extLst>
          </p:cNvPr>
          <p:cNvCxnSpPr>
            <a:cxnSpLocks/>
          </p:cNvCxnSpPr>
          <p:nvPr userDrawn="1"/>
        </p:nvCxnSpPr>
        <p:spPr>
          <a:xfrm>
            <a:off x="344488" y="6297350"/>
            <a:ext cx="92170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AD8291C7-1A36-4709-9A2A-C8F1CDACBCD0}"/>
              </a:ext>
            </a:extLst>
          </p:cNvPr>
          <p:cNvCxnSpPr>
            <a:cxnSpLocks/>
          </p:cNvCxnSpPr>
          <p:nvPr userDrawn="1"/>
        </p:nvCxnSpPr>
        <p:spPr>
          <a:xfrm>
            <a:off x="344488" y="368935"/>
            <a:ext cx="92170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F87E0747-5922-4B4B-8590-EACD3EF86664}"/>
              </a:ext>
            </a:extLst>
          </p:cNvPr>
          <p:cNvCxnSpPr>
            <a:cxnSpLocks/>
          </p:cNvCxnSpPr>
          <p:nvPr userDrawn="1"/>
        </p:nvCxnSpPr>
        <p:spPr>
          <a:xfrm>
            <a:off x="344488" y="6297350"/>
            <a:ext cx="92170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A474631B-1CB3-42F8-AC87-18D841AFA77B}"/>
              </a:ext>
            </a:extLst>
          </p:cNvPr>
          <p:cNvCxnSpPr/>
          <p:nvPr userDrawn="1"/>
        </p:nvCxnSpPr>
        <p:spPr>
          <a:xfrm>
            <a:off x="843131" y="2155433"/>
            <a:ext cx="126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Divider">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906000" cy="6856945"/>
          </a:xfrm>
          <a:prstGeom prst="rect">
            <a:avLst/>
          </a:prstGeom>
        </p:spPr>
      </p:pic>
      <p:sp>
        <p:nvSpPr>
          <p:cNvPr id="2" name="Title 1">
            <a:extLst>
              <a:ext uri="{FF2B5EF4-FFF2-40B4-BE49-F238E27FC236}">
                <a16:creationId xmlns:a16="http://schemas.microsoft.com/office/drawing/2014/main" xmlns="" id="{E9DD44B8-0932-4D29-8369-0E3B47A8EC35}"/>
              </a:ext>
            </a:extLst>
          </p:cNvPr>
          <p:cNvSpPr>
            <a:spLocks noGrp="1"/>
          </p:cNvSpPr>
          <p:nvPr>
            <p:ph type="ctrTitle"/>
          </p:nvPr>
        </p:nvSpPr>
        <p:spPr>
          <a:xfrm>
            <a:off x="587189" y="2119098"/>
            <a:ext cx="3218329" cy="2387600"/>
          </a:xfrm>
          <a:ln>
            <a:noFill/>
          </a:ln>
        </p:spPr>
        <p:txBody>
          <a:bodyPr anchor="t" anchorCtr="0">
            <a:normAutofit/>
          </a:bodyPr>
          <a:lstStyle>
            <a:lvl1pPr algn="ctr">
              <a:defRPr sz="3200" b="0" cap="all" spc="100" baseline="0">
                <a:solidFill>
                  <a:schemeClr val="bg1"/>
                </a:solidFill>
              </a:defRPr>
            </a:lvl1pPr>
          </a:lstStyle>
          <a:p>
            <a:endParaRPr lang="en-GB" dirty="0"/>
          </a:p>
        </p:txBody>
      </p:sp>
      <p:sp>
        <p:nvSpPr>
          <p:cNvPr id="3" name="Subtitle 2">
            <a:extLst>
              <a:ext uri="{FF2B5EF4-FFF2-40B4-BE49-F238E27FC236}">
                <a16:creationId xmlns:a16="http://schemas.microsoft.com/office/drawing/2014/main" xmlns="" id="{2364BB4F-F693-4213-95A2-2E5EC38412AB}"/>
              </a:ext>
            </a:extLst>
          </p:cNvPr>
          <p:cNvSpPr>
            <a:spLocks noGrp="1"/>
          </p:cNvSpPr>
          <p:nvPr>
            <p:ph type="subTitle" idx="1"/>
          </p:nvPr>
        </p:nvSpPr>
        <p:spPr>
          <a:xfrm>
            <a:off x="582706" y="1211147"/>
            <a:ext cx="3227294" cy="436555"/>
          </a:xfrm>
        </p:spPr>
        <p:txBody>
          <a:bodyPr anchor="b" anchorCtr="0">
            <a:normAutofit/>
          </a:bodyPr>
          <a:lstStyle>
            <a:lvl1pPr marL="0" indent="0" algn="ctr">
              <a:buNone/>
              <a:defRPr sz="1400" cap="all" spc="100" baseline="0">
                <a:solidFill>
                  <a:schemeClr val="bg1"/>
                </a:solidFill>
              </a:defRPr>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endParaRPr lang="en-GB" dirty="0"/>
          </a:p>
        </p:txBody>
      </p:sp>
      <p:sp>
        <p:nvSpPr>
          <p:cNvPr id="4" name="Date Placeholder 3">
            <a:extLst>
              <a:ext uri="{FF2B5EF4-FFF2-40B4-BE49-F238E27FC236}">
                <a16:creationId xmlns:a16="http://schemas.microsoft.com/office/drawing/2014/main" xmlns="" id="{3644F662-58D9-46F0-963B-D4E158756357}"/>
              </a:ext>
            </a:extLst>
          </p:cNvPr>
          <p:cNvSpPr>
            <a:spLocks noGrp="1"/>
          </p:cNvSpPr>
          <p:nvPr>
            <p:ph type="dt" sz="half" idx="10"/>
          </p:nvPr>
        </p:nvSpPr>
        <p:spPr/>
        <p:txBody>
          <a:bodyPr/>
          <a:lstStyle>
            <a:lvl1pPr>
              <a:defRPr>
                <a:solidFill>
                  <a:schemeClr val="bg1"/>
                </a:solidFill>
              </a:defRPr>
            </a:lvl1pPr>
          </a:lstStyle>
          <a:p>
            <a:fld id="{FA9A405B-009D-4FF4-9CDF-9201CB87C1B4}" type="datetime6">
              <a:rPr lang="en-GB" smtClean="0"/>
              <a:t>February 22</a:t>
            </a:fld>
            <a:endParaRPr lang="en-GB"/>
          </a:p>
        </p:txBody>
      </p:sp>
      <p:sp>
        <p:nvSpPr>
          <p:cNvPr id="5" name="Footer Placeholder 4">
            <a:extLst>
              <a:ext uri="{FF2B5EF4-FFF2-40B4-BE49-F238E27FC236}">
                <a16:creationId xmlns:a16="http://schemas.microsoft.com/office/drawing/2014/main" xmlns="" id="{00E408E1-482C-4BBE-8E18-9685E872CC20}"/>
              </a:ext>
            </a:extLst>
          </p:cNvPr>
          <p:cNvSpPr>
            <a:spLocks noGrp="1"/>
          </p:cNvSpPr>
          <p:nvPr>
            <p:ph type="ftr" sz="quarter" idx="11"/>
          </p:nvPr>
        </p:nvSpPr>
        <p:spPr/>
        <p:txBody>
          <a:bodyPr/>
          <a:lstStyle>
            <a:lvl1pPr>
              <a:defRPr>
                <a:solidFill>
                  <a:schemeClr val="bg1"/>
                </a:solidFill>
              </a:defRPr>
            </a:lvl1pPr>
          </a:lstStyle>
          <a:p>
            <a:r>
              <a:rPr lang="en-GB" dirty="0" err="1"/>
              <a:t>www.investeurope.eu</a:t>
            </a:r>
            <a:endParaRPr lang="en-GB" dirty="0"/>
          </a:p>
        </p:txBody>
      </p:sp>
      <p:sp>
        <p:nvSpPr>
          <p:cNvPr id="6" name="Slide Number Placeholder 5">
            <a:extLst>
              <a:ext uri="{FF2B5EF4-FFF2-40B4-BE49-F238E27FC236}">
                <a16:creationId xmlns:a16="http://schemas.microsoft.com/office/drawing/2014/main" xmlns="" id="{7C6527AB-5E07-45D7-821F-BD3816BADD4B}"/>
              </a:ext>
            </a:extLst>
          </p:cNvPr>
          <p:cNvSpPr>
            <a:spLocks noGrp="1"/>
          </p:cNvSpPr>
          <p:nvPr>
            <p:ph type="sldNum" sz="quarter" idx="12"/>
          </p:nvPr>
        </p:nvSpPr>
        <p:spPr>
          <a:xfrm>
            <a:off x="7332662" y="6305034"/>
            <a:ext cx="2228850" cy="184666"/>
          </a:xfrm>
        </p:spPr>
        <p:txBody>
          <a:bodyPr/>
          <a:lstStyle>
            <a:lvl1pPr>
              <a:defRPr>
                <a:solidFill>
                  <a:schemeClr val="bg1"/>
                </a:solidFill>
              </a:defRPr>
            </a:lvl1pPr>
          </a:lstStyle>
          <a:p>
            <a:fld id="{3A277439-5CFB-40D3-A371-F0CC064631A7}" type="slidenum">
              <a:rPr lang="en-GB" smtClean="0"/>
              <a:pPr/>
              <a:t>‹#›</a:t>
            </a:fld>
            <a:endParaRPr lang="en-GB" dirty="0"/>
          </a:p>
        </p:txBody>
      </p:sp>
      <p:cxnSp>
        <p:nvCxnSpPr>
          <p:cNvPr id="11" name="Straight Connector 10">
            <a:extLst>
              <a:ext uri="{FF2B5EF4-FFF2-40B4-BE49-F238E27FC236}">
                <a16:creationId xmlns:a16="http://schemas.microsoft.com/office/drawing/2014/main" xmlns="" id="{BABA6298-94C6-4701-88C4-2ED6014A3957}"/>
              </a:ext>
            </a:extLst>
          </p:cNvPr>
          <p:cNvCxnSpPr>
            <a:cxnSpLocks/>
          </p:cNvCxnSpPr>
          <p:nvPr userDrawn="1"/>
        </p:nvCxnSpPr>
        <p:spPr>
          <a:xfrm>
            <a:off x="344488" y="368935"/>
            <a:ext cx="92170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D05A8BE3-0CD5-4DB8-8F43-095024DFB919}"/>
              </a:ext>
            </a:extLst>
          </p:cNvPr>
          <p:cNvCxnSpPr>
            <a:cxnSpLocks/>
          </p:cNvCxnSpPr>
          <p:nvPr userDrawn="1"/>
        </p:nvCxnSpPr>
        <p:spPr>
          <a:xfrm>
            <a:off x="344488" y="6297350"/>
            <a:ext cx="92170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AD8291C7-1A36-4709-9A2A-C8F1CDACBCD0}"/>
              </a:ext>
            </a:extLst>
          </p:cNvPr>
          <p:cNvCxnSpPr>
            <a:cxnSpLocks/>
          </p:cNvCxnSpPr>
          <p:nvPr userDrawn="1"/>
        </p:nvCxnSpPr>
        <p:spPr>
          <a:xfrm>
            <a:off x="344488" y="368935"/>
            <a:ext cx="92170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F87E0747-5922-4B4B-8590-EACD3EF86664}"/>
              </a:ext>
            </a:extLst>
          </p:cNvPr>
          <p:cNvCxnSpPr>
            <a:cxnSpLocks/>
          </p:cNvCxnSpPr>
          <p:nvPr userDrawn="1"/>
        </p:nvCxnSpPr>
        <p:spPr>
          <a:xfrm>
            <a:off x="344488" y="6297350"/>
            <a:ext cx="92170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A474631B-1CB3-42F8-AC87-18D841AFA77B}"/>
              </a:ext>
            </a:extLst>
          </p:cNvPr>
          <p:cNvCxnSpPr/>
          <p:nvPr userDrawn="1"/>
        </p:nvCxnSpPr>
        <p:spPr>
          <a:xfrm>
            <a:off x="1566353" y="1885320"/>
            <a:ext cx="126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3_Divi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906000" cy="6856945"/>
          </a:xfrm>
          <a:prstGeom prst="rect">
            <a:avLst/>
          </a:prstGeom>
        </p:spPr>
      </p:pic>
      <p:sp>
        <p:nvSpPr>
          <p:cNvPr id="2" name="Title 1">
            <a:extLst>
              <a:ext uri="{FF2B5EF4-FFF2-40B4-BE49-F238E27FC236}">
                <a16:creationId xmlns:a16="http://schemas.microsoft.com/office/drawing/2014/main" xmlns="" id="{E9DD44B8-0932-4D29-8369-0E3B47A8EC35}"/>
              </a:ext>
            </a:extLst>
          </p:cNvPr>
          <p:cNvSpPr>
            <a:spLocks noGrp="1"/>
          </p:cNvSpPr>
          <p:nvPr>
            <p:ph type="ctrTitle"/>
          </p:nvPr>
        </p:nvSpPr>
        <p:spPr>
          <a:xfrm>
            <a:off x="4808329" y="2938905"/>
            <a:ext cx="4381917" cy="2387600"/>
          </a:xfrm>
          <a:ln>
            <a:noFill/>
          </a:ln>
        </p:spPr>
        <p:txBody>
          <a:bodyPr anchor="t" anchorCtr="0">
            <a:normAutofit/>
          </a:bodyPr>
          <a:lstStyle>
            <a:lvl1pPr algn="ctr">
              <a:defRPr sz="3200" b="0" cap="all" spc="100" baseline="0">
                <a:solidFill>
                  <a:schemeClr val="bg1"/>
                </a:solidFill>
              </a:defRPr>
            </a:lvl1pPr>
          </a:lstStyle>
          <a:p>
            <a:endParaRPr lang="en-GB" dirty="0"/>
          </a:p>
        </p:txBody>
      </p:sp>
      <p:sp>
        <p:nvSpPr>
          <p:cNvPr id="3" name="Subtitle 2">
            <a:extLst>
              <a:ext uri="{FF2B5EF4-FFF2-40B4-BE49-F238E27FC236}">
                <a16:creationId xmlns:a16="http://schemas.microsoft.com/office/drawing/2014/main" xmlns="" id="{2364BB4F-F693-4213-95A2-2E5EC38412AB}"/>
              </a:ext>
            </a:extLst>
          </p:cNvPr>
          <p:cNvSpPr>
            <a:spLocks noGrp="1"/>
          </p:cNvSpPr>
          <p:nvPr>
            <p:ph type="subTitle" idx="1"/>
          </p:nvPr>
        </p:nvSpPr>
        <p:spPr>
          <a:xfrm>
            <a:off x="4808329" y="2030954"/>
            <a:ext cx="4381917" cy="436555"/>
          </a:xfrm>
        </p:spPr>
        <p:txBody>
          <a:bodyPr anchor="b" anchorCtr="0">
            <a:normAutofit/>
          </a:bodyPr>
          <a:lstStyle>
            <a:lvl1pPr marL="0" indent="0" algn="ctr">
              <a:buNone/>
              <a:defRPr sz="1400" cap="all" spc="100" baseline="0">
                <a:solidFill>
                  <a:schemeClr val="bg1"/>
                </a:solidFill>
              </a:defRPr>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endParaRPr lang="en-GB" dirty="0"/>
          </a:p>
        </p:txBody>
      </p:sp>
      <p:sp>
        <p:nvSpPr>
          <p:cNvPr id="4" name="Date Placeholder 3">
            <a:extLst>
              <a:ext uri="{FF2B5EF4-FFF2-40B4-BE49-F238E27FC236}">
                <a16:creationId xmlns:a16="http://schemas.microsoft.com/office/drawing/2014/main" xmlns="" id="{3644F662-58D9-46F0-963B-D4E158756357}"/>
              </a:ext>
            </a:extLst>
          </p:cNvPr>
          <p:cNvSpPr>
            <a:spLocks noGrp="1"/>
          </p:cNvSpPr>
          <p:nvPr>
            <p:ph type="dt" sz="half" idx="10"/>
          </p:nvPr>
        </p:nvSpPr>
        <p:spPr/>
        <p:txBody>
          <a:bodyPr/>
          <a:lstStyle>
            <a:lvl1pPr>
              <a:defRPr>
                <a:solidFill>
                  <a:schemeClr val="bg1"/>
                </a:solidFill>
              </a:defRPr>
            </a:lvl1pPr>
          </a:lstStyle>
          <a:p>
            <a:fld id="{FA9A405B-009D-4FF4-9CDF-9201CB87C1B4}" type="datetime6">
              <a:rPr lang="en-GB" smtClean="0"/>
              <a:t>February 22</a:t>
            </a:fld>
            <a:endParaRPr lang="en-GB"/>
          </a:p>
        </p:txBody>
      </p:sp>
      <p:sp>
        <p:nvSpPr>
          <p:cNvPr id="5" name="Footer Placeholder 4">
            <a:extLst>
              <a:ext uri="{FF2B5EF4-FFF2-40B4-BE49-F238E27FC236}">
                <a16:creationId xmlns:a16="http://schemas.microsoft.com/office/drawing/2014/main" xmlns="" id="{00E408E1-482C-4BBE-8E18-9685E872CC20}"/>
              </a:ext>
            </a:extLst>
          </p:cNvPr>
          <p:cNvSpPr>
            <a:spLocks noGrp="1"/>
          </p:cNvSpPr>
          <p:nvPr>
            <p:ph type="ftr" sz="quarter" idx="11"/>
          </p:nvPr>
        </p:nvSpPr>
        <p:spPr/>
        <p:txBody>
          <a:bodyPr/>
          <a:lstStyle>
            <a:lvl1pPr>
              <a:defRPr>
                <a:solidFill>
                  <a:schemeClr val="bg1"/>
                </a:solidFill>
              </a:defRPr>
            </a:lvl1pPr>
          </a:lstStyle>
          <a:p>
            <a:r>
              <a:rPr lang="en-GB" dirty="0" err="1"/>
              <a:t>www.investeurope.eu</a:t>
            </a:r>
            <a:endParaRPr lang="en-GB" dirty="0"/>
          </a:p>
        </p:txBody>
      </p:sp>
      <p:sp>
        <p:nvSpPr>
          <p:cNvPr id="6" name="Slide Number Placeholder 5">
            <a:extLst>
              <a:ext uri="{FF2B5EF4-FFF2-40B4-BE49-F238E27FC236}">
                <a16:creationId xmlns:a16="http://schemas.microsoft.com/office/drawing/2014/main" xmlns="" id="{7C6527AB-5E07-45D7-821F-BD3816BADD4B}"/>
              </a:ext>
            </a:extLst>
          </p:cNvPr>
          <p:cNvSpPr>
            <a:spLocks noGrp="1"/>
          </p:cNvSpPr>
          <p:nvPr>
            <p:ph type="sldNum" sz="quarter" idx="12"/>
          </p:nvPr>
        </p:nvSpPr>
        <p:spPr>
          <a:xfrm>
            <a:off x="7332662" y="6305034"/>
            <a:ext cx="2228850" cy="184666"/>
          </a:xfrm>
        </p:spPr>
        <p:txBody>
          <a:bodyPr/>
          <a:lstStyle>
            <a:lvl1pPr>
              <a:defRPr>
                <a:solidFill>
                  <a:schemeClr val="bg1"/>
                </a:solidFill>
              </a:defRPr>
            </a:lvl1pPr>
          </a:lstStyle>
          <a:p>
            <a:fld id="{3A277439-5CFB-40D3-A371-F0CC064631A7}" type="slidenum">
              <a:rPr lang="en-GB" smtClean="0"/>
              <a:pPr/>
              <a:t>‹#›</a:t>
            </a:fld>
            <a:endParaRPr lang="en-GB" dirty="0"/>
          </a:p>
        </p:txBody>
      </p:sp>
      <p:cxnSp>
        <p:nvCxnSpPr>
          <p:cNvPr id="11" name="Straight Connector 10">
            <a:extLst>
              <a:ext uri="{FF2B5EF4-FFF2-40B4-BE49-F238E27FC236}">
                <a16:creationId xmlns:a16="http://schemas.microsoft.com/office/drawing/2014/main" xmlns="" id="{BABA6298-94C6-4701-88C4-2ED6014A3957}"/>
              </a:ext>
            </a:extLst>
          </p:cNvPr>
          <p:cNvCxnSpPr>
            <a:cxnSpLocks/>
          </p:cNvCxnSpPr>
          <p:nvPr userDrawn="1"/>
        </p:nvCxnSpPr>
        <p:spPr>
          <a:xfrm>
            <a:off x="344488" y="368935"/>
            <a:ext cx="92170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D05A8BE3-0CD5-4DB8-8F43-095024DFB919}"/>
              </a:ext>
            </a:extLst>
          </p:cNvPr>
          <p:cNvCxnSpPr>
            <a:cxnSpLocks/>
          </p:cNvCxnSpPr>
          <p:nvPr userDrawn="1"/>
        </p:nvCxnSpPr>
        <p:spPr>
          <a:xfrm>
            <a:off x="344488" y="6297350"/>
            <a:ext cx="92170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AD8291C7-1A36-4709-9A2A-C8F1CDACBCD0}"/>
              </a:ext>
            </a:extLst>
          </p:cNvPr>
          <p:cNvCxnSpPr>
            <a:cxnSpLocks/>
          </p:cNvCxnSpPr>
          <p:nvPr userDrawn="1"/>
        </p:nvCxnSpPr>
        <p:spPr>
          <a:xfrm>
            <a:off x="344488" y="368935"/>
            <a:ext cx="92170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F87E0747-5922-4B4B-8590-EACD3EF86664}"/>
              </a:ext>
            </a:extLst>
          </p:cNvPr>
          <p:cNvCxnSpPr>
            <a:cxnSpLocks/>
          </p:cNvCxnSpPr>
          <p:nvPr userDrawn="1"/>
        </p:nvCxnSpPr>
        <p:spPr>
          <a:xfrm>
            <a:off x="344488" y="6297350"/>
            <a:ext cx="92170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A474631B-1CB3-42F8-AC87-18D841AFA77B}"/>
              </a:ext>
            </a:extLst>
          </p:cNvPr>
          <p:cNvCxnSpPr/>
          <p:nvPr userDrawn="1"/>
        </p:nvCxnSpPr>
        <p:spPr>
          <a:xfrm>
            <a:off x="6369287" y="2705127"/>
            <a:ext cx="126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4_Divi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906000" cy="6856945"/>
          </a:xfrm>
          <a:prstGeom prst="rect">
            <a:avLst/>
          </a:prstGeom>
        </p:spPr>
      </p:pic>
      <p:sp>
        <p:nvSpPr>
          <p:cNvPr id="2" name="Title 1">
            <a:extLst>
              <a:ext uri="{FF2B5EF4-FFF2-40B4-BE49-F238E27FC236}">
                <a16:creationId xmlns:a16="http://schemas.microsoft.com/office/drawing/2014/main" xmlns="" id="{E9DD44B8-0932-4D29-8369-0E3B47A8EC35}"/>
              </a:ext>
            </a:extLst>
          </p:cNvPr>
          <p:cNvSpPr>
            <a:spLocks noGrp="1"/>
          </p:cNvSpPr>
          <p:nvPr>
            <p:ph type="ctrTitle"/>
          </p:nvPr>
        </p:nvSpPr>
        <p:spPr>
          <a:xfrm>
            <a:off x="427160" y="2938905"/>
            <a:ext cx="4381917" cy="2387600"/>
          </a:xfrm>
          <a:ln>
            <a:noFill/>
          </a:ln>
        </p:spPr>
        <p:txBody>
          <a:bodyPr anchor="t" anchorCtr="0">
            <a:normAutofit/>
          </a:bodyPr>
          <a:lstStyle>
            <a:lvl1pPr algn="ctr">
              <a:defRPr sz="3200" b="0" cap="all" spc="100" baseline="0">
                <a:solidFill>
                  <a:schemeClr val="bg1"/>
                </a:solidFill>
              </a:defRPr>
            </a:lvl1pPr>
          </a:lstStyle>
          <a:p>
            <a:endParaRPr lang="en-GB" dirty="0"/>
          </a:p>
        </p:txBody>
      </p:sp>
      <p:sp>
        <p:nvSpPr>
          <p:cNvPr id="3" name="Subtitle 2">
            <a:extLst>
              <a:ext uri="{FF2B5EF4-FFF2-40B4-BE49-F238E27FC236}">
                <a16:creationId xmlns:a16="http://schemas.microsoft.com/office/drawing/2014/main" xmlns="" id="{2364BB4F-F693-4213-95A2-2E5EC38412AB}"/>
              </a:ext>
            </a:extLst>
          </p:cNvPr>
          <p:cNvSpPr>
            <a:spLocks noGrp="1"/>
          </p:cNvSpPr>
          <p:nvPr>
            <p:ph type="subTitle" idx="1"/>
          </p:nvPr>
        </p:nvSpPr>
        <p:spPr>
          <a:xfrm>
            <a:off x="427160" y="2030954"/>
            <a:ext cx="4381917" cy="436555"/>
          </a:xfrm>
        </p:spPr>
        <p:txBody>
          <a:bodyPr anchor="b" anchorCtr="0">
            <a:normAutofit/>
          </a:bodyPr>
          <a:lstStyle>
            <a:lvl1pPr marL="0" indent="0" algn="ctr">
              <a:buNone/>
              <a:defRPr sz="1400" cap="all" spc="100" baseline="0">
                <a:solidFill>
                  <a:schemeClr val="bg1"/>
                </a:solidFill>
              </a:defRPr>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endParaRPr lang="en-GB" dirty="0"/>
          </a:p>
        </p:txBody>
      </p:sp>
      <p:sp>
        <p:nvSpPr>
          <p:cNvPr id="4" name="Date Placeholder 3">
            <a:extLst>
              <a:ext uri="{FF2B5EF4-FFF2-40B4-BE49-F238E27FC236}">
                <a16:creationId xmlns:a16="http://schemas.microsoft.com/office/drawing/2014/main" xmlns="" id="{3644F662-58D9-46F0-963B-D4E158756357}"/>
              </a:ext>
            </a:extLst>
          </p:cNvPr>
          <p:cNvSpPr>
            <a:spLocks noGrp="1"/>
          </p:cNvSpPr>
          <p:nvPr>
            <p:ph type="dt" sz="half" idx="10"/>
          </p:nvPr>
        </p:nvSpPr>
        <p:spPr/>
        <p:txBody>
          <a:bodyPr/>
          <a:lstStyle>
            <a:lvl1pPr>
              <a:defRPr>
                <a:solidFill>
                  <a:schemeClr val="bg1"/>
                </a:solidFill>
              </a:defRPr>
            </a:lvl1pPr>
          </a:lstStyle>
          <a:p>
            <a:fld id="{FA9A405B-009D-4FF4-9CDF-9201CB87C1B4}" type="datetime6">
              <a:rPr lang="en-GB" smtClean="0"/>
              <a:t>February 22</a:t>
            </a:fld>
            <a:endParaRPr lang="en-GB"/>
          </a:p>
        </p:txBody>
      </p:sp>
      <p:sp>
        <p:nvSpPr>
          <p:cNvPr id="5" name="Footer Placeholder 4">
            <a:extLst>
              <a:ext uri="{FF2B5EF4-FFF2-40B4-BE49-F238E27FC236}">
                <a16:creationId xmlns:a16="http://schemas.microsoft.com/office/drawing/2014/main" xmlns="" id="{00E408E1-482C-4BBE-8E18-9685E872CC20}"/>
              </a:ext>
            </a:extLst>
          </p:cNvPr>
          <p:cNvSpPr>
            <a:spLocks noGrp="1"/>
          </p:cNvSpPr>
          <p:nvPr>
            <p:ph type="ftr" sz="quarter" idx="11"/>
          </p:nvPr>
        </p:nvSpPr>
        <p:spPr/>
        <p:txBody>
          <a:bodyPr/>
          <a:lstStyle>
            <a:lvl1pPr>
              <a:defRPr>
                <a:solidFill>
                  <a:schemeClr val="bg1"/>
                </a:solidFill>
              </a:defRPr>
            </a:lvl1pPr>
          </a:lstStyle>
          <a:p>
            <a:r>
              <a:rPr lang="en-GB" dirty="0" err="1"/>
              <a:t>www.investeurope.eu</a:t>
            </a:r>
            <a:endParaRPr lang="en-GB" dirty="0"/>
          </a:p>
        </p:txBody>
      </p:sp>
      <p:sp>
        <p:nvSpPr>
          <p:cNvPr id="6" name="Slide Number Placeholder 5">
            <a:extLst>
              <a:ext uri="{FF2B5EF4-FFF2-40B4-BE49-F238E27FC236}">
                <a16:creationId xmlns:a16="http://schemas.microsoft.com/office/drawing/2014/main" xmlns="" id="{7C6527AB-5E07-45D7-821F-BD3816BADD4B}"/>
              </a:ext>
            </a:extLst>
          </p:cNvPr>
          <p:cNvSpPr>
            <a:spLocks noGrp="1"/>
          </p:cNvSpPr>
          <p:nvPr>
            <p:ph type="sldNum" sz="quarter" idx="12"/>
          </p:nvPr>
        </p:nvSpPr>
        <p:spPr>
          <a:xfrm>
            <a:off x="7332662" y="6305034"/>
            <a:ext cx="2228850" cy="184666"/>
          </a:xfrm>
        </p:spPr>
        <p:txBody>
          <a:bodyPr/>
          <a:lstStyle>
            <a:lvl1pPr>
              <a:defRPr>
                <a:solidFill>
                  <a:schemeClr val="bg1"/>
                </a:solidFill>
              </a:defRPr>
            </a:lvl1pPr>
          </a:lstStyle>
          <a:p>
            <a:fld id="{3A277439-5CFB-40D3-A371-F0CC064631A7}" type="slidenum">
              <a:rPr lang="en-GB" smtClean="0"/>
              <a:pPr/>
              <a:t>‹#›</a:t>
            </a:fld>
            <a:endParaRPr lang="en-GB" dirty="0"/>
          </a:p>
        </p:txBody>
      </p:sp>
      <p:cxnSp>
        <p:nvCxnSpPr>
          <p:cNvPr id="11" name="Straight Connector 10">
            <a:extLst>
              <a:ext uri="{FF2B5EF4-FFF2-40B4-BE49-F238E27FC236}">
                <a16:creationId xmlns:a16="http://schemas.microsoft.com/office/drawing/2014/main" xmlns="" id="{BABA6298-94C6-4701-88C4-2ED6014A3957}"/>
              </a:ext>
            </a:extLst>
          </p:cNvPr>
          <p:cNvCxnSpPr>
            <a:cxnSpLocks/>
          </p:cNvCxnSpPr>
          <p:nvPr userDrawn="1"/>
        </p:nvCxnSpPr>
        <p:spPr>
          <a:xfrm>
            <a:off x="344488" y="368935"/>
            <a:ext cx="92170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D05A8BE3-0CD5-4DB8-8F43-095024DFB919}"/>
              </a:ext>
            </a:extLst>
          </p:cNvPr>
          <p:cNvCxnSpPr>
            <a:cxnSpLocks/>
          </p:cNvCxnSpPr>
          <p:nvPr userDrawn="1"/>
        </p:nvCxnSpPr>
        <p:spPr>
          <a:xfrm>
            <a:off x="344488" y="6297350"/>
            <a:ext cx="92170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AD8291C7-1A36-4709-9A2A-C8F1CDACBCD0}"/>
              </a:ext>
            </a:extLst>
          </p:cNvPr>
          <p:cNvCxnSpPr>
            <a:cxnSpLocks/>
          </p:cNvCxnSpPr>
          <p:nvPr userDrawn="1"/>
        </p:nvCxnSpPr>
        <p:spPr>
          <a:xfrm>
            <a:off x="344488" y="368935"/>
            <a:ext cx="92170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F87E0747-5922-4B4B-8590-EACD3EF86664}"/>
              </a:ext>
            </a:extLst>
          </p:cNvPr>
          <p:cNvCxnSpPr>
            <a:cxnSpLocks/>
          </p:cNvCxnSpPr>
          <p:nvPr userDrawn="1"/>
        </p:nvCxnSpPr>
        <p:spPr>
          <a:xfrm>
            <a:off x="344488" y="6297350"/>
            <a:ext cx="92170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A474631B-1CB3-42F8-AC87-18D841AFA77B}"/>
              </a:ext>
            </a:extLst>
          </p:cNvPr>
          <p:cNvCxnSpPr/>
          <p:nvPr userDrawn="1"/>
        </p:nvCxnSpPr>
        <p:spPr>
          <a:xfrm>
            <a:off x="1988118" y="2705127"/>
            <a:ext cx="126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5_Divi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906000" cy="6856945"/>
          </a:xfrm>
          <a:prstGeom prst="rect">
            <a:avLst/>
          </a:prstGeom>
        </p:spPr>
      </p:pic>
      <p:sp>
        <p:nvSpPr>
          <p:cNvPr id="2" name="Title 1">
            <a:extLst>
              <a:ext uri="{FF2B5EF4-FFF2-40B4-BE49-F238E27FC236}">
                <a16:creationId xmlns:a16="http://schemas.microsoft.com/office/drawing/2014/main" xmlns="" id="{E9DD44B8-0932-4D29-8369-0E3B47A8EC35}"/>
              </a:ext>
            </a:extLst>
          </p:cNvPr>
          <p:cNvSpPr>
            <a:spLocks noGrp="1"/>
          </p:cNvSpPr>
          <p:nvPr>
            <p:ph type="ctrTitle"/>
          </p:nvPr>
        </p:nvSpPr>
        <p:spPr>
          <a:xfrm>
            <a:off x="427160" y="2938905"/>
            <a:ext cx="4381917" cy="2387600"/>
          </a:xfrm>
          <a:ln>
            <a:noFill/>
          </a:ln>
        </p:spPr>
        <p:txBody>
          <a:bodyPr anchor="t" anchorCtr="0">
            <a:normAutofit/>
          </a:bodyPr>
          <a:lstStyle>
            <a:lvl1pPr algn="ctr">
              <a:defRPr sz="3200" b="0" cap="all" spc="100" baseline="0">
                <a:solidFill>
                  <a:schemeClr val="bg1"/>
                </a:solidFill>
              </a:defRPr>
            </a:lvl1pPr>
          </a:lstStyle>
          <a:p>
            <a:endParaRPr lang="en-GB" dirty="0"/>
          </a:p>
        </p:txBody>
      </p:sp>
      <p:sp>
        <p:nvSpPr>
          <p:cNvPr id="3" name="Subtitle 2">
            <a:extLst>
              <a:ext uri="{FF2B5EF4-FFF2-40B4-BE49-F238E27FC236}">
                <a16:creationId xmlns:a16="http://schemas.microsoft.com/office/drawing/2014/main" xmlns="" id="{2364BB4F-F693-4213-95A2-2E5EC38412AB}"/>
              </a:ext>
            </a:extLst>
          </p:cNvPr>
          <p:cNvSpPr>
            <a:spLocks noGrp="1"/>
          </p:cNvSpPr>
          <p:nvPr>
            <p:ph type="subTitle" idx="1"/>
          </p:nvPr>
        </p:nvSpPr>
        <p:spPr>
          <a:xfrm>
            <a:off x="427160" y="2030954"/>
            <a:ext cx="4381917" cy="436555"/>
          </a:xfrm>
        </p:spPr>
        <p:txBody>
          <a:bodyPr anchor="b" anchorCtr="0">
            <a:normAutofit/>
          </a:bodyPr>
          <a:lstStyle>
            <a:lvl1pPr marL="0" indent="0" algn="ctr">
              <a:buNone/>
              <a:defRPr sz="1400" cap="all" spc="100" baseline="0">
                <a:solidFill>
                  <a:schemeClr val="bg1"/>
                </a:solidFill>
              </a:defRPr>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endParaRPr lang="en-GB" dirty="0"/>
          </a:p>
        </p:txBody>
      </p:sp>
      <p:sp>
        <p:nvSpPr>
          <p:cNvPr id="4" name="Date Placeholder 3">
            <a:extLst>
              <a:ext uri="{FF2B5EF4-FFF2-40B4-BE49-F238E27FC236}">
                <a16:creationId xmlns:a16="http://schemas.microsoft.com/office/drawing/2014/main" xmlns="" id="{3644F662-58D9-46F0-963B-D4E158756357}"/>
              </a:ext>
            </a:extLst>
          </p:cNvPr>
          <p:cNvSpPr>
            <a:spLocks noGrp="1"/>
          </p:cNvSpPr>
          <p:nvPr>
            <p:ph type="dt" sz="half" idx="10"/>
          </p:nvPr>
        </p:nvSpPr>
        <p:spPr/>
        <p:txBody>
          <a:bodyPr/>
          <a:lstStyle>
            <a:lvl1pPr>
              <a:defRPr>
                <a:solidFill>
                  <a:schemeClr val="bg1"/>
                </a:solidFill>
              </a:defRPr>
            </a:lvl1pPr>
          </a:lstStyle>
          <a:p>
            <a:fld id="{FA9A405B-009D-4FF4-9CDF-9201CB87C1B4}" type="datetime6">
              <a:rPr lang="en-GB" smtClean="0"/>
              <a:t>February 22</a:t>
            </a:fld>
            <a:endParaRPr lang="en-GB"/>
          </a:p>
        </p:txBody>
      </p:sp>
      <p:sp>
        <p:nvSpPr>
          <p:cNvPr id="5" name="Footer Placeholder 4">
            <a:extLst>
              <a:ext uri="{FF2B5EF4-FFF2-40B4-BE49-F238E27FC236}">
                <a16:creationId xmlns:a16="http://schemas.microsoft.com/office/drawing/2014/main" xmlns="" id="{00E408E1-482C-4BBE-8E18-9685E872CC20}"/>
              </a:ext>
            </a:extLst>
          </p:cNvPr>
          <p:cNvSpPr>
            <a:spLocks noGrp="1"/>
          </p:cNvSpPr>
          <p:nvPr>
            <p:ph type="ftr" sz="quarter" idx="11"/>
          </p:nvPr>
        </p:nvSpPr>
        <p:spPr/>
        <p:txBody>
          <a:bodyPr/>
          <a:lstStyle>
            <a:lvl1pPr>
              <a:defRPr>
                <a:solidFill>
                  <a:schemeClr val="bg1"/>
                </a:solidFill>
              </a:defRPr>
            </a:lvl1pPr>
          </a:lstStyle>
          <a:p>
            <a:r>
              <a:rPr lang="en-GB" dirty="0" err="1"/>
              <a:t>www.investeurope.eu</a:t>
            </a:r>
            <a:endParaRPr lang="en-GB" dirty="0"/>
          </a:p>
        </p:txBody>
      </p:sp>
      <p:sp>
        <p:nvSpPr>
          <p:cNvPr id="6" name="Slide Number Placeholder 5">
            <a:extLst>
              <a:ext uri="{FF2B5EF4-FFF2-40B4-BE49-F238E27FC236}">
                <a16:creationId xmlns:a16="http://schemas.microsoft.com/office/drawing/2014/main" xmlns="" id="{7C6527AB-5E07-45D7-821F-BD3816BADD4B}"/>
              </a:ext>
            </a:extLst>
          </p:cNvPr>
          <p:cNvSpPr>
            <a:spLocks noGrp="1"/>
          </p:cNvSpPr>
          <p:nvPr>
            <p:ph type="sldNum" sz="quarter" idx="12"/>
          </p:nvPr>
        </p:nvSpPr>
        <p:spPr>
          <a:xfrm>
            <a:off x="7332662" y="6305034"/>
            <a:ext cx="2228850" cy="184666"/>
          </a:xfrm>
        </p:spPr>
        <p:txBody>
          <a:bodyPr/>
          <a:lstStyle>
            <a:lvl1pPr>
              <a:defRPr>
                <a:solidFill>
                  <a:schemeClr val="bg1"/>
                </a:solidFill>
              </a:defRPr>
            </a:lvl1pPr>
          </a:lstStyle>
          <a:p>
            <a:fld id="{3A277439-5CFB-40D3-A371-F0CC064631A7}" type="slidenum">
              <a:rPr lang="en-GB" smtClean="0"/>
              <a:pPr/>
              <a:t>‹#›</a:t>
            </a:fld>
            <a:endParaRPr lang="en-GB" dirty="0"/>
          </a:p>
        </p:txBody>
      </p:sp>
      <p:cxnSp>
        <p:nvCxnSpPr>
          <p:cNvPr id="11" name="Straight Connector 10">
            <a:extLst>
              <a:ext uri="{FF2B5EF4-FFF2-40B4-BE49-F238E27FC236}">
                <a16:creationId xmlns:a16="http://schemas.microsoft.com/office/drawing/2014/main" xmlns="" id="{BABA6298-94C6-4701-88C4-2ED6014A3957}"/>
              </a:ext>
            </a:extLst>
          </p:cNvPr>
          <p:cNvCxnSpPr>
            <a:cxnSpLocks/>
          </p:cNvCxnSpPr>
          <p:nvPr userDrawn="1"/>
        </p:nvCxnSpPr>
        <p:spPr>
          <a:xfrm>
            <a:off x="344488" y="368935"/>
            <a:ext cx="92170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D05A8BE3-0CD5-4DB8-8F43-095024DFB919}"/>
              </a:ext>
            </a:extLst>
          </p:cNvPr>
          <p:cNvCxnSpPr>
            <a:cxnSpLocks/>
          </p:cNvCxnSpPr>
          <p:nvPr userDrawn="1"/>
        </p:nvCxnSpPr>
        <p:spPr>
          <a:xfrm>
            <a:off x="344488" y="6297350"/>
            <a:ext cx="92170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AD8291C7-1A36-4709-9A2A-C8F1CDACBCD0}"/>
              </a:ext>
            </a:extLst>
          </p:cNvPr>
          <p:cNvCxnSpPr>
            <a:cxnSpLocks/>
          </p:cNvCxnSpPr>
          <p:nvPr userDrawn="1"/>
        </p:nvCxnSpPr>
        <p:spPr>
          <a:xfrm>
            <a:off x="344488" y="368935"/>
            <a:ext cx="92170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F87E0747-5922-4B4B-8590-EACD3EF86664}"/>
              </a:ext>
            </a:extLst>
          </p:cNvPr>
          <p:cNvCxnSpPr>
            <a:cxnSpLocks/>
          </p:cNvCxnSpPr>
          <p:nvPr userDrawn="1"/>
        </p:nvCxnSpPr>
        <p:spPr>
          <a:xfrm>
            <a:off x="344488" y="6297350"/>
            <a:ext cx="92170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A474631B-1CB3-42F8-AC87-18D841AFA77B}"/>
              </a:ext>
            </a:extLst>
          </p:cNvPr>
          <p:cNvCxnSpPr/>
          <p:nvPr userDrawn="1"/>
        </p:nvCxnSpPr>
        <p:spPr>
          <a:xfrm>
            <a:off x="1988118" y="2705127"/>
            <a:ext cx="126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6_Case sudy divi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906000" cy="6856945"/>
          </a:xfrm>
          <a:prstGeom prst="rect">
            <a:avLst/>
          </a:prstGeom>
        </p:spPr>
      </p:pic>
      <p:sp>
        <p:nvSpPr>
          <p:cNvPr id="2" name="Title 1">
            <a:extLst>
              <a:ext uri="{FF2B5EF4-FFF2-40B4-BE49-F238E27FC236}">
                <a16:creationId xmlns:a16="http://schemas.microsoft.com/office/drawing/2014/main" xmlns="" id="{E9DD44B8-0932-4D29-8369-0E3B47A8EC35}"/>
              </a:ext>
            </a:extLst>
          </p:cNvPr>
          <p:cNvSpPr>
            <a:spLocks noGrp="1"/>
          </p:cNvSpPr>
          <p:nvPr>
            <p:ph type="ctrTitle"/>
          </p:nvPr>
        </p:nvSpPr>
        <p:spPr>
          <a:xfrm>
            <a:off x="427160" y="2938905"/>
            <a:ext cx="4381917" cy="2387600"/>
          </a:xfrm>
          <a:ln>
            <a:noFill/>
          </a:ln>
        </p:spPr>
        <p:txBody>
          <a:bodyPr anchor="t" anchorCtr="0">
            <a:normAutofit/>
          </a:bodyPr>
          <a:lstStyle>
            <a:lvl1pPr algn="ctr">
              <a:defRPr sz="3200" b="0" cap="all" spc="100" baseline="0">
                <a:solidFill>
                  <a:schemeClr val="bg1"/>
                </a:solidFill>
              </a:defRPr>
            </a:lvl1pPr>
          </a:lstStyle>
          <a:p>
            <a:endParaRPr lang="en-GB" dirty="0"/>
          </a:p>
        </p:txBody>
      </p:sp>
      <p:sp>
        <p:nvSpPr>
          <p:cNvPr id="3" name="Subtitle 2">
            <a:extLst>
              <a:ext uri="{FF2B5EF4-FFF2-40B4-BE49-F238E27FC236}">
                <a16:creationId xmlns:a16="http://schemas.microsoft.com/office/drawing/2014/main" xmlns="" id="{2364BB4F-F693-4213-95A2-2E5EC38412AB}"/>
              </a:ext>
            </a:extLst>
          </p:cNvPr>
          <p:cNvSpPr>
            <a:spLocks noGrp="1"/>
          </p:cNvSpPr>
          <p:nvPr>
            <p:ph type="subTitle" idx="1"/>
          </p:nvPr>
        </p:nvSpPr>
        <p:spPr>
          <a:xfrm>
            <a:off x="427160" y="2030954"/>
            <a:ext cx="4381917" cy="436555"/>
          </a:xfrm>
        </p:spPr>
        <p:txBody>
          <a:bodyPr anchor="b" anchorCtr="0">
            <a:normAutofit/>
          </a:bodyPr>
          <a:lstStyle>
            <a:lvl1pPr marL="0" indent="0" algn="ctr">
              <a:buNone/>
              <a:defRPr sz="1400" cap="all" spc="100" baseline="0">
                <a:solidFill>
                  <a:schemeClr val="bg1"/>
                </a:solidFill>
              </a:defRPr>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endParaRPr lang="en-GB" dirty="0"/>
          </a:p>
        </p:txBody>
      </p:sp>
      <p:sp>
        <p:nvSpPr>
          <p:cNvPr id="4" name="Date Placeholder 3">
            <a:extLst>
              <a:ext uri="{FF2B5EF4-FFF2-40B4-BE49-F238E27FC236}">
                <a16:creationId xmlns:a16="http://schemas.microsoft.com/office/drawing/2014/main" xmlns="" id="{3644F662-58D9-46F0-963B-D4E158756357}"/>
              </a:ext>
            </a:extLst>
          </p:cNvPr>
          <p:cNvSpPr>
            <a:spLocks noGrp="1"/>
          </p:cNvSpPr>
          <p:nvPr>
            <p:ph type="dt" sz="half" idx="10"/>
          </p:nvPr>
        </p:nvSpPr>
        <p:spPr/>
        <p:txBody>
          <a:bodyPr/>
          <a:lstStyle>
            <a:lvl1pPr>
              <a:defRPr>
                <a:solidFill>
                  <a:schemeClr val="bg1"/>
                </a:solidFill>
              </a:defRPr>
            </a:lvl1pPr>
          </a:lstStyle>
          <a:p>
            <a:fld id="{FA9A405B-009D-4FF4-9CDF-9201CB87C1B4}" type="datetime6">
              <a:rPr lang="en-GB" smtClean="0"/>
              <a:t>February 22</a:t>
            </a:fld>
            <a:endParaRPr lang="en-GB"/>
          </a:p>
        </p:txBody>
      </p:sp>
      <p:sp>
        <p:nvSpPr>
          <p:cNvPr id="5" name="Footer Placeholder 4">
            <a:extLst>
              <a:ext uri="{FF2B5EF4-FFF2-40B4-BE49-F238E27FC236}">
                <a16:creationId xmlns:a16="http://schemas.microsoft.com/office/drawing/2014/main" xmlns="" id="{00E408E1-482C-4BBE-8E18-9685E872CC20}"/>
              </a:ext>
            </a:extLst>
          </p:cNvPr>
          <p:cNvSpPr>
            <a:spLocks noGrp="1"/>
          </p:cNvSpPr>
          <p:nvPr>
            <p:ph type="ftr" sz="quarter" idx="11"/>
          </p:nvPr>
        </p:nvSpPr>
        <p:spPr/>
        <p:txBody>
          <a:bodyPr/>
          <a:lstStyle>
            <a:lvl1pPr>
              <a:defRPr>
                <a:solidFill>
                  <a:schemeClr val="bg1"/>
                </a:solidFill>
              </a:defRPr>
            </a:lvl1pPr>
          </a:lstStyle>
          <a:p>
            <a:r>
              <a:rPr lang="en-GB" dirty="0" err="1"/>
              <a:t>www.investeurope.eu</a:t>
            </a:r>
            <a:endParaRPr lang="en-GB" dirty="0"/>
          </a:p>
        </p:txBody>
      </p:sp>
      <p:sp>
        <p:nvSpPr>
          <p:cNvPr id="6" name="Slide Number Placeholder 5">
            <a:extLst>
              <a:ext uri="{FF2B5EF4-FFF2-40B4-BE49-F238E27FC236}">
                <a16:creationId xmlns:a16="http://schemas.microsoft.com/office/drawing/2014/main" xmlns="" id="{7C6527AB-5E07-45D7-821F-BD3816BADD4B}"/>
              </a:ext>
            </a:extLst>
          </p:cNvPr>
          <p:cNvSpPr>
            <a:spLocks noGrp="1"/>
          </p:cNvSpPr>
          <p:nvPr>
            <p:ph type="sldNum" sz="quarter" idx="12"/>
          </p:nvPr>
        </p:nvSpPr>
        <p:spPr>
          <a:xfrm>
            <a:off x="7332662" y="6305034"/>
            <a:ext cx="2228850" cy="184666"/>
          </a:xfrm>
        </p:spPr>
        <p:txBody>
          <a:bodyPr/>
          <a:lstStyle>
            <a:lvl1pPr>
              <a:defRPr>
                <a:solidFill>
                  <a:schemeClr val="bg1"/>
                </a:solidFill>
              </a:defRPr>
            </a:lvl1pPr>
          </a:lstStyle>
          <a:p>
            <a:fld id="{3A277439-5CFB-40D3-A371-F0CC064631A7}" type="slidenum">
              <a:rPr lang="en-GB" smtClean="0"/>
              <a:pPr/>
              <a:t>‹#›</a:t>
            </a:fld>
            <a:endParaRPr lang="en-GB" dirty="0"/>
          </a:p>
        </p:txBody>
      </p:sp>
      <p:cxnSp>
        <p:nvCxnSpPr>
          <p:cNvPr id="11" name="Straight Connector 10">
            <a:extLst>
              <a:ext uri="{FF2B5EF4-FFF2-40B4-BE49-F238E27FC236}">
                <a16:creationId xmlns:a16="http://schemas.microsoft.com/office/drawing/2014/main" xmlns="" id="{BABA6298-94C6-4701-88C4-2ED6014A3957}"/>
              </a:ext>
            </a:extLst>
          </p:cNvPr>
          <p:cNvCxnSpPr>
            <a:cxnSpLocks/>
          </p:cNvCxnSpPr>
          <p:nvPr userDrawn="1"/>
        </p:nvCxnSpPr>
        <p:spPr>
          <a:xfrm>
            <a:off x="344488" y="368935"/>
            <a:ext cx="92170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D05A8BE3-0CD5-4DB8-8F43-095024DFB919}"/>
              </a:ext>
            </a:extLst>
          </p:cNvPr>
          <p:cNvCxnSpPr>
            <a:cxnSpLocks/>
          </p:cNvCxnSpPr>
          <p:nvPr userDrawn="1"/>
        </p:nvCxnSpPr>
        <p:spPr>
          <a:xfrm>
            <a:off x="344488" y="6297350"/>
            <a:ext cx="92170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AD8291C7-1A36-4709-9A2A-C8F1CDACBCD0}"/>
              </a:ext>
            </a:extLst>
          </p:cNvPr>
          <p:cNvCxnSpPr>
            <a:cxnSpLocks/>
          </p:cNvCxnSpPr>
          <p:nvPr userDrawn="1"/>
        </p:nvCxnSpPr>
        <p:spPr>
          <a:xfrm>
            <a:off x="344488" y="368935"/>
            <a:ext cx="92170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F87E0747-5922-4B4B-8590-EACD3EF86664}"/>
              </a:ext>
            </a:extLst>
          </p:cNvPr>
          <p:cNvCxnSpPr>
            <a:cxnSpLocks/>
          </p:cNvCxnSpPr>
          <p:nvPr userDrawn="1"/>
        </p:nvCxnSpPr>
        <p:spPr>
          <a:xfrm>
            <a:off x="344488" y="6297350"/>
            <a:ext cx="92170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A474631B-1CB3-42F8-AC87-18D841AFA77B}"/>
              </a:ext>
            </a:extLst>
          </p:cNvPr>
          <p:cNvCxnSpPr/>
          <p:nvPr userDrawn="1"/>
        </p:nvCxnSpPr>
        <p:spPr>
          <a:xfrm>
            <a:off x="1988118" y="2705127"/>
            <a:ext cx="126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2_Divi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906000" cy="6856945"/>
          </a:xfrm>
          <a:prstGeom prst="rect">
            <a:avLst/>
          </a:prstGeom>
        </p:spPr>
      </p:pic>
      <p:sp>
        <p:nvSpPr>
          <p:cNvPr id="2" name="Title 1">
            <a:extLst>
              <a:ext uri="{FF2B5EF4-FFF2-40B4-BE49-F238E27FC236}">
                <a16:creationId xmlns:a16="http://schemas.microsoft.com/office/drawing/2014/main" xmlns="" id="{E9DD44B8-0932-4D29-8369-0E3B47A8EC35}"/>
              </a:ext>
            </a:extLst>
          </p:cNvPr>
          <p:cNvSpPr>
            <a:spLocks noGrp="1"/>
          </p:cNvSpPr>
          <p:nvPr>
            <p:ph type="ctrTitle"/>
          </p:nvPr>
        </p:nvSpPr>
        <p:spPr>
          <a:xfrm>
            <a:off x="832677" y="2389211"/>
            <a:ext cx="4381917" cy="2387600"/>
          </a:xfrm>
          <a:ln>
            <a:noFill/>
          </a:ln>
        </p:spPr>
        <p:txBody>
          <a:bodyPr anchor="t" anchorCtr="0">
            <a:normAutofit/>
          </a:bodyPr>
          <a:lstStyle>
            <a:lvl1pPr algn="l">
              <a:defRPr sz="3200" b="0" cap="all" spc="100" baseline="0">
                <a:solidFill>
                  <a:schemeClr val="bg1"/>
                </a:solidFill>
              </a:defRPr>
            </a:lvl1pPr>
          </a:lstStyle>
          <a:p>
            <a:endParaRPr lang="en-GB" dirty="0"/>
          </a:p>
        </p:txBody>
      </p:sp>
      <p:sp>
        <p:nvSpPr>
          <p:cNvPr id="3" name="Subtitle 2">
            <a:extLst>
              <a:ext uri="{FF2B5EF4-FFF2-40B4-BE49-F238E27FC236}">
                <a16:creationId xmlns:a16="http://schemas.microsoft.com/office/drawing/2014/main" xmlns="" id="{2364BB4F-F693-4213-95A2-2E5EC38412AB}"/>
              </a:ext>
            </a:extLst>
          </p:cNvPr>
          <p:cNvSpPr>
            <a:spLocks noGrp="1"/>
          </p:cNvSpPr>
          <p:nvPr>
            <p:ph type="subTitle" idx="1"/>
          </p:nvPr>
        </p:nvSpPr>
        <p:spPr>
          <a:xfrm>
            <a:off x="832677" y="1481260"/>
            <a:ext cx="4381917" cy="436555"/>
          </a:xfrm>
        </p:spPr>
        <p:txBody>
          <a:bodyPr anchor="b" anchorCtr="0">
            <a:normAutofit/>
          </a:bodyPr>
          <a:lstStyle>
            <a:lvl1pPr marL="0" indent="0" algn="l">
              <a:buNone/>
              <a:defRPr sz="1400" cap="all" spc="100" baseline="0">
                <a:solidFill>
                  <a:schemeClr val="bg1"/>
                </a:solidFill>
              </a:defRPr>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endParaRPr lang="en-GB" dirty="0"/>
          </a:p>
        </p:txBody>
      </p:sp>
      <p:sp>
        <p:nvSpPr>
          <p:cNvPr id="4" name="Date Placeholder 3">
            <a:extLst>
              <a:ext uri="{FF2B5EF4-FFF2-40B4-BE49-F238E27FC236}">
                <a16:creationId xmlns:a16="http://schemas.microsoft.com/office/drawing/2014/main" xmlns="" id="{3644F662-58D9-46F0-963B-D4E158756357}"/>
              </a:ext>
            </a:extLst>
          </p:cNvPr>
          <p:cNvSpPr>
            <a:spLocks noGrp="1"/>
          </p:cNvSpPr>
          <p:nvPr>
            <p:ph type="dt" sz="half" idx="10"/>
          </p:nvPr>
        </p:nvSpPr>
        <p:spPr/>
        <p:txBody>
          <a:bodyPr/>
          <a:lstStyle>
            <a:lvl1pPr>
              <a:defRPr>
                <a:solidFill>
                  <a:schemeClr val="bg1"/>
                </a:solidFill>
              </a:defRPr>
            </a:lvl1pPr>
          </a:lstStyle>
          <a:p>
            <a:fld id="{FA9A405B-009D-4FF4-9CDF-9201CB87C1B4}" type="datetime6">
              <a:rPr lang="en-GB" smtClean="0"/>
              <a:t>February 22</a:t>
            </a:fld>
            <a:endParaRPr lang="en-GB"/>
          </a:p>
        </p:txBody>
      </p:sp>
      <p:sp>
        <p:nvSpPr>
          <p:cNvPr id="5" name="Footer Placeholder 4">
            <a:extLst>
              <a:ext uri="{FF2B5EF4-FFF2-40B4-BE49-F238E27FC236}">
                <a16:creationId xmlns:a16="http://schemas.microsoft.com/office/drawing/2014/main" xmlns="" id="{00E408E1-482C-4BBE-8E18-9685E872CC20}"/>
              </a:ext>
            </a:extLst>
          </p:cNvPr>
          <p:cNvSpPr>
            <a:spLocks noGrp="1"/>
          </p:cNvSpPr>
          <p:nvPr>
            <p:ph type="ftr" sz="quarter" idx="11"/>
          </p:nvPr>
        </p:nvSpPr>
        <p:spPr/>
        <p:txBody>
          <a:bodyPr/>
          <a:lstStyle>
            <a:lvl1pPr>
              <a:defRPr>
                <a:solidFill>
                  <a:schemeClr val="bg1"/>
                </a:solidFill>
              </a:defRPr>
            </a:lvl1pPr>
          </a:lstStyle>
          <a:p>
            <a:r>
              <a:rPr lang="en-GB" dirty="0" err="1"/>
              <a:t>www.investeurope.eu</a:t>
            </a:r>
            <a:endParaRPr lang="en-GB" dirty="0"/>
          </a:p>
        </p:txBody>
      </p:sp>
      <p:sp>
        <p:nvSpPr>
          <p:cNvPr id="6" name="Slide Number Placeholder 5">
            <a:extLst>
              <a:ext uri="{FF2B5EF4-FFF2-40B4-BE49-F238E27FC236}">
                <a16:creationId xmlns:a16="http://schemas.microsoft.com/office/drawing/2014/main" xmlns="" id="{7C6527AB-5E07-45D7-821F-BD3816BADD4B}"/>
              </a:ext>
            </a:extLst>
          </p:cNvPr>
          <p:cNvSpPr>
            <a:spLocks noGrp="1"/>
          </p:cNvSpPr>
          <p:nvPr>
            <p:ph type="sldNum" sz="quarter" idx="12"/>
          </p:nvPr>
        </p:nvSpPr>
        <p:spPr>
          <a:xfrm>
            <a:off x="7332662" y="6305034"/>
            <a:ext cx="2228850" cy="184666"/>
          </a:xfrm>
        </p:spPr>
        <p:txBody>
          <a:bodyPr/>
          <a:lstStyle>
            <a:lvl1pPr>
              <a:defRPr>
                <a:solidFill>
                  <a:schemeClr val="bg1"/>
                </a:solidFill>
              </a:defRPr>
            </a:lvl1pPr>
          </a:lstStyle>
          <a:p>
            <a:fld id="{3A277439-5CFB-40D3-A371-F0CC064631A7}" type="slidenum">
              <a:rPr lang="en-GB" smtClean="0"/>
              <a:pPr/>
              <a:t>‹#›</a:t>
            </a:fld>
            <a:endParaRPr lang="en-GB" dirty="0"/>
          </a:p>
        </p:txBody>
      </p:sp>
      <p:cxnSp>
        <p:nvCxnSpPr>
          <p:cNvPr id="11" name="Straight Connector 10">
            <a:extLst>
              <a:ext uri="{FF2B5EF4-FFF2-40B4-BE49-F238E27FC236}">
                <a16:creationId xmlns:a16="http://schemas.microsoft.com/office/drawing/2014/main" xmlns="" id="{BABA6298-94C6-4701-88C4-2ED6014A3957}"/>
              </a:ext>
            </a:extLst>
          </p:cNvPr>
          <p:cNvCxnSpPr>
            <a:cxnSpLocks/>
          </p:cNvCxnSpPr>
          <p:nvPr userDrawn="1"/>
        </p:nvCxnSpPr>
        <p:spPr>
          <a:xfrm>
            <a:off x="344488" y="368935"/>
            <a:ext cx="92170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D05A8BE3-0CD5-4DB8-8F43-095024DFB919}"/>
              </a:ext>
            </a:extLst>
          </p:cNvPr>
          <p:cNvCxnSpPr>
            <a:cxnSpLocks/>
          </p:cNvCxnSpPr>
          <p:nvPr userDrawn="1"/>
        </p:nvCxnSpPr>
        <p:spPr>
          <a:xfrm>
            <a:off x="344488" y="6297350"/>
            <a:ext cx="92170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AD8291C7-1A36-4709-9A2A-C8F1CDACBCD0}"/>
              </a:ext>
            </a:extLst>
          </p:cNvPr>
          <p:cNvCxnSpPr>
            <a:cxnSpLocks/>
          </p:cNvCxnSpPr>
          <p:nvPr userDrawn="1"/>
        </p:nvCxnSpPr>
        <p:spPr>
          <a:xfrm>
            <a:off x="344488" y="368935"/>
            <a:ext cx="92170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F87E0747-5922-4B4B-8590-EACD3EF86664}"/>
              </a:ext>
            </a:extLst>
          </p:cNvPr>
          <p:cNvCxnSpPr>
            <a:cxnSpLocks/>
          </p:cNvCxnSpPr>
          <p:nvPr userDrawn="1"/>
        </p:nvCxnSpPr>
        <p:spPr>
          <a:xfrm>
            <a:off x="344488" y="6297350"/>
            <a:ext cx="92170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A474631B-1CB3-42F8-AC87-18D841AFA77B}"/>
              </a:ext>
            </a:extLst>
          </p:cNvPr>
          <p:cNvCxnSpPr/>
          <p:nvPr userDrawn="1"/>
        </p:nvCxnSpPr>
        <p:spPr>
          <a:xfrm>
            <a:off x="843131" y="2155433"/>
            <a:ext cx="126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theme" Target="../theme/theme1.xml"/><Relationship Id="rId28" Type="http://schemas.openxmlformats.org/officeDocument/2006/relationships/image" Target="../media/image1.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9.xml"/><Relationship Id="rId4" Type="http://schemas.openxmlformats.org/officeDocument/2006/relationships/theme" Target="../theme/theme2.xml"/><Relationship Id="rId5" Type="http://schemas.openxmlformats.org/officeDocument/2006/relationships/image" Target="../media/image1.png"/><Relationship Id="rId1" Type="http://schemas.openxmlformats.org/officeDocument/2006/relationships/slideLayout" Target="../slideLayouts/slideLayout27.xml"/><Relationship Id="rId2"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76CE2B5-D1AD-43CD-8BCD-261B87A4DD5A}"/>
              </a:ext>
            </a:extLst>
          </p:cNvPr>
          <p:cNvSpPr>
            <a:spLocks noGrp="1"/>
          </p:cNvSpPr>
          <p:nvPr>
            <p:ph type="title"/>
          </p:nvPr>
        </p:nvSpPr>
        <p:spPr>
          <a:xfrm>
            <a:off x="344488" y="961683"/>
            <a:ext cx="9217025" cy="377402"/>
          </a:xfrm>
          <a:prstGeom prst="rect">
            <a:avLst/>
          </a:prstGeom>
        </p:spPr>
        <p:txBody>
          <a:bodyPr vert="horz" lIns="0" tIns="36000" rIns="0" bIns="36000" rtlCol="0" anchor="t" anchorCtr="0">
            <a:sp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xmlns="" id="{16CD00B4-7FB2-4C01-8BFB-3D727C0E2A27}"/>
              </a:ext>
            </a:extLst>
          </p:cNvPr>
          <p:cNvSpPr>
            <a:spLocks noGrp="1"/>
          </p:cNvSpPr>
          <p:nvPr>
            <p:ph type="body" idx="1"/>
          </p:nvPr>
        </p:nvSpPr>
        <p:spPr>
          <a:xfrm>
            <a:off x="344488" y="1700213"/>
            <a:ext cx="9217025" cy="4203780"/>
          </a:xfrm>
          <a:prstGeom prst="rect">
            <a:avLst/>
          </a:prstGeom>
        </p:spPr>
        <p:txBody>
          <a:bodyPr vert="horz" lIns="0" tIns="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xmlns="" id="{2141C8EF-51AA-47D3-91ED-D7656A08E03C}"/>
              </a:ext>
            </a:extLst>
          </p:cNvPr>
          <p:cNvSpPr>
            <a:spLocks noGrp="1"/>
          </p:cNvSpPr>
          <p:nvPr>
            <p:ph type="dt" sz="half" idx="2"/>
          </p:nvPr>
        </p:nvSpPr>
        <p:spPr>
          <a:xfrm>
            <a:off x="3838575" y="6322139"/>
            <a:ext cx="2228850" cy="123111"/>
          </a:xfrm>
          <a:prstGeom prst="rect">
            <a:avLst/>
          </a:prstGeom>
        </p:spPr>
        <p:txBody>
          <a:bodyPr vert="horz" lIns="0" tIns="0" rIns="0" bIns="0" rtlCol="0" anchor="t" anchorCtr="0">
            <a:spAutoFit/>
          </a:bodyPr>
          <a:lstStyle>
            <a:lvl1pPr algn="ctr">
              <a:defRPr sz="800">
                <a:solidFill>
                  <a:schemeClr val="tx1">
                    <a:tint val="75000"/>
                  </a:schemeClr>
                </a:solidFill>
              </a:defRPr>
            </a:lvl1pPr>
          </a:lstStyle>
          <a:p>
            <a:fld id="{9885EE07-59E1-406F-B6FB-E1FD5BE3FB92}" type="datetime6">
              <a:rPr lang="en-GB" smtClean="0"/>
              <a:t>February 22</a:t>
            </a:fld>
            <a:endParaRPr lang="en-GB"/>
          </a:p>
        </p:txBody>
      </p:sp>
      <p:sp>
        <p:nvSpPr>
          <p:cNvPr id="5" name="Footer Placeholder 4">
            <a:extLst>
              <a:ext uri="{FF2B5EF4-FFF2-40B4-BE49-F238E27FC236}">
                <a16:creationId xmlns:a16="http://schemas.microsoft.com/office/drawing/2014/main" xmlns="" id="{2003DC57-7974-45B9-980F-B610AFD60480}"/>
              </a:ext>
            </a:extLst>
          </p:cNvPr>
          <p:cNvSpPr>
            <a:spLocks noGrp="1"/>
          </p:cNvSpPr>
          <p:nvPr>
            <p:ph type="ftr" sz="quarter" idx="3"/>
          </p:nvPr>
        </p:nvSpPr>
        <p:spPr>
          <a:xfrm>
            <a:off x="344488" y="6322139"/>
            <a:ext cx="3343275" cy="123111"/>
          </a:xfrm>
          <a:prstGeom prst="rect">
            <a:avLst/>
          </a:prstGeom>
        </p:spPr>
        <p:txBody>
          <a:bodyPr vert="horz" lIns="0" tIns="0" rIns="0" bIns="0" rtlCol="0" anchor="t" anchorCtr="0">
            <a:spAutoFit/>
          </a:bodyPr>
          <a:lstStyle>
            <a:lvl1pPr algn="l">
              <a:defRPr sz="800" b="0">
                <a:solidFill>
                  <a:schemeClr val="accent2"/>
                </a:solidFill>
              </a:defRPr>
            </a:lvl1pPr>
          </a:lstStyle>
          <a:p>
            <a:r>
              <a:rPr lang="en-GB" dirty="0" err="1"/>
              <a:t>www.investeurope.eu</a:t>
            </a:r>
            <a:endParaRPr lang="en-GB" dirty="0"/>
          </a:p>
        </p:txBody>
      </p:sp>
      <p:sp>
        <p:nvSpPr>
          <p:cNvPr id="6" name="Slide Number Placeholder 5">
            <a:extLst>
              <a:ext uri="{FF2B5EF4-FFF2-40B4-BE49-F238E27FC236}">
                <a16:creationId xmlns:a16="http://schemas.microsoft.com/office/drawing/2014/main" xmlns="" id="{C9E921F1-6595-4C82-8285-0F28B63EB182}"/>
              </a:ext>
            </a:extLst>
          </p:cNvPr>
          <p:cNvSpPr>
            <a:spLocks noGrp="1"/>
          </p:cNvSpPr>
          <p:nvPr>
            <p:ph type="sldNum" sz="quarter" idx="4"/>
          </p:nvPr>
        </p:nvSpPr>
        <p:spPr>
          <a:xfrm>
            <a:off x="7332662" y="6305034"/>
            <a:ext cx="2228850" cy="184666"/>
          </a:xfrm>
          <a:prstGeom prst="rect">
            <a:avLst/>
          </a:prstGeom>
        </p:spPr>
        <p:txBody>
          <a:bodyPr vert="horz" lIns="0" tIns="0" rIns="0" bIns="0" rtlCol="0" anchor="b" anchorCtr="0">
            <a:spAutoFit/>
          </a:bodyPr>
          <a:lstStyle>
            <a:lvl1pPr algn="r">
              <a:defRPr sz="1200" b="1">
                <a:solidFill>
                  <a:schemeClr val="accent2"/>
                </a:solidFill>
              </a:defRPr>
            </a:lvl1pPr>
          </a:lstStyle>
          <a:p>
            <a:fld id="{3A277439-5CFB-40D3-A371-F0CC064631A7}" type="slidenum">
              <a:rPr lang="en-GB" smtClean="0"/>
              <a:pPr/>
              <a:t>‹#›</a:t>
            </a:fld>
            <a:endParaRPr lang="en-GB" dirty="0"/>
          </a:p>
        </p:txBody>
      </p:sp>
      <p:cxnSp>
        <p:nvCxnSpPr>
          <p:cNvPr id="20" name="Straight Connector 19">
            <a:extLst>
              <a:ext uri="{FF2B5EF4-FFF2-40B4-BE49-F238E27FC236}">
                <a16:creationId xmlns:a16="http://schemas.microsoft.com/office/drawing/2014/main" xmlns="" id="{B34D35D5-25A7-4075-BFD6-B1FC548C2A72}"/>
              </a:ext>
            </a:extLst>
          </p:cNvPr>
          <p:cNvCxnSpPr>
            <a:cxnSpLocks/>
          </p:cNvCxnSpPr>
          <p:nvPr/>
        </p:nvCxnSpPr>
        <p:spPr>
          <a:xfrm>
            <a:off x="344488" y="368935"/>
            <a:ext cx="92170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DD2EAE6B-AACA-4D1D-8C54-609DD55C836B}"/>
              </a:ext>
            </a:extLst>
          </p:cNvPr>
          <p:cNvCxnSpPr>
            <a:cxnSpLocks/>
          </p:cNvCxnSpPr>
          <p:nvPr/>
        </p:nvCxnSpPr>
        <p:spPr>
          <a:xfrm>
            <a:off x="344488" y="6297350"/>
            <a:ext cx="92170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448E5DA2-949C-4199-A45C-7BB972F59FE8}"/>
              </a:ext>
            </a:extLst>
          </p:cNvPr>
          <p:cNvCxnSpPr>
            <a:cxnSpLocks/>
          </p:cNvCxnSpPr>
          <p:nvPr userDrawn="1"/>
        </p:nvCxnSpPr>
        <p:spPr>
          <a:xfrm>
            <a:off x="344488" y="368935"/>
            <a:ext cx="9217025" cy="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461DFD34-3D93-4497-BCD1-14F85BF86E30}"/>
              </a:ext>
            </a:extLst>
          </p:cNvPr>
          <p:cNvCxnSpPr>
            <a:cxnSpLocks/>
          </p:cNvCxnSpPr>
          <p:nvPr userDrawn="1"/>
        </p:nvCxnSpPr>
        <p:spPr>
          <a:xfrm>
            <a:off x="344488" y="6297350"/>
            <a:ext cx="9217025" cy="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7A1DAEBC-6A35-4085-B3B8-1DB9BF9B6151}"/>
              </a:ext>
            </a:extLst>
          </p:cNvPr>
          <p:cNvCxnSpPr>
            <a:cxnSpLocks/>
          </p:cNvCxnSpPr>
          <p:nvPr userDrawn="1"/>
        </p:nvCxnSpPr>
        <p:spPr>
          <a:xfrm>
            <a:off x="344488" y="954000"/>
            <a:ext cx="9217025" cy="0"/>
          </a:xfrm>
          <a:prstGeom prst="line">
            <a:avLst/>
          </a:prstGeom>
          <a:ln w="6350">
            <a:solidFill>
              <a:schemeClr val="accent3"/>
            </a:solidFill>
            <a:prstDash val="sysDot"/>
          </a:ln>
        </p:spPr>
        <p:style>
          <a:lnRef idx="1">
            <a:schemeClr val="accent1"/>
          </a:lnRef>
          <a:fillRef idx="0">
            <a:schemeClr val="accent1"/>
          </a:fillRef>
          <a:effectRef idx="0">
            <a:schemeClr val="accent1"/>
          </a:effectRef>
          <a:fontRef idx="minor">
            <a:schemeClr val="tx1"/>
          </a:fontRef>
        </p:style>
      </p:cxnSp>
      <p:pic>
        <p:nvPicPr>
          <p:cNvPr id="11" name="Picture 10" descr="A close up of a sign&#10;&#10;Description automatically generated">
            <a:extLst>
              <a:ext uri="{FF2B5EF4-FFF2-40B4-BE49-F238E27FC236}">
                <a16:creationId xmlns:a16="http://schemas.microsoft.com/office/drawing/2014/main" xmlns="" id="{B5A9F97A-0397-4A6E-A994-5C7B8820B44B}"/>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8868137" y="432716"/>
            <a:ext cx="693375" cy="424800"/>
          </a:xfrm>
          <a:prstGeom prst="rect">
            <a:avLst/>
          </a:prstGeom>
        </p:spPr>
      </p:pic>
      <p:sp>
        <p:nvSpPr>
          <p:cNvPr id="13" name="Text Placeholder 3">
            <a:extLst>
              <a:ext uri="{FF2B5EF4-FFF2-40B4-BE49-F238E27FC236}">
                <a16:creationId xmlns:a16="http://schemas.microsoft.com/office/drawing/2014/main" xmlns="" id="{D4FCE127-2A36-4E94-89F8-AC0E00511277}"/>
              </a:ext>
            </a:extLst>
          </p:cNvPr>
          <p:cNvSpPr txBox="1">
            <a:spLocks/>
          </p:cNvSpPr>
          <p:nvPr userDrawn="1"/>
        </p:nvSpPr>
        <p:spPr>
          <a:xfrm>
            <a:off x="344488" y="368299"/>
            <a:ext cx="1725612" cy="424797"/>
          </a:xfrm>
          <a:prstGeom prst="rect">
            <a:avLst/>
          </a:prstGeom>
        </p:spPr>
        <p:txBody>
          <a:bodyPr vert="horz" lIns="0" tIns="36000" rIns="0" bIns="0" rtlCol="0">
            <a:noAutofit/>
          </a:bodyPr>
          <a:lstStyle>
            <a:lvl1pPr indent="0" defTabSz="742950">
              <a:lnSpc>
                <a:spcPct val="90000"/>
              </a:lnSpc>
              <a:spcBef>
                <a:spcPts val="813"/>
              </a:spcBef>
              <a:buFont typeface="Arial" panose="020B0604020202020204" pitchFamily="34" charset="0"/>
              <a:buNone/>
              <a:defRPr sz="800">
                <a:solidFill>
                  <a:schemeClr val="bg2"/>
                </a:solidFill>
              </a:defRPr>
            </a:lvl1pPr>
            <a:lvl2pPr marL="371475" indent="0" defTabSz="742950">
              <a:lnSpc>
                <a:spcPct val="90000"/>
              </a:lnSpc>
              <a:spcBef>
                <a:spcPts val="406"/>
              </a:spcBef>
              <a:buFont typeface="Arial" panose="020B0604020202020204" pitchFamily="34" charset="0"/>
              <a:buNone/>
              <a:defRPr sz="800">
                <a:solidFill>
                  <a:schemeClr val="accent3"/>
                </a:solidFill>
              </a:defRPr>
            </a:lvl2pPr>
            <a:lvl3pPr marL="742950" indent="0" defTabSz="742950">
              <a:lnSpc>
                <a:spcPct val="90000"/>
              </a:lnSpc>
              <a:spcBef>
                <a:spcPts val="406"/>
              </a:spcBef>
              <a:buFont typeface="Arial" panose="020B0604020202020204" pitchFamily="34" charset="0"/>
              <a:buNone/>
              <a:defRPr sz="800">
                <a:solidFill>
                  <a:schemeClr val="accent3"/>
                </a:solidFill>
              </a:defRPr>
            </a:lvl3pPr>
            <a:lvl4pPr marL="1114425" indent="0" defTabSz="742950">
              <a:lnSpc>
                <a:spcPct val="90000"/>
              </a:lnSpc>
              <a:spcBef>
                <a:spcPts val="406"/>
              </a:spcBef>
              <a:buFont typeface="Arial" panose="020B0604020202020204" pitchFamily="34" charset="0"/>
              <a:buNone/>
              <a:defRPr sz="800">
                <a:solidFill>
                  <a:schemeClr val="accent3"/>
                </a:solidFill>
              </a:defRPr>
            </a:lvl4pPr>
            <a:lvl5pPr marL="1485900" indent="0" defTabSz="742950">
              <a:lnSpc>
                <a:spcPct val="90000"/>
              </a:lnSpc>
              <a:spcBef>
                <a:spcPts val="406"/>
              </a:spcBef>
              <a:buFont typeface="Arial" panose="020B0604020202020204" pitchFamily="34" charset="0"/>
              <a:buNone/>
              <a:defRPr sz="800">
                <a:solidFill>
                  <a:schemeClr val="accent3"/>
                </a:solidFill>
              </a:defRPr>
            </a:lvl5pPr>
            <a:lvl6pPr marL="2043113" indent="-185738" defTabSz="742950">
              <a:lnSpc>
                <a:spcPct val="90000"/>
              </a:lnSpc>
              <a:spcBef>
                <a:spcPts val="406"/>
              </a:spcBef>
              <a:buFont typeface="Arial" panose="020B0604020202020204" pitchFamily="34" charset="0"/>
              <a:buChar char="•"/>
              <a:defRPr sz="1463"/>
            </a:lvl6pPr>
            <a:lvl7pPr marL="2414588" indent="-185738" defTabSz="742950">
              <a:lnSpc>
                <a:spcPct val="90000"/>
              </a:lnSpc>
              <a:spcBef>
                <a:spcPts val="406"/>
              </a:spcBef>
              <a:buFont typeface="Arial" panose="020B0604020202020204" pitchFamily="34" charset="0"/>
              <a:buChar char="•"/>
              <a:defRPr sz="1463"/>
            </a:lvl7pPr>
            <a:lvl8pPr marL="2786063" indent="-185738" defTabSz="742950">
              <a:lnSpc>
                <a:spcPct val="90000"/>
              </a:lnSpc>
              <a:spcBef>
                <a:spcPts val="406"/>
              </a:spcBef>
              <a:buFont typeface="Arial" panose="020B0604020202020204" pitchFamily="34" charset="0"/>
              <a:buChar char="•"/>
              <a:defRPr sz="1463"/>
            </a:lvl8pPr>
            <a:lvl9pPr marL="3157538" indent="-185738" defTabSz="742950">
              <a:lnSpc>
                <a:spcPct val="90000"/>
              </a:lnSpc>
              <a:spcBef>
                <a:spcPts val="406"/>
              </a:spcBef>
              <a:buFont typeface="Arial" panose="020B0604020202020204" pitchFamily="34" charset="0"/>
              <a:buChar char="•"/>
              <a:defRPr sz="1463"/>
            </a:lvl9pPr>
          </a:lstStyle>
          <a:p>
            <a:pPr lvl="0" algn="l">
              <a:defRPr/>
            </a:pPr>
            <a:r>
              <a:rPr kumimoji="0" lang="en-US" sz="800" b="0" i="0" u="none" strike="noStrike" kern="1200" cap="none" spc="0" normalizeH="0" baseline="0" noProof="0" dirty="0">
                <a:ln>
                  <a:noFill/>
                </a:ln>
                <a:solidFill>
                  <a:schemeClr val="accent3"/>
                </a:solidFill>
                <a:effectLst/>
                <a:uLnTx/>
                <a:uFillTx/>
                <a:latin typeface="+mn-lt"/>
              </a:rPr>
              <a:t>Mid-Market Private Equity</a:t>
            </a:r>
            <a:endParaRPr kumimoji="0" lang="en-GB" sz="800" b="0" i="0" u="none" strike="noStrike" kern="1200" cap="none" spc="0" normalizeH="0" baseline="0" noProof="0" dirty="0">
              <a:ln>
                <a:noFill/>
              </a:ln>
              <a:solidFill>
                <a:schemeClr val="accent3"/>
              </a:solidFill>
              <a:effectLst/>
              <a:uLnTx/>
              <a:uFillTx/>
              <a:latin typeface="+mn-lt"/>
            </a:endParaRPr>
          </a:p>
        </p:txBody>
      </p:sp>
    </p:spTree>
    <p:extLst>
      <p:ext uri="{BB962C8B-B14F-4D97-AF65-F5344CB8AC3E}">
        <p14:creationId xmlns:p14="http://schemas.microsoft.com/office/powerpoint/2010/main" val="4132297499"/>
      </p:ext>
    </p:extLst>
  </p:cSld>
  <p:clrMap bg1="lt1" tx1="dk1" bg2="lt2" tx2="dk2" accent1="accent1" accent2="accent2" accent3="accent3" accent4="accent4" accent5="accent5" accent6="accent6" hlink="hlink" folHlink="folHlink"/>
  <p:sldLayoutIdLst>
    <p:sldLayoutId id="2147483661" r:id="rId1"/>
    <p:sldLayoutId id="2147483681" r:id="rId2"/>
    <p:sldLayoutId id="2147483686" r:id="rId3"/>
    <p:sldLayoutId id="2147483682" r:id="rId4"/>
    <p:sldLayoutId id="2147483687" r:id="rId5"/>
    <p:sldLayoutId id="2147483688" r:id="rId6"/>
    <p:sldLayoutId id="2147483689" r:id="rId7"/>
    <p:sldLayoutId id="2147483692" r:id="rId8"/>
    <p:sldLayoutId id="2147483683" r:id="rId9"/>
    <p:sldLayoutId id="2147483684" r:id="rId10"/>
    <p:sldLayoutId id="2147483685" r:id="rId11"/>
    <p:sldLayoutId id="2147483662" r:id="rId12"/>
    <p:sldLayoutId id="2147483663" r:id="rId13"/>
    <p:sldLayoutId id="2147483664" r:id="rId14"/>
    <p:sldLayoutId id="2147483665" r:id="rId15"/>
    <p:sldLayoutId id="2147483667" r:id="rId16"/>
    <p:sldLayoutId id="2147483670" r:id="rId17"/>
    <p:sldLayoutId id="2147483671" r:id="rId18"/>
    <p:sldLayoutId id="2147483672" r:id="rId19"/>
    <p:sldLayoutId id="2147483690" r:id="rId20"/>
    <p:sldLayoutId id="2147483673" r:id="rId21"/>
    <p:sldLayoutId id="2147483674" r:id="rId22"/>
    <p:sldLayoutId id="2147483691" r:id="rId23"/>
    <p:sldLayoutId id="2147483675" r:id="rId24"/>
    <p:sldLayoutId id="2147483676" r:id="rId25"/>
    <p:sldLayoutId id="2147483668" r:id="rId26"/>
  </p:sldLayoutIdLst>
  <p:hf hdr="0" dt="0"/>
  <p:txStyles>
    <p:titleStyle>
      <a:lvl1pPr algn="l" defTabSz="742950" rtl="0" eaLnBrk="1" latinLnBrk="0" hangingPunct="1">
        <a:lnSpc>
          <a:spcPct val="90000"/>
        </a:lnSpc>
        <a:spcBef>
          <a:spcPct val="0"/>
        </a:spcBef>
        <a:buNone/>
        <a:defRPr sz="2200" b="1" kern="1200">
          <a:solidFill>
            <a:schemeClr val="tx2"/>
          </a:solidFill>
          <a:latin typeface="+mj-lt"/>
          <a:ea typeface="+mj-ea"/>
          <a:cs typeface="+mj-cs"/>
        </a:defRPr>
      </a:lvl1pPr>
    </p:titleStyle>
    <p:bodyStyle>
      <a:lvl1pPr marL="185738" indent="-185738" algn="l" defTabSz="742950" rtl="0" eaLnBrk="1" latinLnBrk="0" hangingPunct="1">
        <a:lnSpc>
          <a:spcPct val="90000"/>
        </a:lnSpc>
        <a:spcBef>
          <a:spcPts val="813"/>
        </a:spcBef>
        <a:buFont typeface="Arial" panose="020B0604020202020204" pitchFamily="34" charset="0"/>
        <a:buChar char="•"/>
        <a:defRPr sz="1400" kern="1200">
          <a:solidFill>
            <a:schemeClr val="accent3"/>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400" kern="1200">
          <a:solidFill>
            <a:schemeClr val="accent3"/>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400" kern="1200">
          <a:solidFill>
            <a:schemeClr val="accent3"/>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00" kern="1200">
          <a:solidFill>
            <a:schemeClr val="accent3"/>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00" kern="1200">
          <a:solidFill>
            <a:schemeClr val="accent3"/>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p:bodyStyle>
    <p:otherStyle>
      <a:defPPr>
        <a:defRPr lang="en-US"/>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extLst>
    <p:ext uri="{27BBF7A9-308A-43DC-89C8-2F10F3537804}">
      <p15:sldGuideLst xmlns:p15="http://schemas.microsoft.com/office/powerpoint/2012/main">
        <p15:guide id="8" orient="horz" pos="2160" userDrawn="1">
          <p15:clr>
            <a:srgbClr val="F26B43"/>
          </p15:clr>
        </p15:guide>
        <p15:guide id="9" orient="horz" pos="4088" userDrawn="1">
          <p15:clr>
            <a:srgbClr val="F26B43"/>
          </p15:clr>
        </p15:guide>
        <p15:guide id="10" orient="horz" pos="232" userDrawn="1">
          <p15:clr>
            <a:srgbClr val="F26B43"/>
          </p15:clr>
        </p15:guide>
        <p15:guide id="11" pos="3120" userDrawn="1">
          <p15:clr>
            <a:srgbClr val="F26B43"/>
          </p15:clr>
        </p15:guide>
        <p15:guide id="12" pos="217" userDrawn="1">
          <p15:clr>
            <a:srgbClr val="F26B43"/>
          </p15:clr>
        </p15:guide>
        <p15:guide id="13" pos="6023" userDrawn="1">
          <p15:clr>
            <a:srgbClr val="F26B43"/>
          </p15:clr>
        </p15:guide>
        <p15:guide id="14" orient="horz" pos="3725" userDrawn="1">
          <p15:clr>
            <a:srgbClr val="F26B43"/>
          </p15:clr>
        </p15:guide>
        <p15:guide id="15" pos="1192" userDrawn="1">
          <p15:clr>
            <a:srgbClr val="F26B43"/>
          </p15:clr>
        </p15:guide>
        <p15:guide id="16" pos="2145" userDrawn="1">
          <p15:clr>
            <a:srgbClr val="F26B43"/>
          </p15:clr>
        </p15:guide>
        <p15:guide id="17" pos="4095" userDrawn="1">
          <p15:clr>
            <a:srgbClr val="F26B43"/>
          </p15:clr>
        </p15:guide>
        <p15:guide id="18" pos="5048" userDrawn="1">
          <p15:clr>
            <a:srgbClr val="F26B43"/>
          </p15:clr>
        </p15:guide>
        <p15:guide id="19" orient="horz" pos="1071" userDrawn="1">
          <p15:clr>
            <a:srgbClr val="F26B43"/>
          </p15:clr>
        </p15:guide>
        <p15:guide id="20" orient="horz" pos="392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76CE2B5-D1AD-43CD-8BCD-261B87A4DD5A}"/>
              </a:ext>
            </a:extLst>
          </p:cNvPr>
          <p:cNvSpPr>
            <a:spLocks noGrp="1"/>
          </p:cNvSpPr>
          <p:nvPr>
            <p:ph type="title"/>
          </p:nvPr>
        </p:nvSpPr>
        <p:spPr>
          <a:xfrm>
            <a:off x="344488" y="961683"/>
            <a:ext cx="9217025" cy="377402"/>
          </a:xfrm>
          <a:prstGeom prst="rect">
            <a:avLst/>
          </a:prstGeom>
        </p:spPr>
        <p:txBody>
          <a:bodyPr vert="horz" lIns="0" tIns="36000" rIns="0" bIns="36000" rtlCol="0" anchor="t" anchorCtr="0">
            <a:sp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xmlns="" id="{16CD00B4-7FB2-4C01-8BFB-3D727C0E2A27}"/>
              </a:ext>
            </a:extLst>
          </p:cNvPr>
          <p:cNvSpPr>
            <a:spLocks noGrp="1"/>
          </p:cNvSpPr>
          <p:nvPr>
            <p:ph type="body" idx="1"/>
          </p:nvPr>
        </p:nvSpPr>
        <p:spPr>
          <a:xfrm>
            <a:off x="344488" y="1700213"/>
            <a:ext cx="9217025" cy="4203780"/>
          </a:xfrm>
          <a:prstGeom prst="rect">
            <a:avLst/>
          </a:prstGeom>
        </p:spPr>
        <p:txBody>
          <a:bodyPr vert="horz" lIns="0" tIns="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xmlns="" id="{2141C8EF-51AA-47D3-91ED-D7656A08E03C}"/>
              </a:ext>
            </a:extLst>
          </p:cNvPr>
          <p:cNvSpPr>
            <a:spLocks noGrp="1"/>
          </p:cNvSpPr>
          <p:nvPr>
            <p:ph type="dt" sz="half" idx="2"/>
          </p:nvPr>
        </p:nvSpPr>
        <p:spPr>
          <a:xfrm>
            <a:off x="3838575" y="6322139"/>
            <a:ext cx="2228850" cy="123111"/>
          </a:xfrm>
          <a:prstGeom prst="rect">
            <a:avLst/>
          </a:prstGeom>
        </p:spPr>
        <p:txBody>
          <a:bodyPr vert="horz" lIns="0" tIns="0" rIns="0" bIns="0" rtlCol="0" anchor="t" anchorCtr="0">
            <a:spAutoFit/>
          </a:bodyPr>
          <a:lstStyle>
            <a:lvl1pPr algn="ctr">
              <a:defRPr sz="800">
                <a:solidFill>
                  <a:schemeClr val="tx1">
                    <a:tint val="75000"/>
                  </a:schemeClr>
                </a:solidFill>
              </a:defRPr>
            </a:lvl1pPr>
          </a:lstStyle>
          <a:p>
            <a:endParaRPr lang="en-GB"/>
          </a:p>
        </p:txBody>
      </p:sp>
      <p:sp>
        <p:nvSpPr>
          <p:cNvPr id="5" name="Footer Placeholder 4">
            <a:extLst>
              <a:ext uri="{FF2B5EF4-FFF2-40B4-BE49-F238E27FC236}">
                <a16:creationId xmlns:a16="http://schemas.microsoft.com/office/drawing/2014/main" xmlns="" id="{2003DC57-7974-45B9-980F-B610AFD60480}"/>
              </a:ext>
            </a:extLst>
          </p:cNvPr>
          <p:cNvSpPr>
            <a:spLocks noGrp="1"/>
          </p:cNvSpPr>
          <p:nvPr>
            <p:ph type="ftr" sz="quarter" idx="3"/>
          </p:nvPr>
        </p:nvSpPr>
        <p:spPr>
          <a:xfrm>
            <a:off x="344488" y="6322139"/>
            <a:ext cx="3343275" cy="123111"/>
          </a:xfrm>
          <a:prstGeom prst="rect">
            <a:avLst/>
          </a:prstGeom>
        </p:spPr>
        <p:txBody>
          <a:bodyPr vert="horz" lIns="0" tIns="0" rIns="0" bIns="0" rtlCol="0" anchor="t" anchorCtr="0">
            <a:spAutoFit/>
          </a:bodyPr>
          <a:lstStyle>
            <a:lvl1pPr algn="l">
              <a:defRPr sz="800" b="0">
                <a:solidFill>
                  <a:schemeClr val="accent2"/>
                </a:solidFill>
              </a:defRPr>
            </a:lvl1pPr>
          </a:lstStyle>
          <a:p>
            <a:endParaRPr lang="en-GB" dirty="0"/>
          </a:p>
        </p:txBody>
      </p:sp>
      <p:sp>
        <p:nvSpPr>
          <p:cNvPr id="6" name="Slide Number Placeholder 5">
            <a:extLst>
              <a:ext uri="{FF2B5EF4-FFF2-40B4-BE49-F238E27FC236}">
                <a16:creationId xmlns:a16="http://schemas.microsoft.com/office/drawing/2014/main" xmlns="" id="{C9E921F1-6595-4C82-8285-0F28B63EB182}"/>
              </a:ext>
            </a:extLst>
          </p:cNvPr>
          <p:cNvSpPr>
            <a:spLocks noGrp="1"/>
          </p:cNvSpPr>
          <p:nvPr>
            <p:ph type="sldNum" sz="quarter" idx="4"/>
          </p:nvPr>
        </p:nvSpPr>
        <p:spPr>
          <a:xfrm>
            <a:off x="7332662" y="6305034"/>
            <a:ext cx="2228850" cy="184666"/>
          </a:xfrm>
          <a:prstGeom prst="rect">
            <a:avLst/>
          </a:prstGeom>
        </p:spPr>
        <p:txBody>
          <a:bodyPr vert="horz" lIns="0" tIns="0" rIns="0" bIns="0" rtlCol="0" anchor="b" anchorCtr="0">
            <a:spAutoFit/>
          </a:bodyPr>
          <a:lstStyle>
            <a:lvl1pPr algn="r">
              <a:defRPr sz="1200" b="1">
                <a:solidFill>
                  <a:schemeClr val="accent2"/>
                </a:solidFill>
              </a:defRPr>
            </a:lvl1pPr>
          </a:lstStyle>
          <a:p>
            <a:fld id="{3A277439-5CFB-40D3-A371-F0CC064631A7}" type="slidenum">
              <a:rPr lang="en-GB" smtClean="0"/>
              <a:pPr/>
              <a:t>‹#›</a:t>
            </a:fld>
            <a:endParaRPr lang="en-GB" dirty="0"/>
          </a:p>
        </p:txBody>
      </p:sp>
      <p:cxnSp>
        <p:nvCxnSpPr>
          <p:cNvPr id="20" name="Straight Connector 19">
            <a:extLst>
              <a:ext uri="{FF2B5EF4-FFF2-40B4-BE49-F238E27FC236}">
                <a16:creationId xmlns:a16="http://schemas.microsoft.com/office/drawing/2014/main" xmlns="" id="{B34D35D5-25A7-4075-BFD6-B1FC548C2A72}"/>
              </a:ext>
            </a:extLst>
          </p:cNvPr>
          <p:cNvCxnSpPr>
            <a:cxnSpLocks/>
          </p:cNvCxnSpPr>
          <p:nvPr/>
        </p:nvCxnSpPr>
        <p:spPr>
          <a:xfrm>
            <a:off x="344488" y="368935"/>
            <a:ext cx="92170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DD2EAE6B-AACA-4D1D-8C54-609DD55C836B}"/>
              </a:ext>
            </a:extLst>
          </p:cNvPr>
          <p:cNvCxnSpPr>
            <a:cxnSpLocks/>
          </p:cNvCxnSpPr>
          <p:nvPr/>
        </p:nvCxnSpPr>
        <p:spPr>
          <a:xfrm>
            <a:off x="344488" y="6297350"/>
            <a:ext cx="92170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448E5DA2-949C-4199-A45C-7BB972F59FE8}"/>
              </a:ext>
            </a:extLst>
          </p:cNvPr>
          <p:cNvCxnSpPr>
            <a:cxnSpLocks/>
          </p:cNvCxnSpPr>
          <p:nvPr userDrawn="1"/>
        </p:nvCxnSpPr>
        <p:spPr>
          <a:xfrm>
            <a:off x="344488" y="368935"/>
            <a:ext cx="9217025" cy="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461DFD34-3D93-4497-BCD1-14F85BF86E30}"/>
              </a:ext>
            </a:extLst>
          </p:cNvPr>
          <p:cNvCxnSpPr>
            <a:cxnSpLocks/>
          </p:cNvCxnSpPr>
          <p:nvPr userDrawn="1"/>
        </p:nvCxnSpPr>
        <p:spPr>
          <a:xfrm>
            <a:off x="344488" y="6297350"/>
            <a:ext cx="9217025" cy="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7A1DAEBC-6A35-4085-B3B8-1DB9BF9B6151}"/>
              </a:ext>
            </a:extLst>
          </p:cNvPr>
          <p:cNvCxnSpPr>
            <a:cxnSpLocks/>
          </p:cNvCxnSpPr>
          <p:nvPr userDrawn="1"/>
        </p:nvCxnSpPr>
        <p:spPr>
          <a:xfrm>
            <a:off x="344488" y="954000"/>
            <a:ext cx="9217025" cy="0"/>
          </a:xfrm>
          <a:prstGeom prst="line">
            <a:avLst/>
          </a:prstGeom>
          <a:ln w="6350">
            <a:solidFill>
              <a:schemeClr val="accent3"/>
            </a:solidFill>
            <a:prstDash val="sysDot"/>
          </a:ln>
        </p:spPr>
        <p:style>
          <a:lnRef idx="1">
            <a:schemeClr val="accent1"/>
          </a:lnRef>
          <a:fillRef idx="0">
            <a:schemeClr val="accent1"/>
          </a:fillRef>
          <a:effectRef idx="0">
            <a:schemeClr val="accent1"/>
          </a:effectRef>
          <a:fontRef idx="minor">
            <a:schemeClr val="tx1"/>
          </a:fontRef>
        </p:style>
      </p:cxnSp>
      <p:pic>
        <p:nvPicPr>
          <p:cNvPr id="11" name="Picture 10" descr="A close up of a sign&#10;&#10;Description automatically generated">
            <a:extLst>
              <a:ext uri="{FF2B5EF4-FFF2-40B4-BE49-F238E27FC236}">
                <a16:creationId xmlns:a16="http://schemas.microsoft.com/office/drawing/2014/main" xmlns="" id="{B5A9F97A-0397-4A6E-A994-5C7B8820B44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68137" y="432716"/>
            <a:ext cx="693375" cy="424800"/>
          </a:xfrm>
          <a:prstGeom prst="rect">
            <a:avLst/>
          </a:prstGeom>
        </p:spPr>
      </p:pic>
      <p:sp>
        <p:nvSpPr>
          <p:cNvPr id="14" name="Text Placeholder 3">
            <a:extLst>
              <a:ext uri="{FF2B5EF4-FFF2-40B4-BE49-F238E27FC236}">
                <a16:creationId xmlns:a16="http://schemas.microsoft.com/office/drawing/2014/main" xmlns="" id="{BF99D4D6-CE6B-4B0E-A37F-2BFC2BE05E49}"/>
              </a:ext>
            </a:extLst>
          </p:cNvPr>
          <p:cNvSpPr txBox="1">
            <a:spLocks/>
          </p:cNvSpPr>
          <p:nvPr userDrawn="1"/>
        </p:nvSpPr>
        <p:spPr>
          <a:xfrm>
            <a:off x="344488" y="368299"/>
            <a:ext cx="1725612" cy="424797"/>
          </a:xfrm>
          <a:prstGeom prst="rect">
            <a:avLst/>
          </a:prstGeom>
        </p:spPr>
        <p:txBody>
          <a:bodyPr vert="horz" lIns="0" tIns="36000" rIns="0" bIns="0" rtlCol="0">
            <a:noAutofit/>
          </a:bodyPr>
          <a:lstStyle>
            <a:lvl1pPr indent="0" defTabSz="742950">
              <a:lnSpc>
                <a:spcPct val="90000"/>
              </a:lnSpc>
              <a:spcBef>
                <a:spcPts val="813"/>
              </a:spcBef>
              <a:buFont typeface="Arial" panose="020B0604020202020204" pitchFamily="34" charset="0"/>
              <a:buNone/>
              <a:defRPr sz="800">
                <a:solidFill>
                  <a:schemeClr val="bg2"/>
                </a:solidFill>
              </a:defRPr>
            </a:lvl1pPr>
            <a:lvl2pPr marL="371475" indent="0" defTabSz="742950">
              <a:lnSpc>
                <a:spcPct val="90000"/>
              </a:lnSpc>
              <a:spcBef>
                <a:spcPts val="406"/>
              </a:spcBef>
              <a:buFont typeface="Arial" panose="020B0604020202020204" pitchFamily="34" charset="0"/>
              <a:buNone/>
              <a:defRPr sz="800">
                <a:solidFill>
                  <a:schemeClr val="accent3"/>
                </a:solidFill>
              </a:defRPr>
            </a:lvl2pPr>
            <a:lvl3pPr marL="742950" indent="0" defTabSz="742950">
              <a:lnSpc>
                <a:spcPct val="90000"/>
              </a:lnSpc>
              <a:spcBef>
                <a:spcPts val="406"/>
              </a:spcBef>
              <a:buFont typeface="Arial" panose="020B0604020202020204" pitchFamily="34" charset="0"/>
              <a:buNone/>
              <a:defRPr sz="800">
                <a:solidFill>
                  <a:schemeClr val="accent3"/>
                </a:solidFill>
              </a:defRPr>
            </a:lvl3pPr>
            <a:lvl4pPr marL="1114425" indent="0" defTabSz="742950">
              <a:lnSpc>
                <a:spcPct val="90000"/>
              </a:lnSpc>
              <a:spcBef>
                <a:spcPts val="406"/>
              </a:spcBef>
              <a:buFont typeface="Arial" panose="020B0604020202020204" pitchFamily="34" charset="0"/>
              <a:buNone/>
              <a:defRPr sz="800">
                <a:solidFill>
                  <a:schemeClr val="accent3"/>
                </a:solidFill>
              </a:defRPr>
            </a:lvl4pPr>
            <a:lvl5pPr marL="1485900" indent="0" defTabSz="742950">
              <a:lnSpc>
                <a:spcPct val="90000"/>
              </a:lnSpc>
              <a:spcBef>
                <a:spcPts val="406"/>
              </a:spcBef>
              <a:buFont typeface="Arial" panose="020B0604020202020204" pitchFamily="34" charset="0"/>
              <a:buNone/>
              <a:defRPr sz="800">
                <a:solidFill>
                  <a:schemeClr val="accent3"/>
                </a:solidFill>
              </a:defRPr>
            </a:lvl5pPr>
            <a:lvl6pPr marL="2043113" indent="-185738" defTabSz="742950">
              <a:lnSpc>
                <a:spcPct val="90000"/>
              </a:lnSpc>
              <a:spcBef>
                <a:spcPts val="406"/>
              </a:spcBef>
              <a:buFont typeface="Arial" panose="020B0604020202020204" pitchFamily="34" charset="0"/>
              <a:buChar char="•"/>
              <a:defRPr sz="1463"/>
            </a:lvl6pPr>
            <a:lvl7pPr marL="2414588" indent="-185738" defTabSz="742950">
              <a:lnSpc>
                <a:spcPct val="90000"/>
              </a:lnSpc>
              <a:spcBef>
                <a:spcPts val="406"/>
              </a:spcBef>
              <a:buFont typeface="Arial" panose="020B0604020202020204" pitchFamily="34" charset="0"/>
              <a:buChar char="•"/>
              <a:defRPr sz="1463"/>
            </a:lvl7pPr>
            <a:lvl8pPr marL="2786063" indent="-185738" defTabSz="742950">
              <a:lnSpc>
                <a:spcPct val="90000"/>
              </a:lnSpc>
              <a:spcBef>
                <a:spcPts val="406"/>
              </a:spcBef>
              <a:buFont typeface="Arial" panose="020B0604020202020204" pitchFamily="34" charset="0"/>
              <a:buChar char="•"/>
              <a:defRPr sz="1463"/>
            </a:lvl8pPr>
            <a:lvl9pPr marL="3157538" indent="-185738" defTabSz="742950">
              <a:lnSpc>
                <a:spcPct val="90000"/>
              </a:lnSpc>
              <a:spcBef>
                <a:spcPts val="406"/>
              </a:spcBef>
              <a:buFont typeface="Arial" panose="020B0604020202020204" pitchFamily="34" charset="0"/>
              <a:buChar char="•"/>
              <a:defRPr sz="1463"/>
            </a:lvl9pPr>
          </a:lstStyle>
          <a:p>
            <a:pPr lvl="0" algn="l">
              <a:defRPr/>
            </a:pPr>
            <a:r>
              <a:rPr kumimoji="0" lang="en-US" sz="800" b="0" i="0" u="none" strike="noStrike" kern="1200" cap="none" spc="0" normalizeH="0" baseline="0" noProof="0" dirty="0">
                <a:ln>
                  <a:noFill/>
                </a:ln>
                <a:solidFill>
                  <a:schemeClr val="accent3"/>
                </a:solidFill>
                <a:effectLst/>
                <a:uLnTx/>
                <a:uFillTx/>
                <a:latin typeface="+mn-lt"/>
              </a:rPr>
              <a:t>Mid-Market Private Equity</a:t>
            </a:r>
            <a:endParaRPr kumimoji="0" lang="en-GB" sz="800" b="0" i="0" u="none" strike="noStrike" kern="1200" cap="none" spc="0" normalizeH="0" baseline="0" noProof="0" dirty="0">
              <a:ln>
                <a:noFill/>
              </a:ln>
              <a:solidFill>
                <a:schemeClr val="accent3"/>
              </a:solidFill>
              <a:effectLst/>
              <a:uLnTx/>
              <a:uFillTx/>
              <a:latin typeface="+mn-lt"/>
            </a:endParaRPr>
          </a:p>
        </p:txBody>
      </p:sp>
    </p:spTree>
    <p:extLst>
      <p:ext uri="{BB962C8B-B14F-4D97-AF65-F5344CB8AC3E}">
        <p14:creationId xmlns:p14="http://schemas.microsoft.com/office/powerpoint/2010/main" val="103207338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Lst>
  <p:hf sldNum="0" hdr="0" ftr="0" dt="0"/>
  <p:txStyles>
    <p:titleStyle>
      <a:lvl1pPr algn="l" defTabSz="742950" rtl="0" eaLnBrk="1" latinLnBrk="0" hangingPunct="1">
        <a:lnSpc>
          <a:spcPct val="90000"/>
        </a:lnSpc>
        <a:spcBef>
          <a:spcPct val="0"/>
        </a:spcBef>
        <a:buNone/>
        <a:defRPr sz="2200" b="1" kern="1200">
          <a:solidFill>
            <a:schemeClr val="tx2"/>
          </a:solidFill>
          <a:latin typeface="+mj-lt"/>
          <a:ea typeface="+mj-ea"/>
          <a:cs typeface="+mj-cs"/>
        </a:defRPr>
      </a:lvl1pPr>
    </p:titleStyle>
    <p:bodyStyle>
      <a:lvl1pPr marL="185738" indent="-185738" algn="l" defTabSz="742950" rtl="0" eaLnBrk="1" latinLnBrk="0" hangingPunct="1">
        <a:lnSpc>
          <a:spcPct val="90000"/>
        </a:lnSpc>
        <a:spcBef>
          <a:spcPts val="813"/>
        </a:spcBef>
        <a:buFont typeface="Arial" panose="020B0604020202020204" pitchFamily="34" charset="0"/>
        <a:buChar char="•"/>
        <a:defRPr sz="1400" kern="1200">
          <a:solidFill>
            <a:schemeClr val="accent3"/>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400" kern="1200">
          <a:solidFill>
            <a:schemeClr val="accent3"/>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400" kern="1200">
          <a:solidFill>
            <a:schemeClr val="accent3"/>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00" kern="1200">
          <a:solidFill>
            <a:schemeClr val="accent3"/>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00" kern="1200">
          <a:solidFill>
            <a:schemeClr val="accent3"/>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p:bodyStyle>
    <p:otherStyle>
      <a:defPPr>
        <a:defRPr lang="en-US"/>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extLst>
    <p:ext uri="{27BBF7A9-308A-43DC-89C8-2F10F3537804}">
      <p15:sldGuideLst xmlns:p15="http://schemas.microsoft.com/office/powerpoint/2012/main">
        <p15:guide id="8" orient="horz" pos="2160">
          <p15:clr>
            <a:srgbClr val="F26B43"/>
          </p15:clr>
        </p15:guide>
        <p15:guide id="9" orient="horz" pos="4088">
          <p15:clr>
            <a:srgbClr val="F26B43"/>
          </p15:clr>
        </p15:guide>
        <p15:guide id="10" orient="horz" pos="232">
          <p15:clr>
            <a:srgbClr val="F26B43"/>
          </p15:clr>
        </p15:guide>
        <p15:guide id="11" pos="3120">
          <p15:clr>
            <a:srgbClr val="F26B43"/>
          </p15:clr>
        </p15:guide>
        <p15:guide id="12" pos="217">
          <p15:clr>
            <a:srgbClr val="F26B43"/>
          </p15:clr>
        </p15:guide>
        <p15:guide id="13" pos="6023">
          <p15:clr>
            <a:srgbClr val="F26B43"/>
          </p15:clr>
        </p15:guide>
        <p15:guide id="14" orient="horz" pos="3725">
          <p15:clr>
            <a:srgbClr val="F26B43"/>
          </p15:clr>
        </p15:guide>
        <p15:guide id="15" pos="1192">
          <p15:clr>
            <a:srgbClr val="F26B43"/>
          </p15:clr>
        </p15:guide>
        <p15:guide id="16" pos="2145">
          <p15:clr>
            <a:srgbClr val="F26B43"/>
          </p15:clr>
        </p15:guide>
        <p15:guide id="17" pos="4095">
          <p15:clr>
            <a:srgbClr val="F26B43"/>
          </p15:clr>
        </p15:guide>
        <p15:guide id="18" pos="5048">
          <p15:clr>
            <a:srgbClr val="F26B43"/>
          </p15:clr>
        </p15:guide>
        <p15:guide id="19" orient="horz" pos="1071">
          <p15:clr>
            <a:srgbClr val="F26B43"/>
          </p15:clr>
        </p15:guide>
        <p15:guide id="20" orient="horz" pos="392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chart" Target="../charts/chart1.xml"/><Relationship Id="rId3" Type="http://schemas.openxmlformats.org/officeDocument/2006/relationships/hyperlink" Target="https://www.investeurope.eu/research/performance-data/"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chart" Target="../charts/char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chart" Target="../charts/chart3.xml"/><Relationship Id="rId3" Type="http://schemas.openxmlformats.org/officeDocument/2006/relationships/hyperlink" Target="https://www.investeurope.eu/research/performance-data/"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chart" Target="../charts/char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0.jpeg"/><Relationship Id="rId3" Type="http://schemas.openxmlformats.org/officeDocument/2006/relationships/hyperlink" Target="https://www.investeurope.eu/research/private-equity-at-work-2/"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chart" Target="../charts/char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1.png"/><Relationship Id="rId3"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chart" Target="../charts/char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chart" Target="../charts/char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chart" Target="../charts/char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chart" Target="../charts/chart10.xml"/><Relationship Id="rId4" Type="http://schemas.openxmlformats.org/officeDocument/2006/relationships/hyperlink" Target="https://www.investeurope.eu/research/activity-data/" TargetMode="External"/><Relationship Id="rId1" Type="http://schemas.openxmlformats.org/officeDocument/2006/relationships/slideLayout" Target="../slideLayouts/slideLayout21.xml"/><Relationship Id="rId2" Type="http://schemas.openxmlformats.org/officeDocument/2006/relationships/chart" Target="../charts/char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chart" Target="../charts/char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chart" Target="../charts/char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chart" Target="../charts/char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chart" Target="../charts/char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chart" Target="../charts/char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chart" Target="../charts/chart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chart" Target="../charts/chart1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chart" Target="../charts/char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chart" Target="../charts/chart1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chart" Target="../charts/chart2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chart" Target="../charts/chart2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chart" Target="../charts/chart22.xml"/><Relationship Id="rId3" Type="http://schemas.openxmlformats.org/officeDocument/2006/relationships/hyperlink" Target="https://www.investeurope.eu/research/activity-data/capital-under-management-dry-powder/"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24.png"/><Relationship Id="rId3"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17.xml"/><Relationship Id="rId2" Type="http://schemas.openxmlformats.org/officeDocument/2006/relationships/image" Target="../media/image17.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26.png"/><Relationship Id="rId3" Type="http://schemas.openxmlformats.org/officeDocument/2006/relationships/image" Target="../media/image2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28.png"/><Relationship Id="rId3" Type="http://schemas.openxmlformats.org/officeDocument/2006/relationships/image" Target="../media/image29.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30.png"/><Relationship Id="rId3" Type="http://schemas.openxmlformats.org/officeDocument/2006/relationships/image" Target="../media/image3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32.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33.emf"/></Relationships>
</file>

<file path=ppt/slides/_rels/slide46.xml.rels><?xml version="1.0" encoding="UTF-8" standalone="yes"?>
<Relationships xmlns="http://schemas.openxmlformats.org/package/2006/relationships"><Relationship Id="rId3" Type="http://schemas.openxmlformats.org/officeDocument/2006/relationships/chart" Target="../charts/chart24.xml"/><Relationship Id="rId4" Type="http://schemas.openxmlformats.org/officeDocument/2006/relationships/chart" Target="../charts/chart25.xml"/><Relationship Id="rId5" Type="http://schemas.openxmlformats.org/officeDocument/2006/relationships/image" Target="../media/image34.png"/><Relationship Id="rId1" Type="http://schemas.openxmlformats.org/officeDocument/2006/relationships/slideLayout" Target="../slideLayouts/slideLayout22.xml"/><Relationship Id="rId2" Type="http://schemas.openxmlformats.org/officeDocument/2006/relationships/chart" Target="../charts/chart23.xm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hyperlink" Target="https://www.linkedin.com/company/invest-europe/" TargetMode="External"/><Relationship Id="rId5" Type="http://schemas.openxmlformats.org/officeDocument/2006/relationships/image" Target="../media/image36.png"/><Relationship Id="rId6" Type="http://schemas.openxmlformats.org/officeDocument/2006/relationships/hyperlink" Target="https://www.youtube.com/user/investingInEU" TargetMode="External"/><Relationship Id="rId7" Type="http://schemas.openxmlformats.org/officeDocument/2006/relationships/image" Target="../media/image37.png"/><Relationship Id="rId1" Type="http://schemas.openxmlformats.org/officeDocument/2006/relationships/slideLayout" Target="../slideLayouts/slideLayout26.xml"/><Relationship Id="rId2" Type="http://schemas.openxmlformats.org/officeDocument/2006/relationships/hyperlink" Target="https://twitter.com/InvestEuropeEU"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 up of a sign&#10;&#10;Description automatically generated">
            <a:extLst>
              <a:ext uri="{FF2B5EF4-FFF2-40B4-BE49-F238E27FC236}">
                <a16:creationId xmlns:a16="http://schemas.microsoft.com/office/drawing/2014/main" xmlns="" id="{7FA528B4-34C9-4958-8297-0C8F90FC9EB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2653" y="317500"/>
            <a:ext cx="1254059" cy="768306"/>
          </a:xfrm>
          <a:prstGeom prst="rect">
            <a:avLst/>
          </a:prstGeom>
        </p:spPr>
      </p:pic>
      <p:sp>
        <p:nvSpPr>
          <p:cNvPr id="3" name="Subtitle 2">
            <a:extLst>
              <a:ext uri="{FF2B5EF4-FFF2-40B4-BE49-F238E27FC236}">
                <a16:creationId xmlns:a16="http://schemas.microsoft.com/office/drawing/2014/main" xmlns="" id="{160D86B5-D1AD-43B3-8567-101D7AC7F5E1}"/>
              </a:ext>
            </a:extLst>
          </p:cNvPr>
          <p:cNvSpPr>
            <a:spLocks noGrp="1"/>
          </p:cNvSpPr>
          <p:nvPr>
            <p:ph type="subTitle" idx="1"/>
          </p:nvPr>
        </p:nvSpPr>
        <p:spPr>
          <a:xfrm>
            <a:off x="389355" y="1554213"/>
            <a:ext cx="4392852" cy="417429"/>
          </a:xfrm>
        </p:spPr>
        <p:txBody>
          <a:bodyPr>
            <a:noAutofit/>
          </a:bodyPr>
          <a:lstStyle/>
          <a:p>
            <a:pPr algn="l"/>
            <a:r>
              <a:rPr lang="en-GB" sz="1800" b="1" dirty="0">
                <a:solidFill>
                  <a:srgbClr val="003359"/>
                </a:solidFill>
                <a:latin typeface="Interstate Light" pitchFamily="50" charset="0"/>
              </a:rPr>
              <a:t>MID-MARKET PRIVATE EQUITY</a:t>
            </a:r>
          </a:p>
        </p:txBody>
      </p:sp>
      <p:cxnSp>
        <p:nvCxnSpPr>
          <p:cNvPr id="10" name="Straight Connector 9">
            <a:extLst>
              <a:ext uri="{FF2B5EF4-FFF2-40B4-BE49-F238E27FC236}">
                <a16:creationId xmlns:a16="http://schemas.microsoft.com/office/drawing/2014/main" xmlns="" id="{AF41924A-BC7A-4F3A-8F44-A0A26256BAB7}"/>
              </a:ext>
            </a:extLst>
          </p:cNvPr>
          <p:cNvCxnSpPr>
            <a:cxnSpLocks/>
          </p:cNvCxnSpPr>
          <p:nvPr/>
        </p:nvCxnSpPr>
        <p:spPr>
          <a:xfrm>
            <a:off x="389355" y="3226092"/>
            <a:ext cx="1260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xmlns="" id="{E3D26DC1-91C9-41D3-9FFD-363C550B51E0}"/>
              </a:ext>
            </a:extLst>
          </p:cNvPr>
          <p:cNvSpPr txBox="1"/>
          <p:nvPr/>
        </p:nvSpPr>
        <p:spPr>
          <a:xfrm>
            <a:off x="357824" y="1975516"/>
            <a:ext cx="6596009" cy="1200329"/>
          </a:xfrm>
          <a:prstGeom prst="rect">
            <a:avLst/>
          </a:prstGeom>
          <a:noFill/>
        </p:spPr>
        <p:txBody>
          <a:bodyPr wrap="square" lIns="0" rtlCol="0">
            <a:spAutoFit/>
          </a:bodyPr>
          <a:lstStyle/>
          <a:p>
            <a:pPr lvl="0">
              <a:defRPr/>
            </a:pPr>
            <a:r>
              <a:rPr lang="en-US" sz="3600" dirty="0">
                <a:solidFill>
                  <a:srgbClr val="003359"/>
                </a:solidFill>
                <a:latin typeface="Interstate ExtraLight" pitchFamily="50" charset="0"/>
              </a:rPr>
              <a:t>EUROPE’S ENGINE </a:t>
            </a:r>
            <a:br>
              <a:rPr lang="en-US" sz="3600" dirty="0">
                <a:solidFill>
                  <a:srgbClr val="003359"/>
                </a:solidFill>
                <a:latin typeface="Interstate ExtraLight" pitchFamily="50" charset="0"/>
              </a:rPr>
            </a:br>
            <a:r>
              <a:rPr lang="en-US" sz="3600" dirty="0">
                <a:solidFill>
                  <a:srgbClr val="003359"/>
                </a:solidFill>
                <a:latin typeface="Interstate ExtraLight" pitchFamily="50" charset="0"/>
              </a:rPr>
              <a:t>FOR GROWTH</a:t>
            </a:r>
          </a:p>
        </p:txBody>
      </p:sp>
      <p:sp>
        <p:nvSpPr>
          <p:cNvPr id="5" name="Rectangle 4">
            <a:extLst>
              <a:ext uri="{FF2B5EF4-FFF2-40B4-BE49-F238E27FC236}">
                <a16:creationId xmlns:a16="http://schemas.microsoft.com/office/drawing/2014/main" xmlns="" id="{9019261B-4DE8-4362-A9E1-C3E833D0A291}"/>
              </a:ext>
            </a:extLst>
          </p:cNvPr>
          <p:cNvSpPr/>
          <p:nvPr/>
        </p:nvSpPr>
        <p:spPr>
          <a:xfrm>
            <a:off x="389355" y="3333303"/>
            <a:ext cx="4953000" cy="307777"/>
          </a:xfrm>
          <a:prstGeom prst="rect">
            <a:avLst/>
          </a:prstGeom>
        </p:spPr>
        <p:txBody>
          <a:bodyPr lIns="0">
            <a:spAutoFit/>
          </a:bodyPr>
          <a:lstStyle/>
          <a:p>
            <a:r>
              <a:rPr lang="en-US" sz="1400" dirty="0">
                <a:solidFill>
                  <a:srgbClr val="003359"/>
                </a:solidFill>
                <a:latin typeface="Interstate ExtraLight" pitchFamily="50" charset="0"/>
              </a:rPr>
              <a:t>February 2022</a:t>
            </a:r>
            <a:endParaRPr lang="x-none" sz="1400" dirty="0">
              <a:latin typeface="Interstate ExtraLight" pitchFamily="50" charset="0"/>
            </a:endParaRPr>
          </a:p>
        </p:txBody>
      </p:sp>
    </p:spTree>
    <p:extLst>
      <p:ext uri="{BB962C8B-B14F-4D97-AF65-F5344CB8AC3E}">
        <p14:creationId xmlns:p14="http://schemas.microsoft.com/office/powerpoint/2010/main" val="1639460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GB" dirty="0" err="1"/>
              <a:t>www.investeurope.eu</a:t>
            </a:r>
            <a:endParaRPr lang="en-GB" dirty="0"/>
          </a:p>
        </p:txBody>
      </p:sp>
      <p:sp>
        <p:nvSpPr>
          <p:cNvPr id="5" name="Slide Number Placeholder 4"/>
          <p:cNvSpPr>
            <a:spLocks noGrp="1"/>
          </p:cNvSpPr>
          <p:nvPr>
            <p:ph type="sldNum" sz="quarter" idx="12"/>
          </p:nvPr>
        </p:nvSpPr>
        <p:spPr/>
        <p:txBody>
          <a:bodyPr/>
          <a:lstStyle/>
          <a:p>
            <a:fld id="{3A277439-5CFB-40D3-A371-F0CC064631A7}" type="slidenum">
              <a:rPr lang="en-GB" smtClean="0"/>
              <a:t>10</a:t>
            </a:fld>
            <a:endParaRPr lang="en-GB"/>
          </a:p>
        </p:txBody>
      </p:sp>
      <p:sp>
        <p:nvSpPr>
          <p:cNvPr id="7" name="Title 1"/>
          <p:cNvSpPr>
            <a:spLocks noGrp="1"/>
          </p:cNvSpPr>
          <p:nvPr>
            <p:ph type="title"/>
          </p:nvPr>
        </p:nvSpPr>
        <p:spPr>
          <a:xfrm>
            <a:off x="344488" y="961683"/>
            <a:ext cx="9217025" cy="377402"/>
          </a:xfrm>
        </p:spPr>
        <p:txBody>
          <a:bodyPr/>
          <a:lstStyle/>
          <a:p>
            <a:r>
              <a:rPr lang="en-US" dirty="0"/>
              <a:t>Expertise in driving Mid-Market growth and value</a:t>
            </a:r>
          </a:p>
        </p:txBody>
      </p:sp>
      <p:sp>
        <p:nvSpPr>
          <p:cNvPr id="8" name="TextBox 7">
            <a:extLst>
              <a:ext uri="{FF2B5EF4-FFF2-40B4-BE49-F238E27FC236}">
                <a16:creationId xmlns:a16="http://schemas.microsoft.com/office/drawing/2014/main" xmlns="" id="{656CE940-CAC2-4B4B-A727-9041A5884513}"/>
              </a:ext>
            </a:extLst>
          </p:cNvPr>
          <p:cNvSpPr txBox="1"/>
          <p:nvPr/>
        </p:nvSpPr>
        <p:spPr>
          <a:xfrm>
            <a:off x="345730" y="1674816"/>
            <a:ext cx="2880000" cy="4590811"/>
          </a:xfrm>
          <a:prstGeom prst="rect">
            <a:avLst/>
          </a:prstGeom>
          <a:noFill/>
        </p:spPr>
        <p:txBody>
          <a:bodyPr wrap="square" lIns="0" tIns="0" rIns="0" bIns="0" numCol="1" spcCol="360000" rtlCol="0">
            <a:noAutofit/>
          </a:bodyPr>
          <a:lstStyle/>
          <a:p>
            <a:pPr>
              <a:spcAft>
                <a:spcPts val="800"/>
              </a:spcAft>
            </a:pPr>
            <a:r>
              <a:rPr lang="en-US" sz="1000" dirty="0">
                <a:solidFill>
                  <a:schemeClr val="accent3"/>
                </a:solidFill>
              </a:rPr>
              <a:t>European Mid-Market private equity funds are specialists in identifying investments and adding value. Thanks to their deep networks and their long track records, funds can access investment opportunities at relatively low valuations and </a:t>
            </a:r>
            <a:br>
              <a:rPr lang="en-US" sz="1000" dirty="0">
                <a:solidFill>
                  <a:schemeClr val="accent3"/>
                </a:solidFill>
              </a:rPr>
            </a:br>
            <a:r>
              <a:rPr lang="en-US" sz="1000" dirty="0">
                <a:solidFill>
                  <a:schemeClr val="accent3"/>
                </a:solidFill>
              </a:rPr>
              <a:t>plot development plans that increase revenues, profits and multiples over the holding period.</a:t>
            </a:r>
          </a:p>
          <a:p>
            <a:pPr>
              <a:spcAft>
                <a:spcPts val="800"/>
              </a:spcAft>
            </a:pPr>
            <a:r>
              <a:rPr lang="en-US" sz="1000" dirty="0">
                <a:solidFill>
                  <a:schemeClr val="accent3"/>
                </a:solidFill>
              </a:rPr>
              <a:t>European Mid-Market private equity funds are experienced in pursuing bolt-on acquisition strategies to grow businesses. They are adept </a:t>
            </a:r>
            <a:br>
              <a:rPr lang="en-US" sz="1000" dirty="0">
                <a:solidFill>
                  <a:schemeClr val="accent3"/>
                </a:solidFill>
              </a:rPr>
            </a:br>
            <a:r>
              <a:rPr lang="en-US" sz="1000" dirty="0">
                <a:solidFill>
                  <a:schemeClr val="accent3"/>
                </a:solidFill>
              </a:rPr>
              <a:t>at using knowledge and contacts to enable portfolio companies to </a:t>
            </a:r>
            <a:r>
              <a:rPr lang="en-US" sz="1000" dirty="0" err="1">
                <a:solidFill>
                  <a:schemeClr val="accent3"/>
                </a:solidFill>
              </a:rPr>
              <a:t>internationalise</a:t>
            </a:r>
            <a:r>
              <a:rPr lang="en-US" sz="1000" dirty="0">
                <a:solidFill>
                  <a:schemeClr val="accent3"/>
                </a:solidFill>
              </a:rPr>
              <a:t> and </a:t>
            </a:r>
            <a:br>
              <a:rPr lang="en-US" sz="1000" dirty="0">
                <a:solidFill>
                  <a:schemeClr val="accent3"/>
                </a:solidFill>
              </a:rPr>
            </a:br>
            <a:r>
              <a:rPr lang="en-US" sz="1000" dirty="0">
                <a:solidFill>
                  <a:schemeClr val="accent3"/>
                </a:solidFill>
              </a:rPr>
              <a:t>build their presence in new markets. They have the skills to help businesses to develop new products and services and they have talent pools to navigate ESG risks and identify opportunities for companies to grow sustainably.</a:t>
            </a:r>
          </a:p>
        </p:txBody>
      </p:sp>
      <p:graphicFrame>
        <p:nvGraphicFramePr>
          <p:cNvPr id="9" name="Table 8">
            <a:extLst>
              <a:ext uri="{FF2B5EF4-FFF2-40B4-BE49-F238E27FC236}">
                <a16:creationId xmlns:a16="http://schemas.microsoft.com/office/drawing/2014/main" xmlns="" id="{23ACF82E-5C95-4F7F-A993-1C1A58FC3B82}"/>
              </a:ext>
            </a:extLst>
          </p:cNvPr>
          <p:cNvGraphicFramePr>
            <a:graphicFrameLocks noGrp="1"/>
          </p:cNvGraphicFramePr>
          <p:nvPr>
            <p:extLst>
              <p:ext uri="{D42A27DB-BD31-4B8C-83A1-F6EECF244321}">
                <p14:modId xmlns:p14="http://schemas.microsoft.com/office/powerpoint/2010/main" val="3183239745"/>
              </p:ext>
            </p:extLst>
          </p:nvPr>
        </p:nvGraphicFramePr>
        <p:xfrm>
          <a:off x="3405188" y="1685231"/>
          <a:ext cx="6156323" cy="2718891"/>
        </p:xfrm>
        <a:graphic>
          <a:graphicData uri="http://schemas.openxmlformats.org/drawingml/2006/table">
            <a:tbl>
              <a:tblPr firstRow="1" bandRow="1">
                <a:tableStyleId>{5C22544A-7EE6-4342-B048-85BDC9FD1C3A}</a:tableStyleId>
              </a:tblPr>
              <a:tblGrid>
                <a:gridCol w="6156323">
                  <a:extLst>
                    <a:ext uri="{9D8B030D-6E8A-4147-A177-3AD203B41FA5}">
                      <a16:colId xmlns:a16="http://schemas.microsoft.com/office/drawing/2014/main" xmlns="" val="20000"/>
                    </a:ext>
                  </a:extLst>
                </a:gridCol>
              </a:tblGrid>
              <a:tr h="291047">
                <a:tc>
                  <a:txBody>
                    <a:bodyPr/>
                    <a:lstStyle/>
                    <a:p>
                      <a:pPr marL="0" marR="0" indent="0" algn="l" defTabSz="914400" rtl="0" eaLnBrk="1" fontAlgn="auto" latinLnBrk="0" hangingPunct="1">
                        <a:lnSpc>
                          <a:spcPts val="1200"/>
                        </a:lnSpc>
                        <a:spcBef>
                          <a:spcPts val="0"/>
                        </a:spcBef>
                        <a:spcAft>
                          <a:spcPts val="0"/>
                        </a:spcAft>
                        <a:buClr>
                          <a:schemeClr val="accent2"/>
                        </a:buClr>
                        <a:buSzTx/>
                        <a:buFont typeface="Trebuchet MS" panose="020B0603020202020204" pitchFamily="34" charset="0"/>
                        <a:buNone/>
                        <a:tabLst/>
                        <a:defRPr/>
                      </a:pPr>
                      <a:r>
                        <a:rPr lang="en-GB" sz="1300" b="1" dirty="0">
                          <a:solidFill>
                            <a:schemeClr val="accent1"/>
                          </a:solidFill>
                        </a:rPr>
                        <a:t>Key ways of growing companies:</a:t>
                      </a:r>
                    </a:p>
                    <a:p>
                      <a:pPr marL="88900" marR="0" indent="-88900" algn="l" defTabSz="914400" rtl="0" eaLnBrk="1" fontAlgn="auto" latinLnBrk="0" hangingPunct="1">
                        <a:lnSpc>
                          <a:spcPts val="1200"/>
                        </a:lnSpc>
                        <a:spcBef>
                          <a:spcPts val="0"/>
                        </a:spcBef>
                        <a:spcAft>
                          <a:spcPts val="0"/>
                        </a:spcAft>
                        <a:buClr>
                          <a:schemeClr val="accent2"/>
                        </a:buClr>
                        <a:buSzTx/>
                        <a:buFont typeface="Trebuchet MS" panose="020B0603020202020204" pitchFamily="34" charset="0"/>
                        <a:buChar char="&gt;"/>
                        <a:tabLst/>
                        <a:defRPr/>
                      </a:pPr>
                      <a:endParaRPr lang="en-GB" sz="1100" b="0" dirty="0">
                        <a:solidFill>
                          <a:schemeClr val="accent3"/>
                        </a:solidFill>
                      </a:endParaRPr>
                    </a:p>
                    <a:p>
                      <a:pPr marL="88900" marR="0" indent="-88900" algn="l" defTabSz="914400" rtl="0" eaLnBrk="1" fontAlgn="auto" latinLnBrk="0" hangingPunct="1">
                        <a:lnSpc>
                          <a:spcPts val="1200"/>
                        </a:lnSpc>
                        <a:spcBef>
                          <a:spcPts val="0"/>
                        </a:spcBef>
                        <a:spcAft>
                          <a:spcPts val="0"/>
                        </a:spcAft>
                        <a:buClr>
                          <a:schemeClr val="accent2"/>
                        </a:buClr>
                        <a:buSzTx/>
                        <a:buFont typeface="Trebuchet MS" panose="020B0603020202020204" pitchFamily="34" charset="0"/>
                        <a:buChar char="&gt;"/>
                        <a:tabLst/>
                        <a:defRPr/>
                      </a:pPr>
                      <a:r>
                        <a:rPr lang="en-GB" sz="1100" b="1" dirty="0">
                          <a:solidFill>
                            <a:schemeClr val="accent3"/>
                          </a:solidFill>
                        </a:rPr>
                        <a:t>Buy-and-build</a:t>
                      </a:r>
                      <a:r>
                        <a:rPr lang="en-GB" sz="1100" b="0" dirty="0">
                          <a:solidFill>
                            <a:schemeClr val="accent3"/>
                          </a:solidFill>
                        </a:rPr>
                        <a:t> – acquiring complementary businesses to increase revenues and multiples</a:t>
                      </a:r>
                      <a:br>
                        <a:rPr lang="en-GB" sz="1100" b="0" dirty="0">
                          <a:solidFill>
                            <a:schemeClr val="accent3"/>
                          </a:solidFill>
                        </a:rPr>
                      </a:br>
                      <a:endParaRPr lang="en-GB" sz="1100" b="0" dirty="0">
                        <a:solidFill>
                          <a:schemeClr val="accent3"/>
                        </a:solidFill>
                      </a:endParaRPr>
                    </a:p>
                  </a:txBody>
                  <a:tcPr marL="0" marR="0" marT="46800" marB="46800">
                    <a:lnL w="12700" cmpd="sng">
                      <a:noFill/>
                    </a:lnL>
                    <a:lnR w="12700" cmpd="sng">
                      <a:noFill/>
                    </a:lnR>
                    <a:lnT w="6350" cap="flat" cmpd="sng" algn="ctr">
                      <a:noFill/>
                      <a:prstDash val="sysDot"/>
                      <a:round/>
                      <a:headEnd type="none" w="med" len="med"/>
                      <a:tailEnd type="none" w="med" len="med"/>
                    </a:lnT>
                    <a:lnB w="6350" cap="flat" cmpd="sng" algn="ctr">
                      <a:solidFill>
                        <a:schemeClr val="accent3"/>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4232009220"/>
                  </a:ext>
                </a:extLst>
              </a:tr>
              <a:tr h="266805">
                <a:tc>
                  <a:txBody>
                    <a:bodyPr/>
                    <a:lstStyle/>
                    <a:p>
                      <a:pPr marL="88900" indent="-88900" algn="l">
                        <a:lnSpc>
                          <a:spcPts val="1200"/>
                        </a:lnSpc>
                        <a:buClr>
                          <a:schemeClr val="accent2"/>
                        </a:buClr>
                        <a:buFont typeface="Trebuchet MS" panose="020B0603020202020204" pitchFamily="34" charset="0"/>
                        <a:buChar char="&gt;"/>
                      </a:pPr>
                      <a:r>
                        <a:rPr lang="en-US" sz="1100" b="1" dirty="0">
                          <a:solidFill>
                            <a:schemeClr val="accent3"/>
                          </a:solidFill>
                        </a:rPr>
                        <a:t>Innovation and R&amp;D </a:t>
                      </a:r>
                      <a:r>
                        <a:rPr lang="en-US" sz="1100" b="0" dirty="0">
                          <a:solidFill>
                            <a:schemeClr val="accent3"/>
                          </a:solidFill>
                        </a:rPr>
                        <a:t>– investment in new products and services to reach new consumers</a:t>
                      </a:r>
                      <a:br>
                        <a:rPr lang="en-US" sz="1100" b="0" dirty="0">
                          <a:solidFill>
                            <a:schemeClr val="accent3"/>
                          </a:solidFill>
                        </a:rPr>
                      </a:br>
                      <a:endParaRPr lang="en-US" sz="1100" b="0" dirty="0">
                        <a:solidFill>
                          <a:schemeClr val="accent3"/>
                        </a:solidFill>
                      </a:endParaRPr>
                    </a:p>
                  </a:txBody>
                  <a:tcPr marL="0" marR="0" marT="46800" marB="46800">
                    <a:lnL w="12700" cmpd="sng">
                      <a:noFill/>
                    </a:lnL>
                    <a:lnR w="12700" cmpd="sng">
                      <a:noFill/>
                    </a:lnR>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02382">
                <a:tc>
                  <a:txBody>
                    <a:bodyPr/>
                    <a:lstStyle/>
                    <a:p>
                      <a:pPr marL="88900" indent="-88900" algn="l">
                        <a:lnSpc>
                          <a:spcPts val="1200"/>
                        </a:lnSpc>
                        <a:buClr>
                          <a:schemeClr val="accent2"/>
                        </a:buClr>
                        <a:buFont typeface="Trebuchet MS" panose="020B0603020202020204" pitchFamily="34" charset="0"/>
                        <a:buChar char="&gt;"/>
                      </a:pPr>
                      <a:r>
                        <a:rPr lang="en-GB" sz="1100" b="1" dirty="0">
                          <a:solidFill>
                            <a:schemeClr val="accent3"/>
                          </a:solidFill>
                        </a:rPr>
                        <a:t>International expansion </a:t>
                      </a:r>
                      <a:r>
                        <a:rPr lang="en-GB" sz="1100" b="0" dirty="0">
                          <a:solidFill>
                            <a:schemeClr val="accent3"/>
                          </a:solidFill>
                        </a:rPr>
                        <a:t>– taking growing companies into new markets across Europe and globally</a:t>
                      </a:r>
                    </a:p>
                  </a:txBody>
                  <a:tcPr marL="0" marR="0" marT="46800" marB="46800">
                    <a:lnL w="12700" cmpd="sng">
                      <a:noFill/>
                    </a:lnL>
                    <a:lnR w="12700" cmpd="sng">
                      <a:noFill/>
                    </a:lnR>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410145">
                <a:tc>
                  <a:txBody>
                    <a:bodyPr/>
                    <a:lstStyle/>
                    <a:p>
                      <a:pPr marL="88900" indent="-88900" algn="l">
                        <a:lnSpc>
                          <a:spcPts val="1200"/>
                        </a:lnSpc>
                        <a:buClr>
                          <a:schemeClr val="accent2"/>
                        </a:buClr>
                        <a:buFont typeface="Trebuchet MS" panose="020B0603020202020204" pitchFamily="34" charset="0"/>
                        <a:buChar char="&gt;"/>
                      </a:pPr>
                      <a:r>
                        <a:rPr lang="en-GB" sz="1100" b="1" kern="1200" dirty="0">
                          <a:solidFill>
                            <a:schemeClr val="accent3"/>
                          </a:solidFill>
                          <a:latin typeface="+mn-lt"/>
                          <a:ea typeface="+mn-ea"/>
                          <a:cs typeface="+mn-cs"/>
                        </a:rPr>
                        <a:t>Corporate carve-outs </a:t>
                      </a:r>
                      <a:r>
                        <a:rPr lang="en-GB" sz="1100" b="0" kern="1200" dirty="0">
                          <a:solidFill>
                            <a:schemeClr val="accent3"/>
                          </a:solidFill>
                          <a:latin typeface="+mn-lt"/>
                          <a:ea typeface="+mn-ea"/>
                          <a:cs typeface="+mn-cs"/>
                        </a:rPr>
                        <a:t>– establishing unloved divisions of larger corporates as standalone businesses</a:t>
                      </a:r>
                    </a:p>
                  </a:txBody>
                  <a:tcPr marL="0" marR="0" marT="46800" marB="46800">
                    <a:lnL w="12700" cmpd="sng">
                      <a:noFill/>
                    </a:lnL>
                    <a:lnR w="12700" cmpd="sng">
                      <a:noFill/>
                    </a:lnR>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744486013"/>
                  </a:ext>
                </a:extLst>
              </a:tr>
              <a:tr h="402382">
                <a:tc>
                  <a:txBody>
                    <a:bodyPr/>
                    <a:lstStyle/>
                    <a:p>
                      <a:pPr marL="88900" indent="-88900" algn="l">
                        <a:lnSpc>
                          <a:spcPts val="1200"/>
                        </a:lnSpc>
                        <a:buClr>
                          <a:schemeClr val="accent2"/>
                        </a:buClr>
                        <a:buFont typeface="Trebuchet MS" panose="020B0603020202020204" pitchFamily="34" charset="0"/>
                        <a:buChar char="&gt;"/>
                      </a:pPr>
                      <a:r>
                        <a:rPr lang="en-GB" sz="1100" b="1" dirty="0">
                          <a:solidFill>
                            <a:schemeClr val="accent3"/>
                          </a:solidFill>
                        </a:rPr>
                        <a:t>Capital investment </a:t>
                      </a:r>
                      <a:r>
                        <a:rPr lang="en-GB" sz="1100" b="0" dirty="0">
                          <a:solidFill>
                            <a:schemeClr val="accent3"/>
                          </a:solidFill>
                        </a:rPr>
                        <a:t>– new production facilities, technology and new hires to boost performance </a:t>
                      </a:r>
                    </a:p>
                  </a:txBody>
                  <a:tcPr marL="0" marR="0" marT="46800" marB="46800">
                    <a:lnL w="12700" cmpd="sng">
                      <a:noFill/>
                    </a:lnL>
                    <a:lnR w="12700" cmpd="sng">
                      <a:noFill/>
                    </a:lnR>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402382">
                <a:tc>
                  <a:txBody>
                    <a:bodyPr/>
                    <a:lstStyle/>
                    <a:p>
                      <a:pPr marL="88900" indent="-88900" algn="l">
                        <a:lnSpc>
                          <a:spcPts val="1200"/>
                        </a:lnSpc>
                        <a:buClr>
                          <a:schemeClr val="accent2"/>
                        </a:buClr>
                        <a:buFont typeface="Trebuchet MS" panose="020B0603020202020204" pitchFamily="34" charset="0"/>
                        <a:buChar char="&gt;"/>
                      </a:pPr>
                      <a:r>
                        <a:rPr lang="en-GB" sz="1100" b="1" dirty="0">
                          <a:solidFill>
                            <a:schemeClr val="accent3"/>
                          </a:solidFill>
                        </a:rPr>
                        <a:t>Turnarounds</a:t>
                      </a:r>
                      <a:r>
                        <a:rPr lang="en-GB" sz="1100" b="0" dirty="0">
                          <a:solidFill>
                            <a:schemeClr val="accent3"/>
                          </a:solidFill>
                        </a:rPr>
                        <a:t> – investment in failing mid-market companies to turn them around</a:t>
                      </a:r>
                    </a:p>
                  </a:txBody>
                  <a:tcPr marL="0" marR="0" marT="46800" marB="46800">
                    <a:lnL w="12700" cmpd="sng">
                      <a:noFill/>
                    </a:lnL>
                    <a:lnR w="12700" cmpd="sng">
                      <a:noFill/>
                    </a:lnR>
                    <a:lnT w="6350" cap="flat" cmpd="sng" algn="ctr">
                      <a:solidFill>
                        <a:schemeClr val="accent3"/>
                      </a:solid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bl>
          </a:graphicData>
        </a:graphic>
      </p:graphicFrame>
      <p:cxnSp>
        <p:nvCxnSpPr>
          <p:cNvPr id="10" name="Straight Connector 9">
            <a:extLst>
              <a:ext uri="{FF2B5EF4-FFF2-40B4-BE49-F238E27FC236}">
                <a16:creationId xmlns:a16="http://schemas.microsoft.com/office/drawing/2014/main" xmlns="" id="{DC6E1F5F-92B3-4119-BB37-6207FDB19FCE}"/>
              </a:ext>
            </a:extLst>
          </p:cNvPr>
          <p:cNvCxnSpPr/>
          <p:nvPr/>
        </p:nvCxnSpPr>
        <p:spPr>
          <a:xfrm>
            <a:off x="3275899" y="1710933"/>
            <a:ext cx="0" cy="4363864"/>
          </a:xfrm>
          <a:prstGeom prst="line">
            <a:avLst/>
          </a:prstGeom>
          <a:ln>
            <a:solidFill>
              <a:schemeClr val="accent3"/>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069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Mid-Market fund performance</a:t>
            </a:r>
            <a:br>
              <a:rPr lang="en-US" dirty="0"/>
            </a:br>
            <a:endParaRPr lang="en-US" dirty="0"/>
          </a:p>
        </p:txBody>
      </p:sp>
      <p:sp>
        <p:nvSpPr>
          <p:cNvPr id="3" name="Subtitle 2"/>
          <p:cNvSpPr>
            <a:spLocks noGrp="1"/>
          </p:cNvSpPr>
          <p:nvPr>
            <p:ph type="subTitle" idx="1"/>
          </p:nvPr>
        </p:nvSpPr>
        <p:spPr/>
        <p:txBody>
          <a:bodyPr/>
          <a:lstStyle/>
          <a:p>
            <a:r>
              <a:rPr lang="en-US" dirty="0"/>
              <a:t>MID-MARKET PRIVATE EQUITY</a:t>
            </a:r>
          </a:p>
        </p:txBody>
      </p:sp>
      <p:sp>
        <p:nvSpPr>
          <p:cNvPr id="4" name="Footer Placeholder 3"/>
          <p:cNvSpPr>
            <a:spLocks noGrp="1"/>
          </p:cNvSpPr>
          <p:nvPr>
            <p:ph type="ftr" sz="quarter" idx="11"/>
          </p:nvPr>
        </p:nvSpPr>
        <p:spPr/>
        <p:txBody>
          <a:bodyPr/>
          <a:lstStyle/>
          <a:p>
            <a:r>
              <a:rPr lang="en-GB"/>
              <a:t>www.investeurope.eu</a:t>
            </a:r>
            <a:endParaRPr lang="en-GB" dirty="0"/>
          </a:p>
        </p:txBody>
      </p:sp>
      <p:sp>
        <p:nvSpPr>
          <p:cNvPr id="5" name="Slide Number Placeholder 4"/>
          <p:cNvSpPr>
            <a:spLocks noGrp="1"/>
          </p:cNvSpPr>
          <p:nvPr>
            <p:ph type="sldNum" sz="quarter" idx="12"/>
          </p:nvPr>
        </p:nvSpPr>
        <p:spPr/>
        <p:txBody>
          <a:bodyPr/>
          <a:lstStyle/>
          <a:p>
            <a:fld id="{3A277439-5CFB-40D3-A371-F0CC064631A7}" type="slidenum">
              <a:rPr lang="en-GB" smtClean="0"/>
              <a:pPr/>
              <a:t>11</a:t>
            </a:fld>
            <a:endParaRPr lang="en-GB" dirty="0"/>
          </a:p>
        </p:txBody>
      </p:sp>
    </p:spTree>
    <p:extLst>
      <p:ext uri="{BB962C8B-B14F-4D97-AF65-F5344CB8AC3E}">
        <p14:creationId xmlns:p14="http://schemas.microsoft.com/office/powerpoint/2010/main" val="10897058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GB" dirty="0" err="1"/>
              <a:t>www.investeurope.eu</a:t>
            </a:r>
            <a:endParaRPr lang="en-GB" dirty="0"/>
          </a:p>
        </p:txBody>
      </p:sp>
      <p:sp>
        <p:nvSpPr>
          <p:cNvPr id="5" name="Slide Number Placeholder 4"/>
          <p:cNvSpPr>
            <a:spLocks noGrp="1"/>
          </p:cNvSpPr>
          <p:nvPr>
            <p:ph type="sldNum" sz="quarter" idx="12"/>
          </p:nvPr>
        </p:nvSpPr>
        <p:spPr/>
        <p:txBody>
          <a:bodyPr/>
          <a:lstStyle/>
          <a:p>
            <a:fld id="{3A277439-5CFB-40D3-A371-F0CC064631A7}" type="slidenum">
              <a:rPr lang="en-GB" smtClean="0"/>
              <a:t>12</a:t>
            </a:fld>
            <a:endParaRPr lang="en-GB"/>
          </a:p>
        </p:txBody>
      </p:sp>
      <p:sp>
        <p:nvSpPr>
          <p:cNvPr id="24" name="TextBox 23">
            <a:extLst>
              <a:ext uri="{FF2B5EF4-FFF2-40B4-BE49-F238E27FC236}">
                <a16:creationId xmlns:a16="http://schemas.microsoft.com/office/drawing/2014/main" xmlns="" id="{656CE940-CAC2-4B4B-A727-9041A5884513}"/>
              </a:ext>
            </a:extLst>
          </p:cNvPr>
          <p:cNvSpPr txBox="1"/>
          <p:nvPr/>
        </p:nvSpPr>
        <p:spPr>
          <a:xfrm>
            <a:off x="345730" y="1690720"/>
            <a:ext cx="2880000" cy="3125120"/>
          </a:xfrm>
          <a:prstGeom prst="rect">
            <a:avLst/>
          </a:prstGeom>
          <a:noFill/>
        </p:spPr>
        <p:txBody>
          <a:bodyPr wrap="square" lIns="0" tIns="0" rIns="0" bIns="0" numCol="1" spcCol="360000" rtlCol="0">
            <a:noAutofit/>
          </a:bodyPr>
          <a:lstStyle/>
          <a:p>
            <a:pPr>
              <a:spcAft>
                <a:spcPts val="800"/>
              </a:spcAft>
            </a:pPr>
            <a:r>
              <a:rPr lang="en-US" sz="1000" dirty="0">
                <a:solidFill>
                  <a:schemeClr val="accent3"/>
                </a:solidFill>
              </a:rPr>
              <a:t>Mid-Market funds hold onto investments for </a:t>
            </a:r>
            <a:br>
              <a:rPr lang="en-US" sz="1000" dirty="0">
                <a:solidFill>
                  <a:schemeClr val="accent3"/>
                </a:solidFill>
              </a:rPr>
            </a:br>
            <a:r>
              <a:rPr lang="en-US" sz="1000" dirty="0">
                <a:solidFill>
                  <a:schemeClr val="accent3"/>
                </a:solidFill>
              </a:rPr>
              <a:t>just under six years on average, tending to</a:t>
            </a:r>
            <a:br>
              <a:rPr lang="en-US" sz="1000" dirty="0">
                <a:solidFill>
                  <a:schemeClr val="accent3"/>
                </a:solidFill>
              </a:rPr>
            </a:br>
            <a:r>
              <a:rPr lang="en-US" sz="1000" dirty="0">
                <a:solidFill>
                  <a:schemeClr val="accent3"/>
                </a:solidFill>
              </a:rPr>
              <a:t>divest either by trade sale or sale to another private equity firm. </a:t>
            </a:r>
          </a:p>
          <a:p>
            <a:pPr>
              <a:spcAft>
                <a:spcPts val="800"/>
              </a:spcAft>
            </a:pPr>
            <a:r>
              <a:rPr lang="en-US" sz="1000" dirty="0">
                <a:solidFill>
                  <a:schemeClr val="accent3"/>
                </a:solidFill>
              </a:rPr>
              <a:t>The importance of these two routes reflects </a:t>
            </a:r>
            <a:br>
              <a:rPr lang="en-US" sz="1000" dirty="0">
                <a:solidFill>
                  <a:schemeClr val="accent3"/>
                </a:solidFill>
              </a:rPr>
            </a:br>
            <a:r>
              <a:rPr lang="en-US" sz="1000" dirty="0">
                <a:solidFill>
                  <a:schemeClr val="accent3"/>
                </a:solidFill>
              </a:rPr>
              <a:t>Mid-Market private equity’s essential role in setting medium-sized companies on the path </a:t>
            </a:r>
            <a:br>
              <a:rPr lang="en-US" sz="1000" dirty="0">
                <a:solidFill>
                  <a:schemeClr val="accent3"/>
                </a:solidFill>
              </a:rPr>
            </a:br>
            <a:r>
              <a:rPr lang="en-US" sz="1000" dirty="0">
                <a:solidFill>
                  <a:schemeClr val="accent3"/>
                </a:solidFill>
              </a:rPr>
              <a:t>to enhanced growth and international expansion, and the opportunity for other – often large </a:t>
            </a:r>
            <a:br>
              <a:rPr lang="en-US" sz="1000" dirty="0">
                <a:solidFill>
                  <a:schemeClr val="accent3"/>
                </a:solidFill>
              </a:rPr>
            </a:br>
            <a:r>
              <a:rPr lang="en-US" sz="1000" dirty="0">
                <a:solidFill>
                  <a:schemeClr val="accent3"/>
                </a:solidFill>
              </a:rPr>
              <a:t>Buyout – general partners or corporates to continue that journey.</a:t>
            </a:r>
          </a:p>
          <a:p>
            <a:pPr>
              <a:spcAft>
                <a:spcPts val="400"/>
              </a:spcAft>
            </a:pPr>
            <a:r>
              <a:rPr lang="en-US" sz="1000" b="1" dirty="0">
                <a:solidFill>
                  <a:schemeClr val="accent3"/>
                </a:solidFill>
              </a:rPr>
              <a:t>What can a limited partner typically expect from investing in a Mid-Market fund? </a:t>
            </a:r>
          </a:p>
          <a:p>
            <a:pPr>
              <a:spcAft>
                <a:spcPts val="800"/>
              </a:spcAft>
            </a:pPr>
            <a:r>
              <a:rPr lang="en-US" sz="1000" dirty="0">
                <a:solidFill>
                  <a:schemeClr val="accent3"/>
                </a:solidFill>
              </a:rPr>
              <a:t>This section looks at two key outcomes of investing into Mid-Market funds: the financial performance as measured by net IRR &amp; MOIC;</a:t>
            </a:r>
            <a:br>
              <a:rPr lang="en-US" sz="1000" dirty="0">
                <a:solidFill>
                  <a:schemeClr val="accent3"/>
                </a:solidFill>
              </a:rPr>
            </a:br>
            <a:r>
              <a:rPr lang="en-US" sz="1000" dirty="0">
                <a:solidFill>
                  <a:schemeClr val="accent3"/>
                </a:solidFill>
              </a:rPr>
              <a:t>and the social performance as measured by employment at portfolio companies.</a:t>
            </a:r>
          </a:p>
          <a:p>
            <a:pPr>
              <a:spcAft>
                <a:spcPts val="800"/>
              </a:spcAft>
            </a:pPr>
            <a:r>
              <a:rPr lang="en-US" sz="1000" dirty="0">
                <a:solidFill>
                  <a:schemeClr val="accent3"/>
                </a:solidFill>
              </a:rPr>
              <a:t> </a:t>
            </a:r>
          </a:p>
          <a:p>
            <a:pPr>
              <a:spcAft>
                <a:spcPts val="800"/>
              </a:spcAft>
            </a:pPr>
            <a:endParaRPr lang="en-US" sz="1000" dirty="0">
              <a:solidFill>
                <a:schemeClr val="accent3"/>
              </a:solidFill>
            </a:endParaRPr>
          </a:p>
        </p:txBody>
      </p:sp>
      <p:sp>
        <p:nvSpPr>
          <p:cNvPr id="18" name="Title 1"/>
          <p:cNvSpPr>
            <a:spLocks noGrp="1"/>
          </p:cNvSpPr>
          <p:nvPr>
            <p:ph type="title"/>
          </p:nvPr>
        </p:nvSpPr>
        <p:spPr>
          <a:xfrm>
            <a:off x="344488" y="961683"/>
            <a:ext cx="9217025" cy="377402"/>
          </a:xfrm>
        </p:spPr>
        <p:txBody>
          <a:bodyPr/>
          <a:lstStyle/>
          <a:p>
            <a:r>
              <a:rPr lang="en-US" dirty="0"/>
              <a:t>Mid-Market fund performance</a:t>
            </a:r>
          </a:p>
        </p:txBody>
      </p:sp>
      <p:cxnSp>
        <p:nvCxnSpPr>
          <p:cNvPr id="53" name="Straight Connector 52">
            <a:extLst>
              <a:ext uri="{FF2B5EF4-FFF2-40B4-BE49-F238E27FC236}">
                <a16:creationId xmlns:a16="http://schemas.microsoft.com/office/drawing/2014/main" xmlns="" id="{DC6E1F5F-92B3-4119-BB37-6207FDB19FCE}"/>
              </a:ext>
            </a:extLst>
          </p:cNvPr>
          <p:cNvCxnSpPr/>
          <p:nvPr/>
        </p:nvCxnSpPr>
        <p:spPr>
          <a:xfrm>
            <a:off x="3371963" y="1710933"/>
            <a:ext cx="0" cy="4363864"/>
          </a:xfrm>
          <a:prstGeom prst="line">
            <a:avLst/>
          </a:prstGeom>
          <a:ln>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4176584" y="2092411"/>
            <a:ext cx="4868562" cy="7331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342076" y="5265350"/>
            <a:ext cx="2105702" cy="873171"/>
            <a:chOff x="7782782" y="1630248"/>
            <a:chExt cx="2105702" cy="873171"/>
          </a:xfrm>
        </p:grpSpPr>
        <p:sp>
          <p:nvSpPr>
            <p:cNvPr id="15" name="TextBox 14">
              <a:extLst>
                <a:ext uri="{FF2B5EF4-FFF2-40B4-BE49-F238E27FC236}">
                  <a16:creationId xmlns:a16="http://schemas.microsoft.com/office/drawing/2014/main" xmlns="" id="{9246A3D5-0804-4608-AE2F-948102A6F413}"/>
                </a:ext>
              </a:extLst>
            </p:cNvPr>
            <p:cNvSpPr txBox="1"/>
            <p:nvPr/>
          </p:nvSpPr>
          <p:spPr>
            <a:xfrm>
              <a:off x="7782782" y="1630248"/>
              <a:ext cx="2105702" cy="400110"/>
            </a:xfrm>
            <a:prstGeom prst="rect">
              <a:avLst/>
            </a:prstGeom>
            <a:noFill/>
          </p:spPr>
          <p:txBody>
            <a:bodyPr wrap="square" lIns="0" tIns="0" rIns="0" bIns="0" rtlCol="0">
              <a:spAutoFit/>
            </a:bodyPr>
            <a:lstStyle/>
            <a:p>
              <a:r>
                <a:rPr lang="en-GB" sz="2600" dirty="0">
                  <a:solidFill>
                    <a:schemeClr val="accent1"/>
                  </a:solidFill>
                </a:rPr>
                <a:t>Almost 6</a:t>
              </a:r>
              <a:endParaRPr lang="mr-IN" sz="2600" dirty="0">
                <a:solidFill>
                  <a:schemeClr val="accent1"/>
                </a:solidFill>
              </a:endParaRPr>
            </a:p>
          </p:txBody>
        </p:sp>
        <p:sp>
          <p:nvSpPr>
            <p:cNvPr id="17" name="TextBox 16">
              <a:extLst>
                <a:ext uri="{FF2B5EF4-FFF2-40B4-BE49-F238E27FC236}">
                  <a16:creationId xmlns:a16="http://schemas.microsoft.com/office/drawing/2014/main" xmlns="" id="{60034226-AEF6-4E2E-BAF0-E165D9B1C1F4}"/>
                </a:ext>
              </a:extLst>
            </p:cNvPr>
            <p:cNvSpPr txBox="1"/>
            <p:nvPr/>
          </p:nvSpPr>
          <p:spPr>
            <a:xfrm>
              <a:off x="7782783" y="2041754"/>
              <a:ext cx="1738126" cy="461665"/>
            </a:xfrm>
            <a:prstGeom prst="rect">
              <a:avLst/>
            </a:prstGeom>
            <a:noFill/>
          </p:spPr>
          <p:txBody>
            <a:bodyPr wrap="square" lIns="0" tIns="0" rIns="0" bIns="0" rtlCol="0">
              <a:spAutoFit/>
            </a:bodyPr>
            <a:lstStyle/>
            <a:p>
              <a:r>
                <a:rPr lang="en-GB" sz="1000" dirty="0">
                  <a:solidFill>
                    <a:schemeClr val="accent1"/>
                  </a:solidFill>
                </a:rPr>
                <a:t>the average number of </a:t>
              </a:r>
              <a:br>
                <a:rPr lang="en-GB" sz="1000" dirty="0">
                  <a:solidFill>
                    <a:schemeClr val="accent1"/>
                  </a:solidFill>
                </a:rPr>
              </a:br>
              <a:r>
                <a:rPr lang="en-GB" sz="1000" dirty="0">
                  <a:solidFill>
                    <a:schemeClr val="accent1"/>
                  </a:solidFill>
                </a:rPr>
                <a:t>years Mid-Market funds </a:t>
              </a:r>
              <a:br>
                <a:rPr lang="en-GB" sz="1000" dirty="0">
                  <a:solidFill>
                    <a:schemeClr val="accent1"/>
                  </a:solidFill>
                </a:rPr>
              </a:br>
              <a:r>
                <a:rPr lang="en-GB" sz="1000" dirty="0">
                  <a:solidFill>
                    <a:schemeClr val="accent1"/>
                  </a:solidFill>
                </a:rPr>
                <a:t>hold onto investments</a:t>
              </a:r>
            </a:p>
          </p:txBody>
        </p:sp>
      </p:grpSp>
      <p:sp>
        <p:nvSpPr>
          <p:cNvPr id="19" name="Title 1"/>
          <p:cNvSpPr txBox="1">
            <a:spLocks/>
          </p:cNvSpPr>
          <p:nvPr/>
        </p:nvSpPr>
        <p:spPr>
          <a:xfrm>
            <a:off x="3666156" y="1705262"/>
            <a:ext cx="5094680" cy="221599"/>
          </a:xfrm>
          <a:prstGeom prst="rect">
            <a:avLst/>
          </a:prstGeom>
        </p:spPr>
        <p:txBody>
          <a:bodyPr vert="horz" wrap="square" lIns="0" tIns="0" rIns="0" bIns="0" rtlCol="0" anchor="t" anchorCtr="0">
            <a:spAutoFit/>
          </a:bodyPr>
          <a:lstStyle>
            <a:lvl1pPr algn="l" defTabSz="742950" rtl="0" eaLnBrk="1" latinLnBrk="0" hangingPunct="1">
              <a:lnSpc>
                <a:spcPct val="90000"/>
              </a:lnSpc>
              <a:spcBef>
                <a:spcPct val="0"/>
              </a:spcBef>
              <a:buNone/>
              <a:defRPr sz="2200" b="1" kern="1200">
                <a:solidFill>
                  <a:schemeClr val="tx2"/>
                </a:solidFill>
                <a:latin typeface="+mj-lt"/>
                <a:ea typeface="+mj-ea"/>
                <a:cs typeface="+mj-cs"/>
              </a:defRPr>
            </a:lvl1pPr>
          </a:lstStyle>
          <a:p>
            <a:r>
              <a:rPr lang="en-US" sz="1600" spc="-20" dirty="0"/>
              <a:t>Divestments at cost 2016-2020</a:t>
            </a:r>
          </a:p>
        </p:txBody>
      </p:sp>
      <p:sp>
        <p:nvSpPr>
          <p:cNvPr id="21" name="Text Placeholder 5"/>
          <p:cNvSpPr>
            <a:spLocks noGrp="1"/>
          </p:cNvSpPr>
          <p:nvPr>
            <p:ph type="body" sz="quarter" idx="14"/>
          </p:nvPr>
        </p:nvSpPr>
        <p:spPr>
          <a:xfrm>
            <a:off x="3665392" y="1985507"/>
            <a:ext cx="6032989" cy="271917"/>
          </a:xfrm>
        </p:spPr>
        <p:txBody>
          <a:bodyPr bIns="0"/>
          <a:lstStyle/>
          <a:p>
            <a:r>
              <a:rPr lang="en-US" sz="1000" dirty="0"/>
              <a:t>By Mid-Market funds, by exit route (% of € amount)</a:t>
            </a:r>
          </a:p>
        </p:txBody>
      </p:sp>
      <p:cxnSp>
        <p:nvCxnSpPr>
          <p:cNvPr id="22" name="Straight Connector 21">
            <a:extLst>
              <a:ext uri="{FF2B5EF4-FFF2-40B4-BE49-F238E27FC236}">
                <a16:creationId xmlns:a16="http://schemas.microsoft.com/office/drawing/2014/main" xmlns="" id="{DC6E1F5F-92B3-4119-BB37-6207FDB19FCE}"/>
              </a:ext>
            </a:extLst>
          </p:cNvPr>
          <p:cNvCxnSpPr/>
          <p:nvPr/>
        </p:nvCxnSpPr>
        <p:spPr>
          <a:xfrm>
            <a:off x="3371963" y="1710933"/>
            <a:ext cx="0" cy="4363864"/>
          </a:xfrm>
          <a:prstGeom prst="line">
            <a:avLst/>
          </a:prstGeom>
          <a:ln>
            <a:solidFill>
              <a:schemeClr val="accent3"/>
            </a:solidFill>
            <a:prstDash val="sysDot"/>
          </a:ln>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a:xfrm>
            <a:off x="3678877" y="2228985"/>
            <a:ext cx="3856897" cy="3875253"/>
            <a:chOff x="3678877" y="2228985"/>
            <a:chExt cx="3856897" cy="3875253"/>
          </a:xfrm>
        </p:grpSpPr>
        <p:sp>
          <p:nvSpPr>
            <p:cNvPr id="26" name="Rectangle 25"/>
            <p:cNvSpPr/>
            <p:nvPr/>
          </p:nvSpPr>
          <p:spPr>
            <a:xfrm>
              <a:off x="5104630" y="2228985"/>
              <a:ext cx="1139096" cy="38752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678877" y="2228985"/>
              <a:ext cx="1428329" cy="38752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241653" y="2228986"/>
              <a:ext cx="1293341" cy="1395664"/>
            </a:xfrm>
            <a:prstGeom prst="rect">
              <a:avLst/>
            </a:prstGeom>
            <a:solidFill>
              <a:srgbClr val="F47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6241653" y="3618331"/>
              <a:ext cx="1293341" cy="8383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6241653" y="4453202"/>
              <a:ext cx="1293341" cy="580117"/>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6241653" y="5029851"/>
              <a:ext cx="1293341" cy="481264"/>
            </a:xfrm>
            <a:prstGeom prst="rect">
              <a:avLst/>
            </a:prstGeom>
            <a:solidFill>
              <a:srgbClr val="50C9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6241653" y="5507645"/>
              <a:ext cx="781837" cy="591564"/>
            </a:xfrm>
            <a:prstGeom prst="rect">
              <a:avLst/>
            </a:prstGeom>
            <a:solidFill>
              <a:srgbClr val="90D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7022427" y="5507645"/>
              <a:ext cx="513347" cy="591564"/>
            </a:xfrm>
            <a:prstGeom prst="rect">
              <a:avLst/>
            </a:prstGeom>
            <a:solidFill>
              <a:srgbClr val="00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Box 33">
            <a:extLst>
              <a:ext uri="{FF2B5EF4-FFF2-40B4-BE49-F238E27FC236}">
                <a16:creationId xmlns:a16="http://schemas.microsoft.com/office/drawing/2014/main" xmlns="" id="{656CE940-CAC2-4B4B-A727-9041A5884513}"/>
              </a:ext>
            </a:extLst>
          </p:cNvPr>
          <p:cNvSpPr txBox="1"/>
          <p:nvPr/>
        </p:nvSpPr>
        <p:spPr>
          <a:xfrm>
            <a:off x="3749457" y="2269940"/>
            <a:ext cx="974008" cy="286993"/>
          </a:xfrm>
          <a:prstGeom prst="rect">
            <a:avLst/>
          </a:prstGeom>
          <a:noFill/>
        </p:spPr>
        <p:txBody>
          <a:bodyPr wrap="square" lIns="0" tIns="0" rIns="0" bIns="0" numCol="1" spcCol="360000" rtlCol="0">
            <a:noAutofit/>
          </a:bodyPr>
          <a:lstStyle/>
          <a:p>
            <a:pPr>
              <a:spcAft>
                <a:spcPts val="800"/>
              </a:spcAft>
            </a:pPr>
            <a:r>
              <a:rPr lang="en-US" sz="800" dirty="0">
                <a:solidFill>
                  <a:schemeClr val="bg1"/>
                </a:solidFill>
              </a:rPr>
              <a:t>Sale to another </a:t>
            </a:r>
            <a:br>
              <a:rPr lang="en-US" sz="800" dirty="0">
                <a:solidFill>
                  <a:schemeClr val="bg1"/>
                </a:solidFill>
              </a:rPr>
            </a:br>
            <a:r>
              <a:rPr lang="en-US" sz="800" dirty="0">
                <a:solidFill>
                  <a:schemeClr val="bg1"/>
                </a:solidFill>
              </a:rPr>
              <a:t>private equity firm</a:t>
            </a:r>
          </a:p>
        </p:txBody>
      </p:sp>
      <p:sp>
        <p:nvSpPr>
          <p:cNvPr id="35" name="TextBox 34">
            <a:extLst>
              <a:ext uri="{FF2B5EF4-FFF2-40B4-BE49-F238E27FC236}">
                <a16:creationId xmlns:a16="http://schemas.microsoft.com/office/drawing/2014/main" xmlns="" id="{656CE940-CAC2-4B4B-A727-9041A5884513}"/>
              </a:ext>
            </a:extLst>
          </p:cNvPr>
          <p:cNvSpPr txBox="1"/>
          <p:nvPr/>
        </p:nvSpPr>
        <p:spPr>
          <a:xfrm>
            <a:off x="3732627" y="2499183"/>
            <a:ext cx="1008682" cy="477116"/>
          </a:xfrm>
          <a:prstGeom prst="rect">
            <a:avLst/>
          </a:prstGeom>
          <a:noFill/>
        </p:spPr>
        <p:txBody>
          <a:bodyPr wrap="square" lIns="0" tIns="0" rIns="0" bIns="0" numCol="1" spcCol="360000" rtlCol="0">
            <a:noAutofit/>
          </a:bodyPr>
          <a:lstStyle/>
          <a:p>
            <a:pPr>
              <a:spcAft>
                <a:spcPts val="800"/>
              </a:spcAft>
            </a:pPr>
            <a:r>
              <a:rPr lang="en-US" sz="2000" dirty="0">
                <a:solidFill>
                  <a:schemeClr val="bg1"/>
                </a:solidFill>
              </a:rPr>
              <a:t>37%</a:t>
            </a:r>
          </a:p>
        </p:txBody>
      </p:sp>
      <p:sp>
        <p:nvSpPr>
          <p:cNvPr id="36" name="TextBox 35">
            <a:extLst>
              <a:ext uri="{FF2B5EF4-FFF2-40B4-BE49-F238E27FC236}">
                <a16:creationId xmlns:a16="http://schemas.microsoft.com/office/drawing/2014/main" xmlns="" id="{656CE940-CAC2-4B4B-A727-9041A5884513}"/>
              </a:ext>
            </a:extLst>
          </p:cNvPr>
          <p:cNvSpPr txBox="1"/>
          <p:nvPr/>
        </p:nvSpPr>
        <p:spPr>
          <a:xfrm>
            <a:off x="5168740" y="2269940"/>
            <a:ext cx="974008" cy="224904"/>
          </a:xfrm>
          <a:prstGeom prst="rect">
            <a:avLst/>
          </a:prstGeom>
          <a:noFill/>
        </p:spPr>
        <p:txBody>
          <a:bodyPr wrap="square" lIns="0" tIns="0" rIns="0" bIns="0" numCol="1" spcCol="360000" rtlCol="0">
            <a:noAutofit/>
          </a:bodyPr>
          <a:lstStyle/>
          <a:p>
            <a:pPr>
              <a:spcAft>
                <a:spcPts val="800"/>
              </a:spcAft>
            </a:pPr>
            <a:r>
              <a:rPr lang="en-US" sz="800" dirty="0">
                <a:solidFill>
                  <a:schemeClr val="bg1"/>
                </a:solidFill>
              </a:rPr>
              <a:t>Trade sale</a:t>
            </a:r>
          </a:p>
        </p:txBody>
      </p:sp>
      <p:sp>
        <p:nvSpPr>
          <p:cNvPr id="37" name="TextBox 36">
            <a:extLst>
              <a:ext uri="{FF2B5EF4-FFF2-40B4-BE49-F238E27FC236}">
                <a16:creationId xmlns:a16="http://schemas.microsoft.com/office/drawing/2014/main" xmlns="" id="{656CE940-CAC2-4B4B-A727-9041A5884513}"/>
              </a:ext>
            </a:extLst>
          </p:cNvPr>
          <p:cNvSpPr txBox="1"/>
          <p:nvPr/>
        </p:nvSpPr>
        <p:spPr>
          <a:xfrm>
            <a:off x="5151910" y="2375767"/>
            <a:ext cx="1008682" cy="477116"/>
          </a:xfrm>
          <a:prstGeom prst="rect">
            <a:avLst/>
          </a:prstGeom>
          <a:noFill/>
        </p:spPr>
        <p:txBody>
          <a:bodyPr wrap="square" lIns="0" tIns="0" rIns="0" bIns="0" numCol="1" spcCol="360000" rtlCol="0">
            <a:noAutofit/>
          </a:bodyPr>
          <a:lstStyle/>
          <a:p>
            <a:pPr>
              <a:spcAft>
                <a:spcPts val="800"/>
              </a:spcAft>
            </a:pPr>
            <a:r>
              <a:rPr lang="en-US" sz="2000" dirty="0">
                <a:solidFill>
                  <a:schemeClr val="bg1"/>
                </a:solidFill>
              </a:rPr>
              <a:t>30%</a:t>
            </a:r>
          </a:p>
        </p:txBody>
      </p:sp>
      <p:sp>
        <p:nvSpPr>
          <p:cNvPr id="38" name="TextBox 37">
            <a:extLst>
              <a:ext uri="{FF2B5EF4-FFF2-40B4-BE49-F238E27FC236}">
                <a16:creationId xmlns:a16="http://schemas.microsoft.com/office/drawing/2014/main" xmlns="" id="{656CE940-CAC2-4B4B-A727-9041A5884513}"/>
              </a:ext>
            </a:extLst>
          </p:cNvPr>
          <p:cNvSpPr txBox="1"/>
          <p:nvPr/>
        </p:nvSpPr>
        <p:spPr>
          <a:xfrm>
            <a:off x="6297629" y="2269940"/>
            <a:ext cx="974008" cy="207971"/>
          </a:xfrm>
          <a:prstGeom prst="rect">
            <a:avLst/>
          </a:prstGeom>
          <a:noFill/>
        </p:spPr>
        <p:txBody>
          <a:bodyPr wrap="square" lIns="0" tIns="0" rIns="0" bIns="0" numCol="1" spcCol="360000" rtlCol="0">
            <a:noAutofit/>
          </a:bodyPr>
          <a:lstStyle/>
          <a:p>
            <a:pPr>
              <a:spcAft>
                <a:spcPts val="800"/>
              </a:spcAft>
            </a:pPr>
            <a:r>
              <a:rPr lang="en-US" sz="800" dirty="0">
                <a:solidFill>
                  <a:schemeClr val="bg1"/>
                </a:solidFill>
              </a:rPr>
              <a:t>Public offering</a:t>
            </a:r>
          </a:p>
        </p:txBody>
      </p:sp>
      <p:sp>
        <p:nvSpPr>
          <p:cNvPr id="39" name="TextBox 38">
            <a:extLst>
              <a:ext uri="{FF2B5EF4-FFF2-40B4-BE49-F238E27FC236}">
                <a16:creationId xmlns:a16="http://schemas.microsoft.com/office/drawing/2014/main" xmlns="" id="{656CE940-CAC2-4B4B-A727-9041A5884513}"/>
              </a:ext>
            </a:extLst>
          </p:cNvPr>
          <p:cNvSpPr txBox="1"/>
          <p:nvPr/>
        </p:nvSpPr>
        <p:spPr>
          <a:xfrm>
            <a:off x="6280799" y="2375767"/>
            <a:ext cx="1008682" cy="367433"/>
          </a:xfrm>
          <a:prstGeom prst="rect">
            <a:avLst/>
          </a:prstGeom>
          <a:noFill/>
        </p:spPr>
        <p:txBody>
          <a:bodyPr wrap="square" lIns="0" tIns="0" rIns="0" bIns="0" numCol="1" spcCol="360000" rtlCol="0">
            <a:noAutofit/>
          </a:bodyPr>
          <a:lstStyle/>
          <a:p>
            <a:pPr>
              <a:spcAft>
                <a:spcPts val="800"/>
              </a:spcAft>
            </a:pPr>
            <a:r>
              <a:rPr lang="en-US" sz="2000" dirty="0">
                <a:solidFill>
                  <a:schemeClr val="bg1"/>
                </a:solidFill>
              </a:rPr>
              <a:t>12%</a:t>
            </a:r>
          </a:p>
        </p:txBody>
      </p:sp>
      <p:sp>
        <p:nvSpPr>
          <p:cNvPr id="40" name="TextBox 39">
            <a:extLst>
              <a:ext uri="{FF2B5EF4-FFF2-40B4-BE49-F238E27FC236}">
                <a16:creationId xmlns:a16="http://schemas.microsoft.com/office/drawing/2014/main" xmlns="" id="{656CE940-CAC2-4B4B-A727-9041A5884513}"/>
              </a:ext>
            </a:extLst>
          </p:cNvPr>
          <p:cNvSpPr txBox="1"/>
          <p:nvPr/>
        </p:nvSpPr>
        <p:spPr>
          <a:xfrm>
            <a:off x="6297629" y="3664117"/>
            <a:ext cx="974008" cy="416816"/>
          </a:xfrm>
          <a:prstGeom prst="rect">
            <a:avLst/>
          </a:prstGeom>
          <a:noFill/>
        </p:spPr>
        <p:txBody>
          <a:bodyPr wrap="square" lIns="0" tIns="0" rIns="0" bIns="0" numCol="1" spcCol="360000" rtlCol="0">
            <a:noAutofit/>
          </a:bodyPr>
          <a:lstStyle/>
          <a:p>
            <a:pPr>
              <a:spcAft>
                <a:spcPts val="800"/>
              </a:spcAft>
            </a:pPr>
            <a:r>
              <a:rPr lang="en-US" sz="800" dirty="0">
                <a:solidFill>
                  <a:schemeClr val="bg1"/>
                </a:solidFill>
              </a:rPr>
              <a:t>Repayment of </a:t>
            </a:r>
            <a:br>
              <a:rPr lang="en-US" sz="800" dirty="0">
                <a:solidFill>
                  <a:schemeClr val="bg1"/>
                </a:solidFill>
              </a:rPr>
            </a:br>
            <a:r>
              <a:rPr lang="en-US" sz="800" dirty="0">
                <a:solidFill>
                  <a:schemeClr val="bg1"/>
                </a:solidFill>
              </a:rPr>
              <a:t>preference shares/ </a:t>
            </a:r>
            <a:br>
              <a:rPr lang="en-US" sz="800" dirty="0">
                <a:solidFill>
                  <a:schemeClr val="bg1"/>
                </a:solidFill>
              </a:rPr>
            </a:br>
            <a:r>
              <a:rPr lang="en-US" sz="800" dirty="0">
                <a:solidFill>
                  <a:schemeClr val="bg1"/>
                </a:solidFill>
              </a:rPr>
              <a:t>loans or mezzanine</a:t>
            </a:r>
          </a:p>
        </p:txBody>
      </p:sp>
      <p:sp>
        <p:nvSpPr>
          <p:cNvPr id="41" name="TextBox 40">
            <a:extLst>
              <a:ext uri="{FF2B5EF4-FFF2-40B4-BE49-F238E27FC236}">
                <a16:creationId xmlns:a16="http://schemas.microsoft.com/office/drawing/2014/main" xmlns="" id="{656CE940-CAC2-4B4B-A727-9041A5884513}"/>
              </a:ext>
            </a:extLst>
          </p:cNvPr>
          <p:cNvSpPr txBox="1"/>
          <p:nvPr/>
        </p:nvSpPr>
        <p:spPr>
          <a:xfrm>
            <a:off x="6280799" y="4012655"/>
            <a:ext cx="1008682" cy="356145"/>
          </a:xfrm>
          <a:prstGeom prst="rect">
            <a:avLst/>
          </a:prstGeom>
          <a:noFill/>
        </p:spPr>
        <p:txBody>
          <a:bodyPr wrap="square" lIns="0" tIns="0" rIns="0" bIns="0" numCol="1" spcCol="360000" rtlCol="0">
            <a:noAutofit/>
          </a:bodyPr>
          <a:lstStyle/>
          <a:p>
            <a:pPr>
              <a:spcAft>
                <a:spcPts val="800"/>
              </a:spcAft>
            </a:pPr>
            <a:r>
              <a:rPr lang="en-US" sz="2000" dirty="0">
                <a:solidFill>
                  <a:schemeClr val="bg1"/>
                </a:solidFill>
              </a:rPr>
              <a:t>7%</a:t>
            </a:r>
          </a:p>
        </p:txBody>
      </p:sp>
      <p:sp>
        <p:nvSpPr>
          <p:cNvPr id="42" name="TextBox 41">
            <a:extLst>
              <a:ext uri="{FF2B5EF4-FFF2-40B4-BE49-F238E27FC236}">
                <a16:creationId xmlns:a16="http://schemas.microsoft.com/office/drawing/2014/main" xmlns="" id="{656CE940-CAC2-4B4B-A727-9041A5884513}"/>
              </a:ext>
            </a:extLst>
          </p:cNvPr>
          <p:cNvSpPr txBox="1"/>
          <p:nvPr/>
        </p:nvSpPr>
        <p:spPr>
          <a:xfrm>
            <a:off x="6297629" y="4493851"/>
            <a:ext cx="1203838" cy="281349"/>
          </a:xfrm>
          <a:prstGeom prst="rect">
            <a:avLst/>
          </a:prstGeom>
          <a:noFill/>
        </p:spPr>
        <p:txBody>
          <a:bodyPr wrap="square" lIns="0" tIns="0" rIns="0" bIns="0" numCol="1" spcCol="360000" rtlCol="0">
            <a:noAutofit/>
          </a:bodyPr>
          <a:lstStyle/>
          <a:p>
            <a:pPr>
              <a:spcAft>
                <a:spcPts val="800"/>
              </a:spcAft>
            </a:pPr>
            <a:r>
              <a:rPr lang="en-US" sz="800">
                <a:solidFill>
                  <a:schemeClr val="bg1"/>
                </a:solidFill>
              </a:rPr>
              <a:t>Sale to financial institutions</a:t>
            </a:r>
          </a:p>
        </p:txBody>
      </p:sp>
      <p:sp>
        <p:nvSpPr>
          <p:cNvPr id="44" name="TextBox 43">
            <a:extLst>
              <a:ext uri="{FF2B5EF4-FFF2-40B4-BE49-F238E27FC236}">
                <a16:creationId xmlns:a16="http://schemas.microsoft.com/office/drawing/2014/main" xmlns="" id="{656CE940-CAC2-4B4B-A727-9041A5884513}"/>
              </a:ext>
            </a:extLst>
          </p:cNvPr>
          <p:cNvSpPr txBox="1"/>
          <p:nvPr/>
        </p:nvSpPr>
        <p:spPr>
          <a:xfrm>
            <a:off x="6280799" y="4706923"/>
            <a:ext cx="1008682" cy="299699"/>
          </a:xfrm>
          <a:prstGeom prst="rect">
            <a:avLst/>
          </a:prstGeom>
          <a:noFill/>
        </p:spPr>
        <p:txBody>
          <a:bodyPr wrap="square" lIns="0" tIns="0" rIns="0" bIns="0" numCol="1" spcCol="360000" rtlCol="0">
            <a:noAutofit/>
          </a:bodyPr>
          <a:lstStyle/>
          <a:p>
            <a:pPr>
              <a:spcAft>
                <a:spcPts val="800"/>
              </a:spcAft>
            </a:pPr>
            <a:r>
              <a:rPr lang="en-US" sz="2000">
                <a:solidFill>
                  <a:schemeClr val="bg1"/>
                </a:solidFill>
              </a:rPr>
              <a:t>5%</a:t>
            </a:r>
            <a:endParaRPr lang="en-US" sz="2000" dirty="0">
              <a:solidFill>
                <a:schemeClr val="bg1"/>
              </a:solidFill>
            </a:endParaRPr>
          </a:p>
        </p:txBody>
      </p:sp>
      <p:sp>
        <p:nvSpPr>
          <p:cNvPr id="45" name="TextBox 44">
            <a:extLst>
              <a:ext uri="{FF2B5EF4-FFF2-40B4-BE49-F238E27FC236}">
                <a16:creationId xmlns:a16="http://schemas.microsoft.com/office/drawing/2014/main" xmlns="" id="{656CE940-CAC2-4B4B-A727-9041A5884513}"/>
              </a:ext>
            </a:extLst>
          </p:cNvPr>
          <p:cNvSpPr txBox="1"/>
          <p:nvPr/>
        </p:nvSpPr>
        <p:spPr>
          <a:xfrm>
            <a:off x="6297629" y="5063940"/>
            <a:ext cx="1203838" cy="174104"/>
          </a:xfrm>
          <a:prstGeom prst="rect">
            <a:avLst/>
          </a:prstGeom>
          <a:noFill/>
        </p:spPr>
        <p:txBody>
          <a:bodyPr wrap="square" lIns="0" tIns="0" rIns="0" bIns="0" numCol="1" spcCol="360000" rtlCol="0">
            <a:noAutofit/>
          </a:bodyPr>
          <a:lstStyle/>
          <a:p>
            <a:pPr>
              <a:spcAft>
                <a:spcPts val="800"/>
              </a:spcAft>
            </a:pPr>
            <a:r>
              <a:rPr lang="en-US" sz="700" dirty="0">
                <a:solidFill>
                  <a:schemeClr val="bg1"/>
                </a:solidFill>
              </a:rPr>
              <a:t>Management/Owner buy-back</a:t>
            </a:r>
          </a:p>
        </p:txBody>
      </p:sp>
      <p:sp>
        <p:nvSpPr>
          <p:cNvPr id="46" name="TextBox 45">
            <a:extLst>
              <a:ext uri="{FF2B5EF4-FFF2-40B4-BE49-F238E27FC236}">
                <a16:creationId xmlns:a16="http://schemas.microsoft.com/office/drawing/2014/main" xmlns="" id="{656CE940-CAC2-4B4B-A727-9041A5884513}"/>
              </a:ext>
            </a:extLst>
          </p:cNvPr>
          <p:cNvSpPr txBox="1"/>
          <p:nvPr/>
        </p:nvSpPr>
        <p:spPr>
          <a:xfrm>
            <a:off x="6280799" y="5158479"/>
            <a:ext cx="1008682" cy="322277"/>
          </a:xfrm>
          <a:prstGeom prst="rect">
            <a:avLst/>
          </a:prstGeom>
          <a:noFill/>
        </p:spPr>
        <p:txBody>
          <a:bodyPr wrap="square" lIns="0" tIns="0" rIns="0" bIns="0" numCol="1" spcCol="360000" rtlCol="0">
            <a:noAutofit/>
          </a:bodyPr>
          <a:lstStyle/>
          <a:p>
            <a:pPr>
              <a:spcAft>
                <a:spcPts val="800"/>
              </a:spcAft>
            </a:pPr>
            <a:r>
              <a:rPr lang="en-US" sz="2000">
                <a:solidFill>
                  <a:schemeClr val="bg1"/>
                </a:solidFill>
              </a:rPr>
              <a:t>4%</a:t>
            </a:r>
            <a:endParaRPr lang="en-US" sz="2000" dirty="0">
              <a:solidFill>
                <a:schemeClr val="bg1"/>
              </a:solidFill>
            </a:endParaRPr>
          </a:p>
        </p:txBody>
      </p:sp>
      <p:sp>
        <p:nvSpPr>
          <p:cNvPr id="47" name="TextBox 46">
            <a:extLst>
              <a:ext uri="{FF2B5EF4-FFF2-40B4-BE49-F238E27FC236}">
                <a16:creationId xmlns:a16="http://schemas.microsoft.com/office/drawing/2014/main" xmlns="" id="{656CE940-CAC2-4B4B-A727-9041A5884513}"/>
              </a:ext>
            </a:extLst>
          </p:cNvPr>
          <p:cNvSpPr txBox="1"/>
          <p:nvPr/>
        </p:nvSpPr>
        <p:spPr>
          <a:xfrm>
            <a:off x="6297629" y="5571940"/>
            <a:ext cx="661971" cy="202327"/>
          </a:xfrm>
          <a:prstGeom prst="rect">
            <a:avLst/>
          </a:prstGeom>
          <a:noFill/>
        </p:spPr>
        <p:txBody>
          <a:bodyPr wrap="square" lIns="0" tIns="0" rIns="0" bIns="0" numCol="1" spcCol="360000" rtlCol="0">
            <a:noAutofit/>
          </a:bodyPr>
          <a:lstStyle/>
          <a:p>
            <a:pPr>
              <a:spcAft>
                <a:spcPts val="800"/>
              </a:spcAft>
            </a:pPr>
            <a:r>
              <a:rPr lang="en-US" sz="700" dirty="0">
                <a:solidFill>
                  <a:schemeClr val="bg1"/>
                </a:solidFill>
              </a:rPr>
              <a:t>Write off</a:t>
            </a:r>
          </a:p>
        </p:txBody>
      </p:sp>
      <p:sp>
        <p:nvSpPr>
          <p:cNvPr id="48" name="TextBox 47">
            <a:extLst>
              <a:ext uri="{FF2B5EF4-FFF2-40B4-BE49-F238E27FC236}">
                <a16:creationId xmlns:a16="http://schemas.microsoft.com/office/drawing/2014/main" xmlns="" id="{656CE940-CAC2-4B4B-A727-9041A5884513}"/>
              </a:ext>
            </a:extLst>
          </p:cNvPr>
          <p:cNvSpPr txBox="1"/>
          <p:nvPr/>
        </p:nvSpPr>
        <p:spPr>
          <a:xfrm>
            <a:off x="6280799" y="5666479"/>
            <a:ext cx="622357" cy="406943"/>
          </a:xfrm>
          <a:prstGeom prst="rect">
            <a:avLst/>
          </a:prstGeom>
          <a:noFill/>
        </p:spPr>
        <p:txBody>
          <a:bodyPr wrap="square" lIns="0" tIns="0" rIns="0" bIns="0" numCol="1" spcCol="360000" rtlCol="0">
            <a:noAutofit/>
          </a:bodyPr>
          <a:lstStyle/>
          <a:p>
            <a:pPr>
              <a:spcAft>
                <a:spcPts val="800"/>
              </a:spcAft>
            </a:pPr>
            <a:r>
              <a:rPr lang="en-US" sz="2000" dirty="0">
                <a:solidFill>
                  <a:schemeClr val="bg1"/>
                </a:solidFill>
              </a:rPr>
              <a:t>3%</a:t>
            </a:r>
          </a:p>
        </p:txBody>
      </p:sp>
      <p:sp>
        <p:nvSpPr>
          <p:cNvPr id="49" name="TextBox 48">
            <a:extLst>
              <a:ext uri="{FF2B5EF4-FFF2-40B4-BE49-F238E27FC236}">
                <a16:creationId xmlns:a16="http://schemas.microsoft.com/office/drawing/2014/main" xmlns="" id="{656CE940-CAC2-4B4B-A727-9041A5884513}"/>
              </a:ext>
            </a:extLst>
          </p:cNvPr>
          <p:cNvSpPr txBox="1"/>
          <p:nvPr/>
        </p:nvSpPr>
        <p:spPr>
          <a:xfrm>
            <a:off x="7082206" y="5571940"/>
            <a:ext cx="447483" cy="241838"/>
          </a:xfrm>
          <a:prstGeom prst="rect">
            <a:avLst/>
          </a:prstGeom>
          <a:noFill/>
        </p:spPr>
        <p:txBody>
          <a:bodyPr wrap="square" lIns="0" tIns="0" rIns="0" bIns="0" numCol="1" spcCol="360000" rtlCol="0">
            <a:noAutofit/>
          </a:bodyPr>
          <a:lstStyle/>
          <a:p>
            <a:pPr>
              <a:spcAft>
                <a:spcPts val="800"/>
              </a:spcAft>
            </a:pPr>
            <a:r>
              <a:rPr lang="en-US" sz="700" dirty="0">
                <a:solidFill>
                  <a:schemeClr val="bg1"/>
                </a:solidFill>
              </a:rPr>
              <a:t>Other</a:t>
            </a:r>
          </a:p>
        </p:txBody>
      </p:sp>
      <p:sp>
        <p:nvSpPr>
          <p:cNvPr id="50" name="TextBox 49">
            <a:extLst>
              <a:ext uri="{FF2B5EF4-FFF2-40B4-BE49-F238E27FC236}">
                <a16:creationId xmlns:a16="http://schemas.microsoft.com/office/drawing/2014/main" xmlns="" id="{656CE940-CAC2-4B4B-A727-9041A5884513}"/>
              </a:ext>
            </a:extLst>
          </p:cNvPr>
          <p:cNvSpPr txBox="1"/>
          <p:nvPr/>
        </p:nvSpPr>
        <p:spPr>
          <a:xfrm>
            <a:off x="7065376" y="5666479"/>
            <a:ext cx="458668" cy="406943"/>
          </a:xfrm>
          <a:prstGeom prst="rect">
            <a:avLst/>
          </a:prstGeom>
          <a:noFill/>
        </p:spPr>
        <p:txBody>
          <a:bodyPr wrap="square" lIns="0" tIns="0" rIns="0" bIns="0" numCol="1" spcCol="360000" rtlCol="0">
            <a:noAutofit/>
          </a:bodyPr>
          <a:lstStyle/>
          <a:p>
            <a:pPr>
              <a:spcAft>
                <a:spcPts val="800"/>
              </a:spcAft>
            </a:pPr>
            <a:r>
              <a:rPr lang="en-US" sz="2000" dirty="0">
                <a:solidFill>
                  <a:schemeClr val="bg1"/>
                </a:solidFill>
              </a:rPr>
              <a:t>2%</a:t>
            </a:r>
          </a:p>
        </p:txBody>
      </p:sp>
    </p:spTree>
    <p:extLst>
      <p:ext uri="{BB962C8B-B14F-4D97-AF65-F5344CB8AC3E}">
        <p14:creationId xmlns:p14="http://schemas.microsoft.com/office/powerpoint/2010/main" val="20103104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GB" dirty="0" err="1"/>
              <a:t>www.investeurope.eu</a:t>
            </a:r>
            <a:endParaRPr lang="en-GB" dirty="0"/>
          </a:p>
        </p:txBody>
      </p:sp>
      <p:sp>
        <p:nvSpPr>
          <p:cNvPr id="5" name="Slide Number Placeholder 4"/>
          <p:cNvSpPr>
            <a:spLocks noGrp="1"/>
          </p:cNvSpPr>
          <p:nvPr>
            <p:ph type="sldNum" sz="quarter" idx="12"/>
          </p:nvPr>
        </p:nvSpPr>
        <p:spPr/>
        <p:txBody>
          <a:bodyPr/>
          <a:lstStyle/>
          <a:p>
            <a:fld id="{3A277439-5CFB-40D3-A371-F0CC064631A7}" type="slidenum">
              <a:rPr lang="en-GB" smtClean="0"/>
              <a:t>13</a:t>
            </a:fld>
            <a:endParaRPr lang="en-GB"/>
          </a:p>
        </p:txBody>
      </p:sp>
      <p:sp>
        <p:nvSpPr>
          <p:cNvPr id="24" name="TextBox 23">
            <a:extLst>
              <a:ext uri="{FF2B5EF4-FFF2-40B4-BE49-F238E27FC236}">
                <a16:creationId xmlns:a16="http://schemas.microsoft.com/office/drawing/2014/main" xmlns="" id="{656CE940-CAC2-4B4B-A727-9041A5884513}"/>
              </a:ext>
            </a:extLst>
          </p:cNvPr>
          <p:cNvSpPr txBox="1"/>
          <p:nvPr/>
        </p:nvSpPr>
        <p:spPr>
          <a:xfrm>
            <a:off x="345730" y="1690720"/>
            <a:ext cx="2880000" cy="2782806"/>
          </a:xfrm>
          <a:prstGeom prst="rect">
            <a:avLst/>
          </a:prstGeom>
          <a:noFill/>
        </p:spPr>
        <p:txBody>
          <a:bodyPr wrap="square" lIns="0" tIns="0" rIns="0" bIns="0" numCol="1" spcCol="360000" rtlCol="0">
            <a:noAutofit/>
          </a:bodyPr>
          <a:lstStyle/>
          <a:p>
            <a:pPr>
              <a:spcAft>
                <a:spcPts val="800"/>
              </a:spcAft>
            </a:pPr>
            <a:r>
              <a:rPr lang="en-US" sz="1000" dirty="0">
                <a:solidFill>
                  <a:schemeClr val="accent3"/>
                </a:solidFill>
              </a:rPr>
              <a:t>Mid-Market funds are an attractive option </a:t>
            </a:r>
            <a:br>
              <a:rPr lang="en-US" sz="1000" dirty="0">
                <a:solidFill>
                  <a:schemeClr val="accent3"/>
                </a:solidFill>
              </a:rPr>
            </a:br>
            <a:r>
              <a:rPr lang="en-US" sz="1000" dirty="0">
                <a:solidFill>
                  <a:schemeClr val="accent3"/>
                </a:solidFill>
              </a:rPr>
              <a:t>for LPs looking to secure good returns on </a:t>
            </a:r>
            <a:br>
              <a:rPr lang="en-US" sz="1000" dirty="0">
                <a:solidFill>
                  <a:schemeClr val="accent3"/>
                </a:solidFill>
              </a:rPr>
            </a:br>
            <a:r>
              <a:rPr lang="en-US" sz="1000" dirty="0">
                <a:solidFill>
                  <a:schemeClr val="accent3"/>
                </a:solidFill>
              </a:rPr>
              <a:t>their investments. The data in this section show that Mid-Market funds are well positioned on both net IRR and MOIC</a:t>
            </a:r>
            <a:r>
              <a:rPr lang="en-US" sz="1000" baseline="30000" dirty="0">
                <a:solidFill>
                  <a:schemeClr val="accent1"/>
                </a:solidFill>
              </a:rPr>
              <a:t>6</a:t>
            </a:r>
            <a:r>
              <a:rPr lang="en-US" sz="1000" dirty="0">
                <a:solidFill>
                  <a:schemeClr val="accent3"/>
                </a:solidFill>
              </a:rPr>
              <a:t> measures, comparing </a:t>
            </a:r>
            <a:r>
              <a:rPr lang="en-US" sz="1000" dirty="0" err="1">
                <a:solidFill>
                  <a:schemeClr val="accent3"/>
                </a:solidFill>
              </a:rPr>
              <a:t>favourably</a:t>
            </a:r>
            <a:r>
              <a:rPr lang="en-US" sz="1000" dirty="0">
                <a:solidFill>
                  <a:schemeClr val="accent3"/>
                </a:solidFill>
              </a:rPr>
              <a:t> against both other geographies and other strategies. The same is true when comparing Mid-Market funds to public markets, where performance again is particularly strong.</a:t>
            </a:r>
          </a:p>
          <a:p>
            <a:pPr>
              <a:spcAft>
                <a:spcPts val="800"/>
              </a:spcAft>
            </a:pPr>
            <a:r>
              <a:rPr lang="en-US" sz="1000" dirty="0">
                <a:solidFill>
                  <a:schemeClr val="accent3"/>
                </a:solidFill>
              </a:rPr>
              <a:t>Looking at net IRR, performance of funds focused </a:t>
            </a:r>
            <a:br>
              <a:rPr lang="en-US" sz="1000" dirty="0">
                <a:solidFill>
                  <a:schemeClr val="accent3"/>
                </a:solidFill>
              </a:rPr>
            </a:br>
            <a:r>
              <a:rPr lang="en-US" sz="1000" dirty="0">
                <a:solidFill>
                  <a:schemeClr val="accent3"/>
                </a:solidFill>
              </a:rPr>
              <a:t>on the Mid-Market is significant compared to other categories on this measure, including European Large &amp; Mega LBO funds, European small LBO funds, North American LBO funds, </a:t>
            </a:r>
            <a:br>
              <a:rPr lang="en-US" sz="1000" dirty="0">
                <a:solidFill>
                  <a:schemeClr val="accent3"/>
                </a:solidFill>
              </a:rPr>
            </a:br>
            <a:r>
              <a:rPr lang="en-US" sz="1000" dirty="0">
                <a:solidFill>
                  <a:schemeClr val="accent3"/>
                </a:solidFill>
              </a:rPr>
              <a:t>and Rest of World LBO funds.</a:t>
            </a:r>
          </a:p>
        </p:txBody>
      </p:sp>
      <p:sp>
        <p:nvSpPr>
          <p:cNvPr id="18" name="Title 1"/>
          <p:cNvSpPr>
            <a:spLocks noGrp="1"/>
          </p:cNvSpPr>
          <p:nvPr>
            <p:ph type="title"/>
          </p:nvPr>
        </p:nvSpPr>
        <p:spPr>
          <a:xfrm>
            <a:off x="344488" y="961683"/>
            <a:ext cx="9217025" cy="377402"/>
          </a:xfrm>
        </p:spPr>
        <p:txBody>
          <a:bodyPr/>
          <a:lstStyle/>
          <a:p>
            <a:r>
              <a:rPr lang="en-US" dirty="0"/>
              <a:t>Financial performance</a:t>
            </a:r>
            <a:endParaRPr lang="en-US" sz="1000" dirty="0"/>
          </a:p>
        </p:txBody>
      </p:sp>
      <p:sp>
        <p:nvSpPr>
          <p:cNvPr id="19" name="TextBox 18"/>
          <p:cNvSpPr txBox="1"/>
          <p:nvPr/>
        </p:nvSpPr>
        <p:spPr>
          <a:xfrm>
            <a:off x="3307742" y="1017768"/>
            <a:ext cx="548640" cy="153888"/>
          </a:xfrm>
          <a:prstGeom prst="rect">
            <a:avLst/>
          </a:prstGeom>
          <a:noFill/>
        </p:spPr>
        <p:txBody>
          <a:bodyPr wrap="square" lIns="0" tIns="0" rIns="0" bIns="0" rtlCol="0">
            <a:spAutoFit/>
          </a:bodyPr>
          <a:lstStyle/>
          <a:p>
            <a:r>
              <a:rPr lang="en-US" sz="1000" b="1" baseline="30000" dirty="0">
                <a:solidFill>
                  <a:schemeClr val="accent1"/>
                </a:solidFill>
              </a:rPr>
              <a:t>4,5</a:t>
            </a:r>
            <a:endParaRPr lang="en-US" dirty="0">
              <a:solidFill>
                <a:schemeClr val="accent1"/>
              </a:solidFill>
            </a:endParaRPr>
          </a:p>
        </p:txBody>
      </p:sp>
      <p:sp>
        <p:nvSpPr>
          <p:cNvPr id="20" name="Title 1"/>
          <p:cNvSpPr txBox="1">
            <a:spLocks/>
          </p:cNvSpPr>
          <p:nvPr/>
        </p:nvSpPr>
        <p:spPr>
          <a:xfrm>
            <a:off x="3666156" y="1705262"/>
            <a:ext cx="5094680" cy="221599"/>
          </a:xfrm>
          <a:prstGeom prst="rect">
            <a:avLst/>
          </a:prstGeom>
        </p:spPr>
        <p:txBody>
          <a:bodyPr vert="horz" wrap="square" lIns="0" tIns="0" rIns="0" bIns="0" rtlCol="0" anchor="t" anchorCtr="0">
            <a:spAutoFit/>
          </a:bodyPr>
          <a:lstStyle>
            <a:lvl1pPr algn="l" defTabSz="742950" rtl="0" eaLnBrk="1" latinLnBrk="0" hangingPunct="1">
              <a:lnSpc>
                <a:spcPct val="90000"/>
              </a:lnSpc>
              <a:spcBef>
                <a:spcPct val="0"/>
              </a:spcBef>
              <a:buNone/>
              <a:defRPr sz="2200" b="1" kern="1200">
                <a:solidFill>
                  <a:schemeClr val="tx2"/>
                </a:solidFill>
                <a:latin typeface="+mj-lt"/>
                <a:ea typeface="+mj-ea"/>
                <a:cs typeface="+mj-cs"/>
              </a:defRPr>
            </a:lvl1pPr>
          </a:lstStyle>
          <a:p>
            <a:r>
              <a:rPr lang="en-US" sz="1600" spc="-20" dirty="0"/>
              <a:t>Net IRR of LBO funds</a:t>
            </a:r>
          </a:p>
        </p:txBody>
      </p:sp>
      <p:sp>
        <p:nvSpPr>
          <p:cNvPr id="43" name="Text Placeholder 5"/>
          <p:cNvSpPr>
            <a:spLocks noGrp="1"/>
          </p:cNvSpPr>
          <p:nvPr>
            <p:ph type="body" sz="quarter" idx="14"/>
          </p:nvPr>
        </p:nvSpPr>
        <p:spPr>
          <a:xfrm>
            <a:off x="3665392" y="1985507"/>
            <a:ext cx="6032989" cy="271917"/>
          </a:xfrm>
        </p:spPr>
        <p:txBody>
          <a:bodyPr bIns="0"/>
          <a:lstStyle/>
          <a:p>
            <a:r>
              <a:rPr lang="en-US" sz="1000" dirty="0"/>
              <a:t>By size and geography</a:t>
            </a:r>
          </a:p>
        </p:txBody>
      </p:sp>
      <p:sp>
        <p:nvSpPr>
          <p:cNvPr id="44" name="Text Placeholder 4132">
            <a:extLst>
              <a:ext uri="{FF2B5EF4-FFF2-40B4-BE49-F238E27FC236}">
                <a16:creationId xmlns:a16="http://schemas.microsoft.com/office/drawing/2014/main" xmlns="" id="{FD791069-B152-48CB-BFDB-B0E7D94C6C7E}"/>
              </a:ext>
            </a:extLst>
          </p:cNvPr>
          <p:cNvSpPr txBox="1">
            <a:spLocks/>
          </p:cNvSpPr>
          <p:nvPr/>
        </p:nvSpPr>
        <p:spPr>
          <a:xfrm>
            <a:off x="3658210" y="5980904"/>
            <a:ext cx="5004893" cy="165643"/>
          </a:xfrm>
          <a:prstGeom prst="rect">
            <a:avLst/>
          </a:prstGeom>
        </p:spPr>
        <p:txBody>
          <a:bodyPr lIns="0" tIns="0" rIns="0" bIns="0"/>
          <a:lstStyle>
            <a:lvl1pPr marL="176213" indent="-176213" algn="l" defTabSz="914400" rtl="0" eaLnBrk="1" latinLnBrk="0" hangingPunct="1">
              <a:lnSpc>
                <a:spcPct val="90000"/>
              </a:lnSpc>
              <a:spcBef>
                <a:spcPts val="1000"/>
              </a:spcBef>
              <a:buFont typeface="Arial" panose="020B0604020202020204" pitchFamily="34" charset="0"/>
              <a:buChar char="•"/>
              <a:defRPr sz="1200" kern="1200">
                <a:solidFill>
                  <a:schemeClr val="accent3"/>
                </a:solidFill>
                <a:latin typeface="+mn-lt"/>
                <a:ea typeface="+mn-ea"/>
                <a:cs typeface="+mn-cs"/>
              </a:defRPr>
            </a:lvl1pPr>
            <a:lvl2pPr marL="360363" indent="-182563"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2pPr>
            <a:lvl3pPr marL="447675"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3pPr>
            <a:lvl4pPr marL="625475" indent="-177800"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4pPr>
            <a:lvl5pPr marL="808038"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800" dirty="0"/>
              <a:t>Source: Invest Europe, based on Cambridge Associates</a:t>
            </a:r>
          </a:p>
        </p:txBody>
      </p:sp>
      <p:cxnSp>
        <p:nvCxnSpPr>
          <p:cNvPr id="53" name="Straight Connector 52">
            <a:extLst>
              <a:ext uri="{FF2B5EF4-FFF2-40B4-BE49-F238E27FC236}">
                <a16:creationId xmlns:a16="http://schemas.microsoft.com/office/drawing/2014/main" xmlns="" id="{DC6E1F5F-92B3-4119-BB37-6207FDB19FCE}"/>
              </a:ext>
            </a:extLst>
          </p:cNvPr>
          <p:cNvCxnSpPr/>
          <p:nvPr/>
        </p:nvCxnSpPr>
        <p:spPr>
          <a:xfrm>
            <a:off x="3371963" y="1710933"/>
            <a:ext cx="0" cy="4363864"/>
          </a:xfrm>
          <a:prstGeom prst="line">
            <a:avLst/>
          </a:prstGeom>
          <a:ln>
            <a:solidFill>
              <a:schemeClr val="accent3"/>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2" name="Chart 1">
            <a:extLst>
              <a:ext uri="{FF2B5EF4-FFF2-40B4-BE49-F238E27FC236}">
                <a16:creationId xmlns:a16="http://schemas.microsoft.com/office/drawing/2014/main" xmlns="" id="{1F2719A3-A401-7F49-A2FD-D6260AEBE0FE}"/>
              </a:ext>
            </a:extLst>
          </p:cNvPr>
          <p:cNvGraphicFramePr/>
          <p:nvPr>
            <p:extLst>
              <p:ext uri="{D42A27DB-BD31-4B8C-83A1-F6EECF244321}">
                <p14:modId xmlns:p14="http://schemas.microsoft.com/office/powerpoint/2010/main" val="1897633341"/>
              </p:ext>
            </p:extLst>
          </p:nvPr>
        </p:nvGraphicFramePr>
        <p:xfrm>
          <a:off x="3501250" y="2150039"/>
          <a:ext cx="6197131" cy="3745326"/>
        </p:xfrm>
        <a:graphic>
          <a:graphicData uri="http://schemas.openxmlformats.org/drawingml/2006/chart">
            <c:chart xmlns:c="http://schemas.openxmlformats.org/drawingml/2006/chart" xmlns:r="http://schemas.openxmlformats.org/officeDocument/2006/relationships" r:id="rId2"/>
          </a:graphicData>
        </a:graphic>
      </p:graphicFrame>
      <p:sp>
        <p:nvSpPr>
          <p:cNvPr id="23" name="Rectangle 22">
            <a:extLst>
              <a:ext uri="{FF2B5EF4-FFF2-40B4-BE49-F238E27FC236}">
                <a16:creationId xmlns:a16="http://schemas.microsoft.com/office/drawing/2014/main" xmlns="" id="{0A053B62-5363-AD43-AB09-42A279EC2A3F}"/>
              </a:ext>
            </a:extLst>
          </p:cNvPr>
          <p:cNvSpPr/>
          <p:nvPr/>
        </p:nvSpPr>
        <p:spPr>
          <a:xfrm>
            <a:off x="4885472" y="5320441"/>
            <a:ext cx="1086507" cy="400110"/>
          </a:xfrm>
          <a:prstGeom prst="rect">
            <a:avLst/>
          </a:prstGeom>
        </p:spPr>
        <p:txBody>
          <a:bodyPr wrap="square">
            <a:spAutoFit/>
          </a:bodyPr>
          <a:lstStyle/>
          <a:p>
            <a:pPr algn="ctr"/>
            <a:r>
              <a:rPr lang="en-US" sz="1000" b="1" dirty="0">
                <a:solidFill>
                  <a:srgbClr val="6E8090"/>
                </a:solidFill>
              </a:rPr>
              <a:t>European</a:t>
            </a:r>
            <a:br>
              <a:rPr lang="en-US" sz="1000" b="1" dirty="0">
                <a:solidFill>
                  <a:srgbClr val="6E8090"/>
                </a:solidFill>
              </a:rPr>
            </a:br>
            <a:r>
              <a:rPr lang="en-US" sz="1000" b="1" dirty="0">
                <a:solidFill>
                  <a:srgbClr val="6E8090"/>
                </a:solidFill>
              </a:rPr>
              <a:t>mid-sized LBO</a:t>
            </a:r>
          </a:p>
        </p:txBody>
      </p:sp>
      <p:sp>
        <p:nvSpPr>
          <p:cNvPr id="15" name="Text Placeholder 4132">
            <a:extLst>
              <a:ext uri="{FF2B5EF4-FFF2-40B4-BE49-F238E27FC236}">
                <a16:creationId xmlns:a16="http://schemas.microsoft.com/office/drawing/2014/main" xmlns="" id="{FD791069-B152-48CB-BFDB-B0E7D94C6C7E}"/>
              </a:ext>
            </a:extLst>
          </p:cNvPr>
          <p:cNvSpPr txBox="1">
            <a:spLocks/>
          </p:cNvSpPr>
          <p:nvPr/>
        </p:nvSpPr>
        <p:spPr>
          <a:xfrm>
            <a:off x="348954" y="4739657"/>
            <a:ext cx="172640" cy="130515"/>
          </a:xfrm>
          <a:prstGeom prst="rect">
            <a:avLst/>
          </a:prstGeom>
        </p:spPr>
        <p:txBody>
          <a:bodyPr lIns="0" tIns="0" rIns="0" bIns="0"/>
          <a:lstStyle>
            <a:lvl1pPr marL="176213" indent="-176213" algn="l" defTabSz="914400" rtl="0" eaLnBrk="1" latinLnBrk="0" hangingPunct="1">
              <a:lnSpc>
                <a:spcPct val="90000"/>
              </a:lnSpc>
              <a:spcBef>
                <a:spcPts val="1000"/>
              </a:spcBef>
              <a:buFont typeface="Arial" panose="020B0604020202020204" pitchFamily="34" charset="0"/>
              <a:buChar char="•"/>
              <a:defRPr sz="1200" kern="1200">
                <a:solidFill>
                  <a:schemeClr val="accent3"/>
                </a:solidFill>
                <a:latin typeface="+mn-lt"/>
                <a:ea typeface="+mn-ea"/>
                <a:cs typeface="+mn-cs"/>
              </a:defRPr>
            </a:lvl1pPr>
            <a:lvl2pPr marL="360363" indent="-182563"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2pPr>
            <a:lvl3pPr marL="447675"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3pPr>
            <a:lvl4pPr marL="625475" indent="-177800"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4pPr>
            <a:lvl5pPr marL="808038"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700" dirty="0">
                <a:solidFill>
                  <a:schemeClr val="accent1"/>
                </a:solidFill>
              </a:rPr>
              <a:t>4</a:t>
            </a:r>
            <a:endParaRPr lang="en-GB" sz="700" dirty="0"/>
          </a:p>
        </p:txBody>
      </p:sp>
      <p:sp>
        <p:nvSpPr>
          <p:cNvPr id="16" name="Text Placeholder 4132">
            <a:extLst>
              <a:ext uri="{FF2B5EF4-FFF2-40B4-BE49-F238E27FC236}">
                <a16:creationId xmlns:a16="http://schemas.microsoft.com/office/drawing/2014/main" xmlns="" id="{FD791069-B152-48CB-BFDB-B0E7D94C6C7E}"/>
              </a:ext>
            </a:extLst>
          </p:cNvPr>
          <p:cNvSpPr txBox="1">
            <a:spLocks/>
          </p:cNvSpPr>
          <p:nvPr/>
        </p:nvSpPr>
        <p:spPr>
          <a:xfrm>
            <a:off x="432667" y="4733218"/>
            <a:ext cx="2851553" cy="489857"/>
          </a:xfrm>
          <a:prstGeom prst="rect">
            <a:avLst/>
          </a:prstGeom>
        </p:spPr>
        <p:txBody>
          <a:bodyPr lIns="0" tIns="0" rIns="0" bIns="0"/>
          <a:lstStyle>
            <a:lvl1pPr marL="176213" indent="-176213" algn="l" defTabSz="914400" rtl="0" eaLnBrk="1" latinLnBrk="0" hangingPunct="1">
              <a:lnSpc>
                <a:spcPct val="90000"/>
              </a:lnSpc>
              <a:spcBef>
                <a:spcPts val="1000"/>
              </a:spcBef>
              <a:buFont typeface="Arial" panose="020B0604020202020204" pitchFamily="34" charset="0"/>
              <a:buChar char="•"/>
              <a:defRPr sz="1200" kern="1200">
                <a:solidFill>
                  <a:schemeClr val="accent3"/>
                </a:solidFill>
                <a:latin typeface="+mn-lt"/>
                <a:ea typeface="+mn-ea"/>
                <a:cs typeface="+mn-cs"/>
              </a:defRPr>
            </a:lvl1pPr>
            <a:lvl2pPr marL="360363" indent="-182563"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2pPr>
            <a:lvl3pPr marL="447675"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3pPr>
            <a:lvl4pPr marL="625475" indent="-177800"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4pPr>
            <a:lvl5pPr marL="808038"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700" dirty="0"/>
              <a:t>NB: the definition of Mid-Market funds in this section is based on fund capitalisation as opposed to the equity investments definition found throughout the rest of the publication. See appendix for full explanation</a:t>
            </a:r>
          </a:p>
          <a:p>
            <a:pPr marL="0" indent="0">
              <a:buNone/>
            </a:pPr>
            <a:endParaRPr lang="en-GB" sz="700" dirty="0"/>
          </a:p>
        </p:txBody>
      </p:sp>
      <p:sp>
        <p:nvSpPr>
          <p:cNvPr id="17" name="Text Placeholder 4132">
            <a:extLst>
              <a:ext uri="{FF2B5EF4-FFF2-40B4-BE49-F238E27FC236}">
                <a16:creationId xmlns:a16="http://schemas.microsoft.com/office/drawing/2014/main" xmlns="" id="{FD791069-B152-48CB-BFDB-B0E7D94C6C7E}"/>
              </a:ext>
            </a:extLst>
          </p:cNvPr>
          <p:cNvSpPr txBox="1">
            <a:spLocks/>
          </p:cNvSpPr>
          <p:nvPr/>
        </p:nvSpPr>
        <p:spPr>
          <a:xfrm>
            <a:off x="348954" y="5178159"/>
            <a:ext cx="172640" cy="130515"/>
          </a:xfrm>
          <a:prstGeom prst="rect">
            <a:avLst/>
          </a:prstGeom>
        </p:spPr>
        <p:txBody>
          <a:bodyPr lIns="0" tIns="0" rIns="0" bIns="0"/>
          <a:lstStyle>
            <a:lvl1pPr marL="176213" indent="-176213" algn="l" defTabSz="914400" rtl="0" eaLnBrk="1" latinLnBrk="0" hangingPunct="1">
              <a:lnSpc>
                <a:spcPct val="90000"/>
              </a:lnSpc>
              <a:spcBef>
                <a:spcPts val="1000"/>
              </a:spcBef>
              <a:buFont typeface="Arial" panose="020B0604020202020204" pitchFamily="34" charset="0"/>
              <a:buChar char="•"/>
              <a:defRPr sz="1200" kern="1200">
                <a:solidFill>
                  <a:schemeClr val="accent3"/>
                </a:solidFill>
                <a:latin typeface="+mn-lt"/>
                <a:ea typeface="+mn-ea"/>
                <a:cs typeface="+mn-cs"/>
              </a:defRPr>
            </a:lvl1pPr>
            <a:lvl2pPr marL="360363" indent="-182563"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2pPr>
            <a:lvl3pPr marL="447675"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3pPr>
            <a:lvl4pPr marL="625475" indent="-177800"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4pPr>
            <a:lvl5pPr marL="808038"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700" dirty="0">
                <a:solidFill>
                  <a:schemeClr val="accent1"/>
                </a:solidFill>
              </a:rPr>
              <a:t>5</a:t>
            </a:r>
            <a:endParaRPr lang="en-GB" sz="700" dirty="0"/>
          </a:p>
        </p:txBody>
      </p:sp>
      <p:sp>
        <p:nvSpPr>
          <p:cNvPr id="21" name="Text Placeholder 4132">
            <a:extLst>
              <a:ext uri="{FF2B5EF4-FFF2-40B4-BE49-F238E27FC236}">
                <a16:creationId xmlns:a16="http://schemas.microsoft.com/office/drawing/2014/main" xmlns="" id="{FD791069-B152-48CB-BFDB-B0E7D94C6C7E}"/>
              </a:ext>
            </a:extLst>
          </p:cNvPr>
          <p:cNvSpPr txBox="1">
            <a:spLocks/>
          </p:cNvSpPr>
          <p:nvPr/>
        </p:nvSpPr>
        <p:spPr>
          <a:xfrm>
            <a:off x="432667" y="5171720"/>
            <a:ext cx="2798213" cy="270101"/>
          </a:xfrm>
          <a:prstGeom prst="rect">
            <a:avLst/>
          </a:prstGeom>
        </p:spPr>
        <p:txBody>
          <a:bodyPr lIns="0" tIns="0" rIns="0" bIns="0"/>
          <a:lstStyle>
            <a:lvl1pPr marL="176213" indent="-176213" algn="l" defTabSz="914400" rtl="0" eaLnBrk="1" latinLnBrk="0" hangingPunct="1">
              <a:lnSpc>
                <a:spcPct val="90000"/>
              </a:lnSpc>
              <a:spcBef>
                <a:spcPts val="1000"/>
              </a:spcBef>
              <a:buFont typeface="Arial" panose="020B0604020202020204" pitchFamily="34" charset="0"/>
              <a:buChar char="•"/>
              <a:defRPr sz="1200" kern="1200">
                <a:solidFill>
                  <a:schemeClr val="accent3"/>
                </a:solidFill>
                <a:latin typeface="+mn-lt"/>
                <a:ea typeface="+mn-ea"/>
                <a:cs typeface="+mn-cs"/>
              </a:defRPr>
            </a:lvl1pPr>
            <a:lvl2pPr marL="360363" indent="-182563"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2pPr>
            <a:lvl3pPr marL="447675"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3pPr>
            <a:lvl4pPr marL="625475" indent="-177800"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4pPr>
            <a:lvl5pPr marL="808038"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700" dirty="0"/>
              <a:t>Returns in this section are calculated since inception, the data for European LBO funds covers vintage years from 1987 to 2020. For more Performance data see our latest publication: </a:t>
            </a:r>
            <a:br>
              <a:rPr lang="en-GB" sz="700" dirty="0"/>
            </a:br>
            <a:r>
              <a:rPr lang="en-GB" sz="700" dirty="0">
                <a:hlinkClick r:id="rId3"/>
              </a:rPr>
              <a:t>The Performance of European Private Equity Benchmark Report 2020</a:t>
            </a:r>
            <a:endParaRPr lang="en-GB" sz="700" dirty="0"/>
          </a:p>
        </p:txBody>
      </p:sp>
      <p:sp>
        <p:nvSpPr>
          <p:cNvPr id="22" name="Text Placeholder 4132">
            <a:extLst>
              <a:ext uri="{FF2B5EF4-FFF2-40B4-BE49-F238E27FC236}">
                <a16:creationId xmlns:a16="http://schemas.microsoft.com/office/drawing/2014/main" xmlns="" id="{FD791069-B152-48CB-BFDB-B0E7D94C6C7E}"/>
              </a:ext>
            </a:extLst>
          </p:cNvPr>
          <p:cNvSpPr txBox="1">
            <a:spLocks/>
          </p:cNvSpPr>
          <p:nvPr/>
        </p:nvSpPr>
        <p:spPr>
          <a:xfrm>
            <a:off x="348954" y="5626600"/>
            <a:ext cx="172640" cy="130515"/>
          </a:xfrm>
          <a:prstGeom prst="rect">
            <a:avLst/>
          </a:prstGeom>
        </p:spPr>
        <p:txBody>
          <a:bodyPr lIns="0" tIns="0" rIns="0" bIns="0"/>
          <a:lstStyle>
            <a:lvl1pPr marL="176213" indent="-176213" algn="l" defTabSz="914400" rtl="0" eaLnBrk="1" latinLnBrk="0" hangingPunct="1">
              <a:lnSpc>
                <a:spcPct val="90000"/>
              </a:lnSpc>
              <a:spcBef>
                <a:spcPts val="1000"/>
              </a:spcBef>
              <a:buFont typeface="Arial" panose="020B0604020202020204" pitchFamily="34" charset="0"/>
              <a:buChar char="•"/>
              <a:defRPr sz="1200" kern="1200">
                <a:solidFill>
                  <a:schemeClr val="accent3"/>
                </a:solidFill>
                <a:latin typeface="+mn-lt"/>
                <a:ea typeface="+mn-ea"/>
                <a:cs typeface="+mn-cs"/>
              </a:defRPr>
            </a:lvl1pPr>
            <a:lvl2pPr marL="360363" indent="-182563"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2pPr>
            <a:lvl3pPr marL="447675"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3pPr>
            <a:lvl4pPr marL="625475" indent="-177800"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4pPr>
            <a:lvl5pPr marL="808038"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700" dirty="0">
                <a:solidFill>
                  <a:schemeClr val="accent1"/>
                </a:solidFill>
              </a:rPr>
              <a:t>6</a:t>
            </a:r>
            <a:endParaRPr lang="en-GB" sz="700" dirty="0"/>
          </a:p>
        </p:txBody>
      </p:sp>
      <p:sp>
        <p:nvSpPr>
          <p:cNvPr id="25" name="Text Placeholder 4132">
            <a:extLst>
              <a:ext uri="{FF2B5EF4-FFF2-40B4-BE49-F238E27FC236}">
                <a16:creationId xmlns:a16="http://schemas.microsoft.com/office/drawing/2014/main" xmlns="" id="{FD791069-B152-48CB-BFDB-B0E7D94C6C7E}"/>
              </a:ext>
            </a:extLst>
          </p:cNvPr>
          <p:cNvSpPr txBox="1">
            <a:spLocks/>
          </p:cNvSpPr>
          <p:nvPr/>
        </p:nvSpPr>
        <p:spPr>
          <a:xfrm>
            <a:off x="432667" y="5620161"/>
            <a:ext cx="2802902" cy="685096"/>
          </a:xfrm>
          <a:prstGeom prst="rect">
            <a:avLst/>
          </a:prstGeom>
        </p:spPr>
        <p:txBody>
          <a:bodyPr lIns="0" tIns="0" rIns="0" bIns="0"/>
          <a:lstStyle>
            <a:lvl1pPr marL="176213" indent="-176213" algn="l" defTabSz="914400" rtl="0" eaLnBrk="1" latinLnBrk="0" hangingPunct="1">
              <a:lnSpc>
                <a:spcPct val="90000"/>
              </a:lnSpc>
              <a:spcBef>
                <a:spcPts val="1000"/>
              </a:spcBef>
              <a:buFont typeface="Arial" panose="020B0604020202020204" pitchFamily="34" charset="0"/>
              <a:buChar char="•"/>
              <a:defRPr sz="1200" kern="1200">
                <a:solidFill>
                  <a:schemeClr val="accent3"/>
                </a:solidFill>
                <a:latin typeface="+mn-lt"/>
                <a:ea typeface="+mn-ea"/>
                <a:cs typeface="+mn-cs"/>
              </a:defRPr>
            </a:lvl1pPr>
            <a:lvl2pPr marL="360363" indent="-182563"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2pPr>
            <a:lvl3pPr marL="447675"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3pPr>
            <a:lvl4pPr marL="625475" indent="-177800"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4pPr>
            <a:lvl5pPr marL="808038"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700" dirty="0"/>
              <a:t>IRR = net internal rate of return. MOIC = net multiple of invested capital (also often referred to as total value to paid-in or TVPI). Please see Invest Europe’s report: </a:t>
            </a:r>
            <a:r>
              <a:rPr lang="en-GB" sz="700" dirty="0">
                <a:hlinkClick r:id="rId3"/>
              </a:rPr>
              <a:t>Benchmarking Public &amp; Private Markets with the Public Market Equivalent (PME) </a:t>
            </a:r>
            <a:r>
              <a:rPr lang="en-GB" sz="700" dirty="0"/>
              <a:t>for a detailed description</a:t>
            </a:r>
          </a:p>
        </p:txBody>
      </p:sp>
    </p:spTree>
    <p:extLst>
      <p:ext uri="{BB962C8B-B14F-4D97-AF65-F5344CB8AC3E}">
        <p14:creationId xmlns:p14="http://schemas.microsoft.com/office/powerpoint/2010/main" val="13627543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GB" dirty="0" err="1"/>
              <a:t>www.investeurope.eu</a:t>
            </a:r>
            <a:endParaRPr lang="en-GB" dirty="0"/>
          </a:p>
        </p:txBody>
      </p:sp>
      <p:sp>
        <p:nvSpPr>
          <p:cNvPr id="5" name="Slide Number Placeholder 4"/>
          <p:cNvSpPr>
            <a:spLocks noGrp="1"/>
          </p:cNvSpPr>
          <p:nvPr>
            <p:ph type="sldNum" sz="quarter" idx="12"/>
          </p:nvPr>
        </p:nvSpPr>
        <p:spPr/>
        <p:txBody>
          <a:bodyPr/>
          <a:lstStyle/>
          <a:p>
            <a:fld id="{3A277439-5CFB-40D3-A371-F0CC064631A7}" type="slidenum">
              <a:rPr lang="en-GB" smtClean="0"/>
              <a:t>14</a:t>
            </a:fld>
            <a:endParaRPr lang="en-GB"/>
          </a:p>
        </p:txBody>
      </p:sp>
      <p:sp>
        <p:nvSpPr>
          <p:cNvPr id="24" name="TextBox 23">
            <a:extLst>
              <a:ext uri="{FF2B5EF4-FFF2-40B4-BE49-F238E27FC236}">
                <a16:creationId xmlns:a16="http://schemas.microsoft.com/office/drawing/2014/main" xmlns="" id="{656CE940-CAC2-4B4B-A727-9041A5884513}"/>
              </a:ext>
            </a:extLst>
          </p:cNvPr>
          <p:cNvSpPr txBox="1"/>
          <p:nvPr/>
        </p:nvSpPr>
        <p:spPr>
          <a:xfrm>
            <a:off x="345730" y="1690720"/>
            <a:ext cx="2880000" cy="3562000"/>
          </a:xfrm>
          <a:prstGeom prst="rect">
            <a:avLst/>
          </a:prstGeom>
          <a:noFill/>
        </p:spPr>
        <p:txBody>
          <a:bodyPr wrap="square" lIns="0" tIns="0" rIns="0" bIns="0" numCol="1" spcCol="360000" rtlCol="0">
            <a:noAutofit/>
          </a:bodyPr>
          <a:lstStyle/>
          <a:p>
            <a:pPr>
              <a:spcAft>
                <a:spcPts val="800"/>
              </a:spcAft>
            </a:pPr>
            <a:r>
              <a:rPr lang="en-US" sz="1000" dirty="0">
                <a:solidFill>
                  <a:schemeClr val="accent3"/>
                </a:solidFill>
              </a:rPr>
              <a:t>European Mid-Market funds also perform well on  the net MOIC measure, only matched by North American LBO funds.</a:t>
            </a:r>
          </a:p>
        </p:txBody>
      </p:sp>
      <p:sp>
        <p:nvSpPr>
          <p:cNvPr id="18" name="Title 1"/>
          <p:cNvSpPr>
            <a:spLocks noGrp="1"/>
          </p:cNvSpPr>
          <p:nvPr>
            <p:ph type="title"/>
          </p:nvPr>
        </p:nvSpPr>
        <p:spPr>
          <a:xfrm>
            <a:off x="344488" y="961683"/>
            <a:ext cx="9217025" cy="377402"/>
          </a:xfrm>
        </p:spPr>
        <p:txBody>
          <a:bodyPr/>
          <a:lstStyle/>
          <a:p>
            <a:r>
              <a:rPr lang="en-US" dirty="0"/>
              <a:t>Financial performance </a:t>
            </a:r>
            <a:r>
              <a:rPr lang="en-US" b="0" dirty="0"/>
              <a:t>continued</a:t>
            </a:r>
            <a:endParaRPr lang="en-US" sz="1000" dirty="0"/>
          </a:p>
        </p:txBody>
      </p:sp>
      <p:sp>
        <p:nvSpPr>
          <p:cNvPr id="13" name="Title 1"/>
          <p:cNvSpPr txBox="1">
            <a:spLocks/>
          </p:cNvSpPr>
          <p:nvPr/>
        </p:nvSpPr>
        <p:spPr>
          <a:xfrm>
            <a:off x="3666156" y="1705262"/>
            <a:ext cx="5094680" cy="221599"/>
          </a:xfrm>
          <a:prstGeom prst="rect">
            <a:avLst/>
          </a:prstGeom>
        </p:spPr>
        <p:txBody>
          <a:bodyPr vert="horz" wrap="square" lIns="0" tIns="0" rIns="0" bIns="0" rtlCol="0" anchor="t" anchorCtr="0">
            <a:spAutoFit/>
          </a:bodyPr>
          <a:lstStyle>
            <a:lvl1pPr algn="l" defTabSz="742950" rtl="0" eaLnBrk="1" latinLnBrk="0" hangingPunct="1">
              <a:lnSpc>
                <a:spcPct val="90000"/>
              </a:lnSpc>
              <a:spcBef>
                <a:spcPct val="0"/>
              </a:spcBef>
              <a:buNone/>
              <a:defRPr sz="2200" b="1" kern="1200">
                <a:solidFill>
                  <a:schemeClr val="tx2"/>
                </a:solidFill>
                <a:latin typeface="+mj-lt"/>
                <a:ea typeface="+mj-ea"/>
                <a:cs typeface="+mj-cs"/>
              </a:defRPr>
            </a:lvl1pPr>
          </a:lstStyle>
          <a:p>
            <a:r>
              <a:rPr lang="en-US" sz="1600" spc="-20" dirty="0"/>
              <a:t>Net MOIC of LBO funds</a:t>
            </a:r>
          </a:p>
        </p:txBody>
      </p:sp>
      <p:sp>
        <p:nvSpPr>
          <p:cNvPr id="14" name="Text Placeholder 5"/>
          <p:cNvSpPr>
            <a:spLocks noGrp="1"/>
          </p:cNvSpPr>
          <p:nvPr>
            <p:ph type="body" sz="quarter" idx="14"/>
          </p:nvPr>
        </p:nvSpPr>
        <p:spPr>
          <a:xfrm>
            <a:off x="3665392" y="1985507"/>
            <a:ext cx="6032989" cy="271917"/>
          </a:xfrm>
        </p:spPr>
        <p:txBody>
          <a:bodyPr bIns="0"/>
          <a:lstStyle/>
          <a:p>
            <a:r>
              <a:rPr lang="en-US" sz="1000" dirty="0"/>
              <a:t>By size and geography</a:t>
            </a:r>
          </a:p>
        </p:txBody>
      </p:sp>
      <p:sp>
        <p:nvSpPr>
          <p:cNvPr id="15" name="Text Placeholder 4132">
            <a:extLst>
              <a:ext uri="{FF2B5EF4-FFF2-40B4-BE49-F238E27FC236}">
                <a16:creationId xmlns:a16="http://schemas.microsoft.com/office/drawing/2014/main" xmlns="" id="{FD791069-B152-48CB-BFDB-B0E7D94C6C7E}"/>
              </a:ext>
            </a:extLst>
          </p:cNvPr>
          <p:cNvSpPr txBox="1">
            <a:spLocks/>
          </p:cNvSpPr>
          <p:nvPr/>
        </p:nvSpPr>
        <p:spPr>
          <a:xfrm>
            <a:off x="3658210" y="5980904"/>
            <a:ext cx="5004893" cy="165643"/>
          </a:xfrm>
          <a:prstGeom prst="rect">
            <a:avLst/>
          </a:prstGeom>
        </p:spPr>
        <p:txBody>
          <a:bodyPr lIns="0" tIns="0" rIns="0" bIns="0"/>
          <a:lstStyle>
            <a:lvl1pPr marL="176213" indent="-176213" algn="l" defTabSz="914400" rtl="0" eaLnBrk="1" latinLnBrk="0" hangingPunct="1">
              <a:lnSpc>
                <a:spcPct val="90000"/>
              </a:lnSpc>
              <a:spcBef>
                <a:spcPts val="1000"/>
              </a:spcBef>
              <a:buFont typeface="Arial" panose="020B0604020202020204" pitchFamily="34" charset="0"/>
              <a:buChar char="•"/>
              <a:defRPr sz="1200" kern="1200">
                <a:solidFill>
                  <a:schemeClr val="accent3"/>
                </a:solidFill>
                <a:latin typeface="+mn-lt"/>
                <a:ea typeface="+mn-ea"/>
                <a:cs typeface="+mn-cs"/>
              </a:defRPr>
            </a:lvl1pPr>
            <a:lvl2pPr marL="360363" indent="-182563"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2pPr>
            <a:lvl3pPr marL="447675"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3pPr>
            <a:lvl4pPr marL="625475" indent="-177800"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4pPr>
            <a:lvl5pPr marL="808038"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800" dirty="0"/>
              <a:t>Source: Invest Europe, based on Cambridge Associates</a:t>
            </a:r>
          </a:p>
        </p:txBody>
      </p:sp>
      <p:cxnSp>
        <p:nvCxnSpPr>
          <p:cNvPr id="16" name="Straight Connector 15">
            <a:extLst>
              <a:ext uri="{FF2B5EF4-FFF2-40B4-BE49-F238E27FC236}">
                <a16:creationId xmlns:a16="http://schemas.microsoft.com/office/drawing/2014/main" xmlns="" id="{DC6E1F5F-92B3-4119-BB37-6207FDB19FCE}"/>
              </a:ext>
            </a:extLst>
          </p:cNvPr>
          <p:cNvCxnSpPr/>
          <p:nvPr/>
        </p:nvCxnSpPr>
        <p:spPr>
          <a:xfrm>
            <a:off x="3371963" y="1710933"/>
            <a:ext cx="0" cy="4363864"/>
          </a:xfrm>
          <a:prstGeom prst="line">
            <a:avLst/>
          </a:prstGeom>
          <a:ln>
            <a:solidFill>
              <a:schemeClr val="accent3"/>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27" name="Chart 26">
            <a:extLst>
              <a:ext uri="{FF2B5EF4-FFF2-40B4-BE49-F238E27FC236}">
                <a16:creationId xmlns:a16="http://schemas.microsoft.com/office/drawing/2014/main" xmlns="" id="{F143EE1F-2FA0-AB4B-A69C-516E88A19074}"/>
              </a:ext>
            </a:extLst>
          </p:cNvPr>
          <p:cNvGraphicFramePr/>
          <p:nvPr>
            <p:extLst>
              <p:ext uri="{D42A27DB-BD31-4B8C-83A1-F6EECF244321}">
                <p14:modId xmlns:p14="http://schemas.microsoft.com/office/powerpoint/2010/main" val="182377979"/>
              </p:ext>
            </p:extLst>
          </p:nvPr>
        </p:nvGraphicFramePr>
        <p:xfrm>
          <a:off x="3501250" y="2150039"/>
          <a:ext cx="6197131" cy="3745326"/>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angle 1">
            <a:extLst>
              <a:ext uri="{FF2B5EF4-FFF2-40B4-BE49-F238E27FC236}">
                <a16:creationId xmlns:a16="http://schemas.microsoft.com/office/drawing/2014/main" xmlns="" id="{2F8171C3-6134-F340-8B90-359898FA81F8}"/>
              </a:ext>
            </a:extLst>
          </p:cNvPr>
          <p:cNvSpPr/>
          <p:nvPr/>
        </p:nvSpPr>
        <p:spPr>
          <a:xfrm>
            <a:off x="4885472" y="5320441"/>
            <a:ext cx="1086507" cy="400110"/>
          </a:xfrm>
          <a:prstGeom prst="rect">
            <a:avLst/>
          </a:prstGeom>
        </p:spPr>
        <p:txBody>
          <a:bodyPr wrap="square">
            <a:spAutoFit/>
          </a:bodyPr>
          <a:lstStyle/>
          <a:p>
            <a:pPr algn="ctr"/>
            <a:r>
              <a:rPr lang="en-US" sz="1000" b="1" dirty="0">
                <a:solidFill>
                  <a:srgbClr val="6E8090"/>
                </a:solidFill>
              </a:rPr>
              <a:t>European</a:t>
            </a:r>
            <a:br>
              <a:rPr lang="en-US" sz="1000" b="1" dirty="0">
                <a:solidFill>
                  <a:srgbClr val="6E8090"/>
                </a:solidFill>
              </a:rPr>
            </a:br>
            <a:r>
              <a:rPr lang="en-US" sz="1000" b="1" dirty="0">
                <a:solidFill>
                  <a:srgbClr val="6E8090"/>
                </a:solidFill>
              </a:rPr>
              <a:t>mid-sized LBO</a:t>
            </a:r>
          </a:p>
        </p:txBody>
      </p:sp>
    </p:spTree>
    <p:extLst>
      <p:ext uri="{BB962C8B-B14F-4D97-AF65-F5344CB8AC3E}">
        <p14:creationId xmlns:p14="http://schemas.microsoft.com/office/powerpoint/2010/main" val="16261720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344488" y="6337379"/>
            <a:ext cx="3343275" cy="123111"/>
          </a:xfrm>
        </p:spPr>
        <p:txBody>
          <a:bodyPr/>
          <a:lstStyle/>
          <a:p>
            <a:r>
              <a:rPr lang="en-GB" dirty="0" err="1"/>
              <a:t>www.investeurope.eu</a:t>
            </a:r>
            <a:endParaRPr lang="en-GB" dirty="0"/>
          </a:p>
        </p:txBody>
      </p:sp>
      <p:sp>
        <p:nvSpPr>
          <p:cNvPr id="5" name="Slide Number Placeholder 4"/>
          <p:cNvSpPr>
            <a:spLocks noGrp="1"/>
          </p:cNvSpPr>
          <p:nvPr>
            <p:ph type="sldNum" sz="quarter" idx="12"/>
          </p:nvPr>
        </p:nvSpPr>
        <p:spPr/>
        <p:txBody>
          <a:bodyPr/>
          <a:lstStyle/>
          <a:p>
            <a:fld id="{3A277439-5CFB-40D3-A371-F0CC064631A7}" type="slidenum">
              <a:rPr lang="en-GB" smtClean="0"/>
              <a:t>15</a:t>
            </a:fld>
            <a:endParaRPr lang="en-GB"/>
          </a:p>
        </p:txBody>
      </p:sp>
      <p:sp>
        <p:nvSpPr>
          <p:cNvPr id="24" name="TextBox 23">
            <a:extLst>
              <a:ext uri="{FF2B5EF4-FFF2-40B4-BE49-F238E27FC236}">
                <a16:creationId xmlns:a16="http://schemas.microsoft.com/office/drawing/2014/main" xmlns="" id="{656CE940-CAC2-4B4B-A727-9041A5884513}"/>
              </a:ext>
            </a:extLst>
          </p:cNvPr>
          <p:cNvSpPr txBox="1"/>
          <p:nvPr/>
        </p:nvSpPr>
        <p:spPr>
          <a:xfrm>
            <a:off x="345730" y="1690720"/>
            <a:ext cx="2880000" cy="2919380"/>
          </a:xfrm>
          <a:prstGeom prst="rect">
            <a:avLst/>
          </a:prstGeom>
          <a:noFill/>
        </p:spPr>
        <p:txBody>
          <a:bodyPr wrap="square" lIns="0" tIns="0" rIns="0" bIns="0" numCol="1" spcCol="360000" rtlCol="0">
            <a:noAutofit/>
          </a:bodyPr>
          <a:lstStyle/>
          <a:p>
            <a:pPr>
              <a:spcAft>
                <a:spcPts val="800"/>
              </a:spcAft>
            </a:pPr>
            <a:r>
              <a:rPr lang="en-US" sz="1000" dirty="0">
                <a:solidFill>
                  <a:schemeClr val="accent3"/>
                </a:solidFill>
              </a:rPr>
              <a:t>Against their public market equivalent (MSCI Europe), and using the mPME</a:t>
            </a:r>
            <a:r>
              <a:rPr lang="en-US" sz="1000" baseline="30000" dirty="0">
                <a:solidFill>
                  <a:schemeClr val="accent1"/>
                </a:solidFill>
              </a:rPr>
              <a:t>7</a:t>
            </a:r>
            <a:r>
              <a:rPr lang="en-US" sz="1000" dirty="0">
                <a:solidFill>
                  <a:schemeClr val="accent3"/>
                </a:solidFill>
              </a:rPr>
              <a:t> method, European Mid-Sized LBO funds perform well compared with the public market benchmark, and at a similar level of outperformance as European Large &amp; Mega LBO.</a:t>
            </a:r>
          </a:p>
        </p:txBody>
      </p:sp>
      <p:sp>
        <p:nvSpPr>
          <p:cNvPr id="18" name="Title 1"/>
          <p:cNvSpPr>
            <a:spLocks noGrp="1"/>
          </p:cNvSpPr>
          <p:nvPr>
            <p:ph type="title"/>
          </p:nvPr>
        </p:nvSpPr>
        <p:spPr>
          <a:xfrm>
            <a:off x="344488" y="961683"/>
            <a:ext cx="9217025" cy="377402"/>
          </a:xfrm>
        </p:spPr>
        <p:txBody>
          <a:bodyPr/>
          <a:lstStyle/>
          <a:p>
            <a:r>
              <a:rPr lang="en-US" dirty="0"/>
              <a:t>Performance benchmarks</a:t>
            </a:r>
          </a:p>
        </p:txBody>
      </p:sp>
      <p:sp>
        <p:nvSpPr>
          <p:cNvPr id="13" name="Title 1"/>
          <p:cNvSpPr txBox="1">
            <a:spLocks/>
          </p:cNvSpPr>
          <p:nvPr/>
        </p:nvSpPr>
        <p:spPr>
          <a:xfrm>
            <a:off x="3666156" y="1705262"/>
            <a:ext cx="5094680" cy="221599"/>
          </a:xfrm>
          <a:prstGeom prst="rect">
            <a:avLst/>
          </a:prstGeom>
        </p:spPr>
        <p:txBody>
          <a:bodyPr vert="horz" wrap="square" lIns="0" tIns="0" rIns="0" bIns="0" rtlCol="0" anchor="t" anchorCtr="0">
            <a:spAutoFit/>
          </a:bodyPr>
          <a:lstStyle>
            <a:lvl1pPr algn="l" defTabSz="742950" rtl="0" eaLnBrk="1" latinLnBrk="0" hangingPunct="1">
              <a:lnSpc>
                <a:spcPct val="90000"/>
              </a:lnSpc>
              <a:spcBef>
                <a:spcPct val="0"/>
              </a:spcBef>
              <a:buNone/>
              <a:defRPr sz="2200" b="1" kern="1200">
                <a:solidFill>
                  <a:schemeClr val="tx2"/>
                </a:solidFill>
                <a:latin typeface="+mj-lt"/>
                <a:ea typeface="+mj-ea"/>
                <a:cs typeface="+mj-cs"/>
              </a:defRPr>
            </a:lvl1pPr>
          </a:lstStyle>
          <a:p>
            <a:r>
              <a:rPr lang="en-US" sz="1600" spc="-20" dirty="0"/>
              <a:t>Net IRR and </a:t>
            </a:r>
            <a:r>
              <a:rPr lang="en-US" sz="1600" spc="-20" dirty="0" err="1"/>
              <a:t>mPME</a:t>
            </a:r>
            <a:r>
              <a:rPr lang="en-US" sz="1600" spc="-20" dirty="0"/>
              <a:t> of LBO funds</a:t>
            </a:r>
          </a:p>
        </p:txBody>
      </p:sp>
      <p:sp>
        <p:nvSpPr>
          <p:cNvPr id="14" name="Text Placeholder 5"/>
          <p:cNvSpPr>
            <a:spLocks noGrp="1"/>
          </p:cNvSpPr>
          <p:nvPr>
            <p:ph type="body" sz="quarter" idx="14"/>
          </p:nvPr>
        </p:nvSpPr>
        <p:spPr>
          <a:xfrm>
            <a:off x="3665392" y="1985507"/>
            <a:ext cx="6032989" cy="271917"/>
          </a:xfrm>
        </p:spPr>
        <p:txBody>
          <a:bodyPr bIns="0"/>
          <a:lstStyle/>
          <a:p>
            <a:r>
              <a:rPr lang="en-US" sz="1000" dirty="0"/>
              <a:t>By size and geography</a:t>
            </a:r>
          </a:p>
        </p:txBody>
      </p:sp>
      <p:sp>
        <p:nvSpPr>
          <p:cNvPr id="15" name="Text Placeholder 4132">
            <a:extLst>
              <a:ext uri="{FF2B5EF4-FFF2-40B4-BE49-F238E27FC236}">
                <a16:creationId xmlns:a16="http://schemas.microsoft.com/office/drawing/2014/main" xmlns="" id="{FD791069-B152-48CB-BFDB-B0E7D94C6C7E}"/>
              </a:ext>
            </a:extLst>
          </p:cNvPr>
          <p:cNvSpPr txBox="1">
            <a:spLocks/>
          </p:cNvSpPr>
          <p:nvPr/>
        </p:nvSpPr>
        <p:spPr>
          <a:xfrm>
            <a:off x="3658210" y="5980904"/>
            <a:ext cx="5004893" cy="165643"/>
          </a:xfrm>
          <a:prstGeom prst="rect">
            <a:avLst/>
          </a:prstGeom>
        </p:spPr>
        <p:txBody>
          <a:bodyPr lIns="0" tIns="0" rIns="0" bIns="0"/>
          <a:lstStyle>
            <a:lvl1pPr marL="176213" indent="-176213" algn="l" defTabSz="914400" rtl="0" eaLnBrk="1" latinLnBrk="0" hangingPunct="1">
              <a:lnSpc>
                <a:spcPct val="90000"/>
              </a:lnSpc>
              <a:spcBef>
                <a:spcPts val="1000"/>
              </a:spcBef>
              <a:buFont typeface="Arial" panose="020B0604020202020204" pitchFamily="34" charset="0"/>
              <a:buChar char="•"/>
              <a:defRPr sz="1200" kern="1200">
                <a:solidFill>
                  <a:schemeClr val="accent3"/>
                </a:solidFill>
                <a:latin typeface="+mn-lt"/>
                <a:ea typeface="+mn-ea"/>
                <a:cs typeface="+mn-cs"/>
              </a:defRPr>
            </a:lvl1pPr>
            <a:lvl2pPr marL="360363" indent="-182563"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2pPr>
            <a:lvl3pPr marL="447675"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3pPr>
            <a:lvl4pPr marL="625475" indent="-177800"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4pPr>
            <a:lvl5pPr marL="808038"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800" dirty="0"/>
              <a:t>Source: Invest Europe, based on Cambridge Associates</a:t>
            </a:r>
          </a:p>
        </p:txBody>
      </p:sp>
      <p:cxnSp>
        <p:nvCxnSpPr>
          <p:cNvPr id="16" name="Straight Connector 15">
            <a:extLst>
              <a:ext uri="{FF2B5EF4-FFF2-40B4-BE49-F238E27FC236}">
                <a16:creationId xmlns:a16="http://schemas.microsoft.com/office/drawing/2014/main" xmlns="" id="{DC6E1F5F-92B3-4119-BB37-6207FDB19FCE}"/>
              </a:ext>
            </a:extLst>
          </p:cNvPr>
          <p:cNvCxnSpPr/>
          <p:nvPr/>
        </p:nvCxnSpPr>
        <p:spPr>
          <a:xfrm>
            <a:off x="3371963" y="1710933"/>
            <a:ext cx="0" cy="4363864"/>
          </a:xfrm>
          <a:prstGeom prst="line">
            <a:avLst/>
          </a:prstGeom>
          <a:ln>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5019261" y="2266122"/>
            <a:ext cx="3041374" cy="506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7" name="Chart 16">
            <a:extLst>
              <a:ext uri="{FF2B5EF4-FFF2-40B4-BE49-F238E27FC236}">
                <a16:creationId xmlns:a16="http://schemas.microsoft.com/office/drawing/2014/main" xmlns="" id="{73F949D2-9C26-314F-97F6-61CAE4582002}"/>
              </a:ext>
            </a:extLst>
          </p:cNvPr>
          <p:cNvGraphicFramePr/>
          <p:nvPr>
            <p:extLst>
              <p:ext uri="{D42A27DB-BD31-4B8C-83A1-F6EECF244321}">
                <p14:modId xmlns:p14="http://schemas.microsoft.com/office/powerpoint/2010/main" val="118231849"/>
              </p:ext>
            </p:extLst>
          </p:nvPr>
        </p:nvGraphicFramePr>
        <p:xfrm>
          <a:off x="3501250" y="2150039"/>
          <a:ext cx="6197131" cy="3745326"/>
        </p:xfrm>
        <a:graphic>
          <a:graphicData uri="http://schemas.openxmlformats.org/drawingml/2006/chart">
            <c:chart xmlns:c="http://schemas.openxmlformats.org/drawingml/2006/chart" xmlns:r="http://schemas.openxmlformats.org/officeDocument/2006/relationships" r:id="rId2"/>
          </a:graphicData>
        </a:graphic>
      </p:graphicFrame>
      <p:sp>
        <p:nvSpPr>
          <p:cNvPr id="20" name="Rectangle 19">
            <a:extLst>
              <a:ext uri="{FF2B5EF4-FFF2-40B4-BE49-F238E27FC236}">
                <a16:creationId xmlns:a16="http://schemas.microsoft.com/office/drawing/2014/main" xmlns="" id="{1F1A93E4-4C64-DD4D-9D76-A980769D671E}"/>
              </a:ext>
            </a:extLst>
          </p:cNvPr>
          <p:cNvSpPr/>
          <p:nvPr/>
        </p:nvSpPr>
        <p:spPr>
          <a:xfrm>
            <a:off x="4885472" y="5080805"/>
            <a:ext cx="1086507" cy="400110"/>
          </a:xfrm>
          <a:prstGeom prst="rect">
            <a:avLst/>
          </a:prstGeom>
        </p:spPr>
        <p:txBody>
          <a:bodyPr wrap="square">
            <a:spAutoFit/>
          </a:bodyPr>
          <a:lstStyle/>
          <a:p>
            <a:pPr algn="ctr"/>
            <a:r>
              <a:rPr lang="en-US" sz="1000" b="1" dirty="0">
                <a:solidFill>
                  <a:srgbClr val="6E8090"/>
                </a:solidFill>
              </a:rPr>
              <a:t>European</a:t>
            </a:r>
            <a:br>
              <a:rPr lang="en-US" sz="1000" b="1" dirty="0">
                <a:solidFill>
                  <a:srgbClr val="6E8090"/>
                </a:solidFill>
              </a:rPr>
            </a:br>
            <a:r>
              <a:rPr lang="en-US" sz="1000" b="1" dirty="0">
                <a:solidFill>
                  <a:srgbClr val="6E8090"/>
                </a:solidFill>
              </a:rPr>
              <a:t>mid-sized LBO</a:t>
            </a:r>
          </a:p>
        </p:txBody>
      </p:sp>
      <p:sp>
        <p:nvSpPr>
          <p:cNvPr id="19" name="Text Placeholder 4132">
            <a:extLst>
              <a:ext uri="{FF2B5EF4-FFF2-40B4-BE49-F238E27FC236}">
                <a16:creationId xmlns:a16="http://schemas.microsoft.com/office/drawing/2014/main" xmlns="" id="{FD791069-B152-48CB-BFDB-B0E7D94C6C7E}"/>
              </a:ext>
            </a:extLst>
          </p:cNvPr>
          <p:cNvSpPr txBox="1">
            <a:spLocks/>
          </p:cNvSpPr>
          <p:nvPr/>
        </p:nvSpPr>
        <p:spPr>
          <a:xfrm>
            <a:off x="348954" y="5829425"/>
            <a:ext cx="172640" cy="130515"/>
          </a:xfrm>
          <a:prstGeom prst="rect">
            <a:avLst/>
          </a:prstGeom>
        </p:spPr>
        <p:txBody>
          <a:bodyPr lIns="0" tIns="0" rIns="0" bIns="0"/>
          <a:lstStyle>
            <a:lvl1pPr marL="176213" indent="-176213" algn="l" defTabSz="914400" rtl="0" eaLnBrk="1" latinLnBrk="0" hangingPunct="1">
              <a:lnSpc>
                <a:spcPct val="90000"/>
              </a:lnSpc>
              <a:spcBef>
                <a:spcPts val="1000"/>
              </a:spcBef>
              <a:buFont typeface="Arial" panose="020B0604020202020204" pitchFamily="34" charset="0"/>
              <a:buChar char="•"/>
              <a:defRPr sz="1200" kern="1200">
                <a:solidFill>
                  <a:schemeClr val="accent3"/>
                </a:solidFill>
                <a:latin typeface="+mn-lt"/>
                <a:ea typeface="+mn-ea"/>
                <a:cs typeface="+mn-cs"/>
              </a:defRPr>
            </a:lvl1pPr>
            <a:lvl2pPr marL="360363" indent="-182563"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2pPr>
            <a:lvl3pPr marL="447675"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3pPr>
            <a:lvl4pPr marL="625475" indent="-177800"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4pPr>
            <a:lvl5pPr marL="808038"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700" dirty="0">
                <a:solidFill>
                  <a:schemeClr val="accent1"/>
                </a:solidFill>
              </a:rPr>
              <a:t>8</a:t>
            </a:r>
            <a:endParaRPr lang="en-GB" sz="700" dirty="0"/>
          </a:p>
        </p:txBody>
      </p:sp>
      <p:sp>
        <p:nvSpPr>
          <p:cNvPr id="21" name="Text Placeholder 4132">
            <a:extLst>
              <a:ext uri="{FF2B5EF4-FFF2-40B4-BE49-F238E27FC236}">
                <a16:creationId xmlns:a16="http://schemas.microsoft.com/office/drawing/2014/main" xmlns="" id="{FD791069-B152-48CB-BFDB-B0E7D94C6C7E}"/>
              </a:ext>
            </a:extLst>
          </p:cNvPr>
          <p:cNvSpPr txBox="1">
            <a:spLocks/>
          </p:cNvSpPr>
          <p:nvPr/>
        </p:nvSpPr>
        <p:spPr>
          <a:xfrm>
            <a:off x="432667" y="5822986"/>
            <a:ext cx="2813453" cy="489857"/>
          </a:xfrm>
          <a:prstGeom prst="rect">
            <a:avLst/>
          </a:prstGeom>
        </p:spPr>
        <p:txBody>
          <a:bodyPr lIns="0" tIns="0" rIns="0" bIns="0"/>
          <a:lstStyle>
            <a:lvl1pPr marL="176213" indent="-176213" algn="l" defTabSz="914400" rtl="0" eaLnBrk="1" latinLnBrk="0" hangingPunct="1">
              <a:lnSpc>
                <a:spcPct val="90000"/>
              </a:lnSpc>
              <a:spcBef>
                <a:spcPts val="1000"/>
              </a:spcBef>
              <a:buFont typeface="Arial" panose="020B0604020202020204" pitchFamily="34" charset="0"/>
              <a:buChar char="•"/>
              <a:defRPr sz="1200" kern="1200">
                <a:solidFill>
                  <a:schemeClr val="accent3"/>
                </a:solidFill>
                <a:latin typeface="+mn-lt"/>
                <a:ea typeface="+mn-ea"/>
                <a:cs typeface="+mn-cs"/>
              </a:defRPr>
            </a:lvl1pPr>
            <a:lvl2pPr marL="360363" indent="-182563"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2pPr>
            <a:lvl3pPr marL="447675"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3pPr>
            <a:lvl4pPr marL="625475" indent="-177800"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4pPr>
            <a:lvl5pPr marL="808038"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700" dirty="0"/>
              <a:t>The </a:t>
            </a:r>
            <a:r>
              <a:rPr lang="en-GB" sz="700" dirty="0" err="1"/>
              <a:t>mPME</a:t>
            </a:r>
            <a:r>
              <a:rPr lang="en-GB" sz="700" dirty="0"/>
              <a:t> method used for the MSCI Europe benchmark replicates the cash-flows of the corresponding segment by buying and selling indices of assets</a:t>
            </a:r>
          </a:p>
        </p:txBody>
      </p:sp>
      <p:sp>
        <p:nvSpPr>
          <p:cNvPr id="22" name="Text Placeholder 4132">
            <a:extLst>
              <a:ext uri="{FF2B5EF4-FFF2-40B4-BE49-F238E27FC236}">
                <a16:creationId xmlns:a16="http://schemas.microsoft.com/office/drawing/2014/main" xmlns="" id="{FD791069-B152-48CB-BFDB-B0E7D94C6C7E}"/>
              </a:ext>
            </a:extLst>
          </p:cNvPr>
          <p:cNvSpPr txBox="1">
            <a:spLocks/>
          </p:cNvSpPr>
          <p:nvPr/>
        </p:nvSpPr>
        <p:spPr>
          <a:xfrm>
            <a:off x="348954" y="5372225"/>
            <a:ext cx="172640" cy="130515"/>
          </a:xfrm>
          <a:prstGeom prst="rect">
            <a:avLst/>
          </a:prstGeom>
        </p:spPr>
        <p:txBody>
          <a:bodyPr lIns="0" tIns="0" rIns="0" bIns="0"/>
          <a:lstStyle>
            <a:lvl1pPr marL="176213" indent="-176213" algn="l" defTabSz="914400" rtl="0" eaLnBrk="1" latinLnBrk="0" hangingPunct="1">
              <a:lnSpc>
                <a:spcPct val="90000"/>
              </a:lnSpc>
              <a:spcBef>
                <a:spcPts val="1000"/>
              </a:spcBef>
              <a:buFont typeface="Arial" panose="020B0604020202020204" pitchFamily="34" charset="0"/>
              <a:buChar char="•"/>
              <a:defRPr sz="1200" kern="1200">
                <a:solidFill>
                  <a:schemeClr val="accent3"/>
                </a:solidFill>
                <a:latin typeface="+mn-lt"/>
                <a:ea typeface="+mn-ea"/>
                <a:cs typeface="+mn-cs"/>
              </a:defRPr>
            </a:lvl1pPr>
            <a:lvl2pPr marL="360363" indent="-182563"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2pPr>
            <a:lvl3pPr marL="447675"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3pPr>
            <a:lvl4pPr marL="625475" indent="-177800"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4pPr>
            <a:lvl5pPr marL="808038"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700" dirty="0">
                <a:solidFill>
                  <a:schemeClr val="accent1"/>
                </a:solidFill>
              </a:rPr>
              <a:t>7</a:t>
            </a:r>
            <a:endParaRPr lang="en-GB" sz="700" dirty="0"/>
          </a:p>
        </p:txBody>
      </p:sp>
      <p:sp>
        <p:nvSpPr>
          <p:cNvPr id="23" name="Text Placeholder 4132">
            <a:extLst>
              <a:ext uri="{FF2B5EF4-FFF2-40B4-BE49-F238E27FC236}">
                <a16:creationId xmlns:a16="http://schemas.microsoft.com/office/drawing/2014/main" xmlns="" id="{FD791069-B152-48CB-BFDB-B0E7D94C6C7E}"/>
              </a:ext>
            </a:extLst>
          </p:cNvPr>
          <p:cNvSpPr txBox="1">
            <a:spLocks/>
          </p:cNvSpPr>
          <p:nvPr/>
        </p:nvSpPr>
        <p:spPr>
          <a:xfrm>
            <a:off x="432667" y="5365786"/>
            <a:ext cx="2949418" cy="489857"/>
          </a:xfrm>
          <a:prstGeom prst="rect">
            <a:avLst/>
          </a:prstGeom>
        </p:spPr>
        <p:txBody>
          <a:bodyPr lIns="0" tIns="0" rIns="0" bIns="0"/>
          <a:lstStyle>
            <a:lvl1pPr marL="176213" indent="-176213" algn="l" defTabSz="914400" rtl="0" eaLnBrk="1" latinLnBrk="0" hangingPunct="1">
              <a:lnSpc>
                <a:spcPct val="90000"/>
              </a:lnSpc>
              <a:spcBef>
                <a:spcPts val="1000"/>
              </a:spcBef>
              <a:buFont typeface="Arial" panose="020B0604020202020204" pitchFamily="34" charset="0"/>
              <a:buChar char="•"/>
              <a:defRPr sz="1200" kern="1200">
                <a:solidFill>
                  <a:schemeClr val="accent3"/>
                </a:solidFill>
                <a:latin typeface="+mn-lt"/>
                <a:ea typeface="+mn-ea"/>
                <a:cs typeface="+mn-cs"/>
              </a:defRPr>
            </a:lvl1pPr>
            <a:lvl2pPr marL="360363" indent="-182563"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2pPr>
            <a:lvl3pPr marL="447675"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3pPr>
            <a:lvl4pPr marL="625475" indent="-177800"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4pPr>
            <a:lvl5pPr marL="808038"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700" dirty="0"/>
              <a:t>Modified public market equivalent, based on net cash-flows and NAVs. Please see Invest Europe’s report: </a:t>
            </a:r>
            <a:r>
              <a:rPr lang="en-GB" sz="700" dirty="0">
                <a:hlinkClick r:id="rId3"/>
              </a:rPr>
              <a:t>Benchmarking Public &amp; Private Markets with the Public Market Equivalent (PME) </a:t>
            </a:r>
            <a:r>
              <a:rPr lang="en-GB" sz="700" dirty="0"/>
              <a:t>for a detailed description</a:t>
            </a:r>
          </a:p>
        </p:txBody>
      </p:sp>
      <p:sp>
        <p:nvSpPr>
          <p:cNvPr id="25" name="Text Placeholder 4132">
            <a:extLst>
              <a:ext uri="{FF2B5EF4-FFF2-40B4-BE49-F238E27FC236}">
                <a16:creationId xmlns:a16="http://schemas.microsoft.com/office/drawing/2014/main" xmlns="" id="{FD791069-B152-48CB-BFDB-B0E7D94C6C7E}"/>
              </a:ext>
            </a:extLst>
          </p:cNvPr>
          <p:cNvSpPr txBox="1">
            <a:spLocks/>
          </p:cNvSpPr>
          <p:nvPr/>
        </p:nvSpPr>
        <p:spPr>
          <a:xfrm>
            <a:off x="6452574" y="5593205"/>
            <a:ext cx="172640" cy="130515"/>
          </a:xfrm>
          <a:prstGeom prst="rect">
            <a:avLst/>
          </a:prstGeom>
        </p:spPr>
        <p:txBody>
          <a:bodyPr lIns="0" tIns="0" rIns="0" bIns="0"/>
          <a:lstStyle>
            <a:lvl1pPr marL="176213" indent="-176213" algn="l" defTabSz="914400" rtl="0" eaLnBrk="1" latinLnBrk="0" hangingPunct="1">
              <a:lnSpc>
                <a:spcPct val="90000"/>
              </a:lnSpc>
              <a:spcBef>
                <a:spcPts val="1000"/>
              </a:spcBef>
              <a:buFont typeface="Arial" panose="020B0604020202020204" pitchFamily="34" charset="0"/>
              <a:buChar char="•"/>
              <a:defRPr sz="1200" kern="1200">
                <a:solidFill>
                  <a:schemeClr val="accent3"/>
                </a:solidFill>
                <a:latin typeface="+mn-lt"/>
                <a:ea typeface="+mn-ea"/>
                <a:cs typeface="+mn-cs"/>
              </a:defRPr>
            </a:lvl1pPr>
            <a:lvl2pPr marL="360363" indent="-182563"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2pPr>
            <a:lvl3pPr marL="447675"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3pPr>
            <a:lvl4pPr marL="625475" indent="-177800"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4pPr>
            <a:lvl5pPr marL="808038"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700" dirty="0">
                <a:solidFill>
                  <a:schemeClr val="accent1"/>
                </a:solidFill>
              </a:rPr>
              <a:t>8</a:t>
            </a:r>
            <a:endParaRPr lang="en-GB" sz="700" dirty="0"/>
          </a:p>
        </p:txBody>
      </p:sp>
    </p:spTree>
    <p:extLst>
      <p:ext uri="{BB962C8B-B14F-4D97-AF65-F5344CB8AC3E}">
        <p14:creationId xmlns:p14="http://schemas.microsoft.com/office/powerpoint/2010/main" val="8614726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GB" dirty="0" err="1"/>
              <a:t>www.investeurope.eu</a:t>
            </a:r>
            <a:endParaRPr lang="en-GB" dirty="0"/>
          </a:p>
        </p:txBody>
      </p:sp>
      <p:sp>
        <p:nvSpPr>
          <p:cNvPr id="5" name="Slide Number Placeholder 4"/>
          <p:cNvSpPr>
            <a:spLocks noGrp="1"/>
          </p:cNvSpPr>
          <p:nvPr>
            <p:ph type="sldNum" sz="quarter" idx="12"/>
          </p:nvPr>
        </p:nvSpPr>
        <p:spPr/>
        <p:txBody>
          <a:bodyPr/>
          <a:lstStyle/>
          <a:p>
            <a:fld id="{3A277439-5CFB-40D3-A371-F0CC064631A7}" type="slidenum">
              <a:rPr lang="en-GB" smtClean="0"/>
              <a:t>16</a:t>
            </a:fld>
            <a:endParaRPr lang="en-GB"/>
          </a:p>
        </p:txBody>
      </p:sp>
      <p:sp>
        <p:nvSpPr>
          <p:cNvPr id="24" name="TextBox 23">
            <a:extLst>
              <a:ext uri="{FF2B5EF4-FFF2-40B4-BE49-F238E27FC236}">
                <a16:creationId xmlns:a16="http://schemas.microsoft.com/office/drawing/2014/main" xmlns="" id="{656CE940-CAC2-4B4B-A727-9041A5884513}"/>
              </a:ext>
            </a:extLst>
          </p:cNvPr>
          <p:cNvSpPr txBox="1"/>
          <p:nvPr/>
        </p:nvSpPr>
        <p:spPr>
          <a:xfrm>
            <a:off x="345730" y="1703332"/>
            <a:ext cx="2880000" cy="4153490"/>
          </a:xfrm>
          <a:prstGeom prst="rect">
            <a:avLst/>
          </a:prstGeom>
          <a:noFill/>
        </p:spPr>
        <p:txBody>
          <a:bodyPr wrap="square" lIns="0" tIns="0" rIns="0" bIns="0" numCol="1" spcCol="360000" rtlCol="0">
            <a:noAutofit/>
          </a:bodyPr>
          <a:lstStyle/>
          <a:p>
            <a:pPr>
              <a:spcAft>
                <a:spcPts val="800"/>
              </a:spcAft>
            </a:pPr>
            <a:r>
              <a:rPr lang="en-US" sz="1000" dirty="0">
                <a:solidFill>
                  <a:schemeClr val="accent3"/>
                </a:solidFill>
              </a:rPr>
              <a:t>The picture is similar when looking at net MOIC. Here Mid-Market funds achieve a net MOIC </a:t>
            </a:r>
            <a:br>
              <a:rPr lang="en-US" sz="1000" dirty="0">
                <a:solidFill>
                  <a:schemeClr val="accent3"/>
                </a:solidFill>
              </a:rPr>
            </a:br>
            <a:r>
              <a:rPr lang="en-US" sz="1000" dirty="0">
                <a:solidFill>
                  <a:schemeClr val="accent3"/>
                </a:solidFill>
              </a:rPr>
              <a:t>of 1.72x, compared to the benchmark performance of 1.24x.</a:t>
            </a:r>
          </a:p>
        </p:txBody>
      </p:sp>
      <p:sp>
        <p:nvSpPr>
          <p:cNvPr id="13" name="Title 1"/>
          <p:cNvSpPr txBox="1">
            <a:spLocks/>
          </p:cNvSpPr>
          <p:nvPr/>
        </p:nvSpPr>
        <p:spPr>
          <a:xfrm>
            <a:off x="3666156" y="1705262"/>
            <a:ext cx="5094680" cy="221599"/>
          </a:xfrm>
          <a:prstGeom prst="rect">
            <a:avLst/>
          </a:prstGeom>
        </p:spPr>
        <p:txBody>
          <a:bodyPr vert="horz" wrap="square" lIns="0" tIns="0" rIns="0" bIns="0" rtlCol="0" anchor="t" anchorCtr="0">
            <a:spAutoFit/>
          </a:bodyPr>
          <a:lstStyle>
            <a:lvl1pPr algn="l" defTabSz="742950" rtl="0" eaLnBrk="1" latinLnBrk="0" hangingPunct="1">
              <a:lnSpc>
                <a:spcPct val="90000"/>
              </a:lnSpc>
              <a:spcBef>
                <a:spcPct val="0"/>
              </a:spcBef>
              <a:buNone/>
              <a:defRPr sz="2200" b="1" kern="1200">
                <a:solidFill>
                  <a:schemeClr val="tx2"/>
                </a:solidFill>
                <a:latin typeface="+mj-lt"/>
                <a:ea typeface="+mj-ea"/>
                <a:cs typeface="+mj-cs"/>
              </a:defRPr>
            </a:lvl1pPr>
          </a:lstStyle>
          <a:p>
            <a:r>
              <a:rPr lang="en-US" sz="1600" spc="-20" dirty="0"/>
              <a:t>Net MOIC and </a:t>
            </a:r>
            <a:r>
              <a:rPr lang="en-US" sz="1600" spc="-20" dirty="0" err="1"/>
              <a:t>mPME</a:t>
            </a:r>
            <a:r>
              <a:rPr lang="en-US" sz="1600" spc="-20" dirty="0"/>
              <a:t> of LBO funds</a:t>
            </a:r>
          </a:p>
        </p:txBody>
      </p:sp>
      <p:sp>
        <p:nvSpPr>
          <p:cNvPr id="14" name="Text Placeholder 5"/>
          <p:cNvSpPr>
            <a:spLocks noGrp="1"/>
          </p:cNvSpPr>
          <p:nvPr>
            <p:ph type="body" sz="quarter" idx="14"/>
          </p:nvPr>
        </p:nvSpPr>
        <p:spPr>
          <a:xfrm>
            <a:off x="3665392" y="1985507"/>
            <a:ext cx="6032989" cy="271917"/>
          </a:xfrm>
        </p:spPr>
        <p:txBody>
          <a:bodyPr bIns="0"/>
          <a:lstStyle/>
          <a:p>
            <a:r>
              <a:rPr lang="en-US" sz="1000" dirty="0"/>
              <a:t>By size and geography</a:t>
            </a:r>
          </a:p>
        </p:txBody>
      </p:sp>
      <p:sp>
        <p:nvSpPr>
          <p:cNvPr id="15" name="Text Placeholder 4132">
            <a:extLst>
              <a:ext uri="{FF2B5EF4-FFF2-40B4-BE49-F238E27FC236}">
                <a16:creationId xmlns:a16="http://schemas.microsoft.com/office/drawing/2014/main" xmlns="" id="{FD791069-B152-48CB-BFDB-B0E7D94C6C7E}"/>
              </a:ext>
            </a:extLst>
          </p:cNvPr>
          <p:cNvSpPr txBox="1">
            <a:spLocks/>
          </p:cNvSpPr>
          <p:nvPr/>
        </p:nvSpPr>
        <p:spPr>
          <a:xfrm>
            <a:off x="3658210" y="5980904"/>
            <a:ext cx="5004893" cy="165643"/>
          </a:xfrm>
          <a:prstGeom prst="rect">
            <a:avLst/>
          </a:prstGeom>
        </p:spPr>
        <p:txBody>
          <a:bodyPr lIns="0" tIns="0" rIns="0" bIns="0"/>
          <a:lstStyle>
            <a:lvl1pPr marL="176213" indent="-176213" algn="l" defTabSz="914400" rtl="0" eaLnBrk="1" latinLnBrk="0" hangingPunct="1">
              <a:lnSpc>
                <a:spcPct val="90000"/>
              </a:lnSpc>
              <a:spcBef>
                <a:spcPts val="1000"/>
              </a:spcBef>
              <a:buFont typeface="Arial" panose="020B0604020202020204" pitchFamily="34" charset="0"/>
              <a:buChar char="•"/>
              <a:defRPr sz="1200" kern="1200">
                <a:solidFill>
                  <a:schemeClr val="accent3"/>
                </a:solidFill>
                <a:latin typeface="+mn-lt"/>
                <a:ea typeface="+mn-ea"/>
                <a:cs typeface="+mn-cs"/>
              </a:defRPr>
            </a:lvl1pPr>
            <a:lvl2pPr marL="360363" indent="-182563"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2pPr>
            <a:lvl3pPr marL="447675"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3pPr>
            <a:lvl4pPr marL="625475" indent="-177800"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4pPr>
            <a:lvl5pPr marL="808038"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800" dirty="0"/>
              <a:t>Source: Invest Europe, based on Cambridge Associates</a:t>
            </a:r>
          </a:p>
        </p:txBody>
      </p:sp>
      <p:cxnSp>
        <p:nvCxnSpPr>
          <p:cNvPr id="16" name="Straight Connector 15">
            <a:extLst>
              <a:ext uri="{FF2B5EF4-FFF2-40B4-BE49-F238E27FC236}">
                <a16:creationId xmlns:a16="http://schemas.microsoft.com/office/drawing/2014/main" xmlns="" id="{DC6E1F5F-92B3-4119-BB37-6207FDB19FCE}"/>
              </a:ext>
            </a:extLst>
          </p:cNvPr>
          <p:cNvCxnSpPr/>
          <p:nvPr/>
        </p:nvCxnSpPr>
        <p:spPr>
          <a:xfrm>
            <a:off x="3371963" y="1710933"/>
            <a:ext cx="0" cy="4363864"/>
          </a:xfrm>
          <a:prstGeom prst="line">
            <a:avLst/>
          </a:prstGeom>
          <a:ln>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4800600" y="2216426"/>
            <a:ext cx="3359426" cy="506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7" name="Chart 16">
            <a:extLst>
              <a:ext uri="{FF2B5EF4-FFF2-40B4-BE49-F238E27FC236}">
                <a16:creationId xmlns:a16="http://schemas.microsoft.com/office/drawing/2014/main" xmlns="" id="{56DD515E-DB05-1B45-8AC8-60811B6BDDF1}"/>
              </a:ext>
            </a:extLst>
          </p:cNvPr>
          <p:cNvGraphicFramePr/>
          <p:nvPr>
            <p:extLst>
              <p:ext uri="{D42A27DB-BD31-4B8C-83A1-F6EECF244321}">
                <p14:modId xmlns:p14="http://schemas.microsoft.com/office/powerpoint/2010/main" val="1355726586"/>
              </p:ext>
            </p:extLst>
          </p:nvPr>
        </p:nvGraphicFramePr>
        <p:xfrm>
          <a:off x="3501250" y="2150039"/>
          <a:ext cx="6197131" cy="3745326"/>
        </p:xfrm>
        <a:graphic>
          <a:graphicData uri="http://schemas.openxmlformats.org/drawingml/2006/chart">
            <c:chart xmlns:c="http://schemas.openxmlformats.org/drawingml/2006/chart" xmlns:r="http://schemas.openxmlformats.org/officeDocument/2006/relationships" r:id="rId2"/>
          </a:graphicData>
        </a:graphic>
      </p:graphicFrame>
      <p:sp>
        <p:nvSpPr>
          <p:cNvPr id="20" name="Rectangle 19">
            <a:extLst>
              <a:ext uri="{FF2B5EF4-FFF2-40B4-BE49-F238E27FC236}">
                <a16:creationId xmlns:a16="http://schemas.microsoft.com/office/drawing/2014/main" xmlns="" id="{B98C1477-10CA-9F4B-9585-E2F6BF075F22}"/>
              </a:ext>
            </a:extLst>
          </p:cNvPr>
          <p:cNvSpPr/>
          <p:nvPr/>
        </p:nvSpPr>
        <p:spPr>
          <a:xfrm>
            <a:off x="4885472" y="5080805"/>
            <a:ext cx="1086507" cy="400110"/>
          </a:xfrm>
          <a:prstGeom prst="rect">
            <a:avLst/>
          </a:prstGeom>
        </p:spPr>
        <p:txBody>
          <a:bodyPr wrap="square">
            <a:spAutoFit/>
          </a:bodyPr>
          <a:lstStyle/>
          <a:p>
            <a:pPr algn="ctr"/>
            <a:r>
              <a:rPr lang="en-US" sz="1000" b="1" dirty="0">
                <a:solidFill>
                  <a:srgbClr val="6E8090"/>
                </a:solidFill>
              </a:rPr>
              <a:t>European</a:t>
            </a:r>
            <a:br>
              <a:rPr lang="en-US" sz="1000" b="1" dirty="0">
                <a:solidFill>
                  <a:srgbClr val="6E8090"/>
                </a:solidFill>
              </a:rPr>
            </a:br>
            <a:r>
              <a:rPr lang="en-US" sz="1000" b="1" dirty="0">
                <a:solidFill>
                  <a:srgbClr val="6E8090"/>
                </a:solidFill>
              </a:rPr>
              <a:t>mid-sized LBO</a:t>
            </a:r>
          </a:p>
        </p:txBody>
      </p:sp>
      <p:sp>
        <p:nvSpPr>
          <p:cNvPr id="19" name="Text Placeholder 4132">
            <a:extLst>
              <a:ext uri="{FF2B5EF4-FFF2-40B4-BE49-F238E27FC236}">
                <a16:creationId xmlns:a16="http://schemas.microsoft.com/office/drawing/2014/main" xmlns="" id="{FD791069-B152-48CB-BFDB-B0E7D94C6C7E}"/>
              </a:ext>
            </a:extLst>
          </p:cNvPr>
          <p:cNvSpPr txBox="1">
            <a:spLocks/>
          </p:cNvSpPr>
          <p:nvPr/>
        </p:nvSpPr>
        <p:spPr>
          <a:xfrm>
            <a:off x="6452574" y="5593205"/>
            <a:ext cx="172640" cy="130515"/>
          </a:xfrm>
          <a:prstGeom prst="rect">
            <a:avLst/>
          </a:prstGeom>
        </p:spPr>
        <p:txBody>
          <a:bodyPr lIns="0" tIns="0" rIns="0" bIns="0"/>
          <a:lstStyle>
            <a:lvl1pPr marL="176213" indent="-176213" algn="l" defTabSz="914400" rtl="0" eaLnBrk="1" latinLnBrk="0" hangingPunct="1">
              <a:lnSpc>
                <a:spcPct val="90000"/>
              </a:lnSpc>
              <a:spcBef>
                <a:spcPts val="1000"/>
              </a:spcBef>
              <a:buFont typeface="Arial" panose="020B0604020202020204" pitchFamily="34" charset="0"/>
              <a:buChar char="•"/>
              <a:defRPr sz="1200" kern="1200">
                <a:solidFill>
                  <a:schemeClr val="accent3"/>
                </a:solidFill>
                <a:latin typeface="+mn-lt"/>
                <a:ea typeface="+mn-ea"/>
                <a:cs typeface="+mn-cs"/>
              </a:defRPr>
            </a:lvl1pPr>
            <a:lvl2pPr marL="360363" indent="-182563"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2pPr>
            <a:lvl3pPr marL="447675"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3pPr>
            <a:lvl4pPr marL="625475" indent="-177800"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4pPr>
            <a:lvl5pPr marL="808038"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700" dirty="0">
                <a:solidFill>
                  <a:schemeClr val="accent1"/>
                </a:solidFill>
              </a:rPr>
              <a:t>8</a:t>
            </a:r>
            <a:endParaRPr lang="en-GB" sz="700" dirty="0"/>
          </a:p>
        </p:txBody>
      </p:sp>
      <p:sp>
        <p:nvSpPr>
          <p:cNvPr id="21" name="Text Placeholder 4132">
            <a:extLst>
              <a:ext uri="{FF2B5EF4-FFF2-40B4-BE49-F238E27FC236}">
                <a16:creationId xmlns:a16="http://schemas.microsoft.com/office/drawing/2014/main" xmlns="" id="{FD791069-B152-48CB-BFDB-B0E7D94C6C7E}"/>
              </a:ext>
            </a:extLst>
          </p:cNvPr>
          <p:cNvSpPr txBox="1">
            <a:spLocks/>
          </p:cNvSpPr>
          <p:nvPr/>
        </p:nvSpPr>
        <p:spPr>
          <a:xfrm>
            <a:off x="348954" y="5829425"/>
            <a:ext cx="172640" cy="130515"/>
          </a:xfrm>
          <a:prstGeom prst="rect">
            <a:avLst/>
          </a:prstGeom>
        </p:spPr>
        <p:txBody>
          <a:bodyPr lIns="0" tIns="0" rIns="0" bIns="0"/>
          <a:lstStyle>
            <a:lvl1pPr marL="176213" indent="-176213" algn="l" defTabSz="914400" rtl="0" eaLnBrk="1" latinLnBrk="0" hangingPunct="1">
              <a:lnSpc>
                <a:spcPct val="90000"/>
              </a:lnSpc>
              <a:spcBef>
                <a:spcPts val="1000"/>
              </a:spcBef>
              <a:buFont typeface="Arial" panose="020B0604020202020204" pitchFamily="34" charset="0"/>
              <a:buChar char="•"/>
              <a:defRPr sz="1200" kern="1200">
                <a:solidFill>
                  <a:schemeClr val="accent3"/>
                </a:solidFill>
                <a:latin typeface="+mn-lt"/>
                <a:ea typeface="+mn-ea"/>
                <a:cs typeface="+mn-cs"/>
              </a:defRPr>
            </a:lvl1pPr>
            <a:lvl2pPr marL="360363" indent="-182563"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2pPr>
            <a:lvl3pPr marL="447675"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3pPr>
            <a:lvl4pPr marL="625475" indent="-177800"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4pPr>
            <a:lvl5pPr marL="808038"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700" dirty="0">
                <a:solidFill>
                  <a:schemeClr val="accent1"/>
                </a:solidFill>
              </a:rPr>
              <a:t>8</a:t>
            </a:r>
            <a:endParaRPr lang="en-GB" sz="700" dirty="0"/>
          </a:p>
        </p:txBody>
      </p:sp>
      <p:sp>
        <p:nvSpPr>
          <p:cNvPr id="22" name="Text Placeholder 4132">
            <a:extLst>
              <a:ext uri="{FF2B5EF4-FFF2-40B4-BE49-F238E27FC236}">
                <a16:creationId xmlns:a16="http://schemas.microsoft.com/office/drawing/2014/main" xmlns="" id="{FD791069-B152-48CB-BFDB-B0E7D94C6C7E}"/>
              </a:ext>
            </a:extLst>
          </p:cNvPr>
          <p:cNvSpPr txBox="1">
            <a:spLocks/>
          </p:cNvSpPr>
          <p:nvPr/>
        </p:nvSpPr>
        <p:spPr>
          <a:xfrm>
            <a:off x="432667" y="5822986"/>
            <a:ext cx="2813453" cy="489857"/>
          </a:xfrm>
          <a:prstGeom prst="rect">
            <a:avLst/>
          </a:prstGeom>
        </p:spPr>
        <p:txBody>
          <a:bodyPr lIns="0" tIns="0" rIns="0" bIns="0"/>
          <a:lstStyle>
            <a:lvl1pPr marL="176213" indent="-176213" algn="l" defTabSz="914400" rtl="0" eaLnBrk="1" latinLnBrk="0" hangingPunct="1">
              <a:lnSpc>
                <a:spcPct val="90000"/>
              </a:lnSpc>
              <a:spcBef>
                <a:spcPts val="1000"/>
              </a:spcBef>
              <a:buFont typeface="Arial" panose="020B0604020202020204" pitchFamily="34" charset="0"/>
              <a:buChar char="•"/>
              <a:defRPr sz="1200" kern="1200">
                <a:solidFill>
                  <a:schemeClr val="accent3"/>
                </a:solidFill>
                <a:latin typeface="+mn-lt"/>
                <a:ea typeface="+mn-ea"/>
                <a:cs typeface="+mn-cs"/>
              </a:defRPr>
            </a:lvl1pPr>
            <a:lvl2pPr marL="360363" indent="-182563"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2pPr>
            <a:lvl3pPr marL="447675"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3pPr>
            <a:lvl4pPr marL="625475" indent="-177800"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4pPr>
            <a:lvl5pPr marL="808038"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700" dirty="0"/>
              <a:t>The </a:t>
            </a:r>
            <a:r>
              <a:rPr lang="en-GB" sz="700" dirty="0" err="1"/>
              <a:t>mPME</a:t>
            </a:r>
            <a:r>
              <a:rPr lang="en-GB" sz="700" dirty="0"/>
              <a:t> method used for the MSCI Europe benchmark replicates the cash-flows of the corresponding segment by buying and selling indices of assets</a:t>
            </a:r>
          </a:p>
        </p:txBody>
      </p:sp>
      <p:sp>
        <p:nvSpPr>
          <p:cNvPr id="2" name="Title 1"/>
          <p:cNvSpPr>
            <a:spLocks noGrp="1"/>
          </p:cNvSpPr>
          <p:nvPr>
            <p:ph type="title"/>
          </p:nvPr>
        </p:nvSpPr>
        <p:spPr/>
        <p:txBody>
          <a:bodyPr/>
          <a:lstStyle/>
          <a:p>
            <a:r>
              <a:rPr lang="en-US" dirty="0"/>
              <a:t>Performance benchmarks </a:t>
            </a:r>
            <a:r>
              <a:rPr lang="en-US" b="0" dirty="0"/>
              <a:t>continued</a:t>
            </a:r>
            <a:endParaRPr lang="en-US" dirty="0"/>
          </a:p>
        </p:txBody>
      </p:sp>
    </p:spTree>
    <p:extLst>
      <p:ext uri="{BB962C8B-B14F-4D97-AF65-F5344CB8AC3E}">
        <p14:creationId xmlns:p14="http://schemas.microsoft.com/office/powerpoint/2010/main" val="8102700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3657845" y="5680718"/>
            <a:ext cx="3691905" cy="606968"/>
            <a:chOff x="3603417" y="5490218"/>
            <a:chExt cx="3691905" cy="606968"/>
          </a:xfrm>
        </p:grpSpPr>
        <p:sp>
          <p:nvSpPr>
            <p:cNvPr id="17" name="TextBox 16">
              <a:extLst>
                <a:ext uri="{FF2B5EF4-FFF2-40B4-BE49-F238E27FC236}">
                  <a16:creationId xmlns:a16="http://schemas.microsoft.com/office/drawing/2014/main" xmlns="" id="{656CE940-CAC2-4B4B-A727-9041A5884513}"/>
                </a:ext>
              </a:extLst>
            </p:cNvPr>
            <p:cNvSpPr txBox="1"/>
            <p:nvPr/>
          </p:nvSpPr>
          <p:spPr>
            <a:xfrm>
              <a:off x="3620248" y="5490218"/>
              <a:ext cx="1567978" cy="286993"/>
            </a:xfrm>
            <a:prstGeom prst="rect">
              <a:avLst/>
            </a:prstGeom>
            <a:noFill/>
          </p:spPr>
          <p:txBody>
            <a:bodyPr wrap="square" lIns="0" tIns="0" rIns="0" bIns="0" numCol="1" spcCol="360000" rtlCol="0">
              <a:noAutofit/>
            </a:bodyPr>
            <a:lstStyle/>
            <a:p>
              <a:pPr>
                <a:spcAft>
                  <a:spcPts val="800"/>
                </a:spcAft>
              </a:pPr>
              <a:r>
                <a:rPr lang="en-US" sz="1000" b="1" dirty="0">
                  <a:solidFill>
                    <a:srgbClr val="F47735"/>
                  </a:solidFill>
                </a:rPr>
                <a:t>Mid-Market backed</a:t>
              </a:r>
            </a:p>
          </p:txBody>
        </p:sp>
        <p:sp>
          <p:nvSpPr>
            <p:cNvPr id="19" name="TextBox 18">
              <a:extLst>
                <a:ext uri="{FF2B5EF4-FFF2-40B4-BE49-F238E27FC236}">
                  <a16:creationId xmlns:a16="http://schemas.microsoft.com/office/drawing/2014/main" xmlns="" id="{656CE940-CAC2-4B4B-A727-9041A5884513}"/>
                </a:ext>
              </a:extLst>
            </p:cNvPr>
            <p:cNvSpPr txBox="1"/>
            <p:nvPr/>
          </p:nvSpPr>
          <p:spPr>
            <a:xfrm>
              <a:off x="3603417" y="5620070"/>
              <a:ext cx="1694139" cy="477116"/>
            </a:xfrm>
            <a:prstGeom prst="rect">
              <a:avLst/>
            </a:prstGeom>
            <a:noFill/>
          </p:spPr>
          <p:txBody>
            <a:bodyPr wrap="square" lIns="0" tIns="0" rIns="0" bIns="0" numCol="1" spcCol="360000" rtlCol="0">
              <a:noAutofit/>
            </a:bodyPr>
            <a:lstStyle/>
            <a:p>
              <a:pPr>
                <a:spcAft>
                  <a:spcPts val="800"/>
                </a:spcAft>
              </a:pPr>
              <a:r>
                <a:rPr lang="en-US" sz="2000" spc="-100" dirty="0">
                  <a:solidFill>
                    <a:srgbClr val="F47735"/>
                  </a:solidFill>
                </a:rPr>
                <a:t>3.0</a:t>
              </a:r>
              <a:r>
                <a:rPr lang="en-US" sz="2000" dirty="0">
                  <a:solidFill>
                    <a:srgbClr val="F47735"/>
                  </a:solidFill>
                </a:rPr>
                <a:t> million</a:t>
              </a:r>
            </a:p>
          </p:txBody>
        </p:sp>
        <p:sp>
          <p:nvSpPr>
            <p:cNvPr id="21" name="TextBox 20">
              <a:extLst>
                <a:ext uri="{FF2B5EF4-FFF2-40B4-BE49-F238E27FC236}">
                  <a16:creationId xmlns:a16="http://schemas.microsoft.com/office/drawing/2014/main" xmlns="" id="{656CE940-CAC2-4B4B-A727-9041A5884513}"/>
                </a:ext>
              </a:extLst>
            </p:cNvPr>
            <p:cNvSpPr txBox="1"/>
            <p:nvPr/>
          </p:nvSpPr>
          <p:spPr>
            <a:xfrm>
              <a:off x="5210508" y="5490218"/>
              <a:ext cx="2084814" cy="286993"/>
            </a:xfrm>
            <a:prstGeom prst="rect">
              <a:avLst/>
            </a:prstGeom>
            <a:noFill/>
          </p:spPr>
          <p:txBody>
            <a:bodyPr wrap="square" lIns="0" tIns="0" rIns="0" bIns="0" numCol="1" spcCol="360000" rtlCol="0">
              <a:noAutofit/>
            </a:bodyPr>
            <a:lstStyle/>
            <a:p>
              <a:pPr>
                <a:spcAft>
                  <a:spcPts val="800"/>
                </a:spcAft>
              </a:pPr>
              <a:r>
                <a:rPr lang="en-US" sz="1000" b="1" dirty="0">
                  <a:solidFill>
                    <a:schemeClr val="accent1"/>
                  </a:solidFill>
                </a:rPr>
                <a:t>Backed by other private equity</a:t>
              </a:r>
            </a:p>
          </p:txBody>
        </p:sp>
        <p:sp>
          <p:nvSpPr>
            <p:cNvPr id="22" name="TextBox 21">
              <a:extLst>
                <a:ext uri="{FF2B5EF4-FFF2-40B4-BE49-F238E27FC236}">
                  <a16:creationId xmlns:a16="http://schemas.microsoft.com/office/drawing/2014/main" xmlns="" id="{656CE940-CAC2-4B4B-A727-9041A5884513}"/>
                </a:ext>
              </a:extLst>
            </p:cNvPr>
            <p:cNvSpPr txBox="1"/>
            <p:nvPr/>
          </p:nvSpPr>
          <p:spPr>
            <a:xfrm>
              <a:off x="5193677" y="5620070"/>
              <a:ext cx="1694139" cy="477116"/>
            </a:xfrm>
            <a:prstGeom prst="rect">
              <a:avLst/>
            </a:prstGeom>
            <a:noFill/>
          </p:spPr>
          <p:txBody>
            <a:bodyPr wrap="square" lIns="0" tIns="0" rIns="0" bIns="0" numCol="1" spcCol="360000" rtlCol="0">
              <a:noAutofit/>
            </a:bodyPr>
            <a:lstStyle/>
            <a:p>
              <a:pPr>
                <a:spcAft>
                  <a:spcPts val="800"/>
                </a:spcAft>
              </a:pPr>
              <a:r>
                <a:rPr lang="en-US" sz="2000" spc="-100" dirty="0">
                  <a:solidFill>
                    <a:schemeClr val="accent1"/>
                  </a:solidFill>
                </a:rPr>
                <a:t>7.3</a:t>
              </a:r>
              <a:r>
                <a:rPr lang="en-US" sz="2000" dirty="0">
                  <a:solidFill>
                    <a:schemeClr val="accent1"/>
                  </a:solidFill>
                </a:rPr>
                <a:t> million</a:t>
              </a:r>
            </a:p>
          </p:txBody>
        </p:sp>
      </p:grpSp>
      <p:sp>
        <p:nvSpPr>
          <p:cNvPr id="4" name="Footer Placeholder 3"/>
          <p:cNvSpPr>
            <a:spLocks noGrp="1"/>
          </p:cNvSpPr>
          <p:nvPr>
            <p:ph type="ftr" sz="quarter" idx="11"/>
          </p:nvPr>
        </p:nvSpPr>
        <p:spPr/>
        <p:txBody>
          <a:bodyPr/>
          <a:lstStyle/>
          <a:p>
            <a:r>
              <a:rPr lang="en-GB" dirty="0" err="1"/>
              <a:t>www.investeurope.eu</a:t>
            </a:r>
            <a:endParaRPr lang="en-GB" dirty="0"/>
          </a:p>
        </p:txBody>
      </p:sp>
      <p:sp>
        <p:nvSpPr>
          <p:cNvPr id="5" name="Slide Number Placeholder 4"/>
          <p:cNvSpPr>
            <a:spLocks noGrp="1"/>
          </p:cNvSpPr>
          <p:nvPr>
            <p:ph type="sldNum" sz="quarter" idx="12"/>
          </p:nvPr>
        </p:nvSpPr>
        <p:spPr/>
        <p:txBody>
          <a:bodyPr/>
          <a:lstStyle/>
          <a:p>
            <a:fld id="{3A277439-5CFB-40D3-A371-F0CC064631A7}" type="slidenum">
              <a:rPr lang="en-GB" smtClean="0"/>
              <a:t>17</a:t>
            </a:fld>
            <a:endParaRPr lang="en-GB"/>
          </a:p>
        </p:txBody>
      </p:sp>
      <p:sp>
        <p:nvSpPr>
          <p:cNvPr id="24" name="TextBox 23">
            <a:extLst>
              <a:ext uri="{FF2B5EF4-FFF2-40B4-BE49-F238E27FC236}">
                <a16:creationId xmlns:a16="http://schemas.microsoft.com/office/drawing/2014/main" xmlns="" id="{656CE940-CAC2-4B4B-A727-9041A5884513}"/>
              </a:ext>
            </a:extLst>
          </p:cNvPr>
          <p:cNvSpPr txBox="1"/>
          <p:nvPr/>
        </p:nvSpPr>
        <p:spPr>
          <a:xfrm>
            <a:off x="345730" y="1690720"/>
            <a:ext cx="2880000" cy="4153490"/>
          </a:xfrm>
          <a:prstGeom prst="rect">
            <a:avLst/>
          </a:prstGeom>
          <a:noFill/>
        </p:spPr>
        <p:txBody>
          <a:bodyPr wrap="square" lIns="0" tIns="0" rIns="0" bIns="0" numCol="1" spcCol="360000" rtlCol="0">
            <a:noAutofit/>
          </a:bodyPr>
          <a:lstStyle/>
          <a:p>
            <a:pPr>
              <a:spcAft>
                <a:spcPts val="800"/>
              </a:spcAft>
            </a:pPr>
            <a:r>
              <a:rPr lang="en-US" sz="1000" dirty="0">
                <a:solidFill>
                  <a:schemeClr val="accent3"/>
                </a:solidFill>
              </a:rPr>
              <a:t>The social impact of investments is an increasingly important consideration for any LP. This section demonstrates that Mid-Market funds are key players in the European employment market. The portfolio companies they back employ a significant number of people, those companies create more jobs (net) at a rate faster than Europe as a whole, and they are active in a wide range of sectors and geographies.</a:t>
            </a:r>
          </a:p>
          <a:p>
            <a:pPr>
              <a:spcAft>
                <a:spcPts val="800"/>
              </a:spcAft>
            </a:pPr>
            <a:r>
              <a:rPr lang="en-US" sz="1000" dirty="0">
                <a:solidFill>
                  <a:schemeClr val="accent3"/>
                </a:solidFill>
              </a:rPr>
              <a:t>In 2019, around three million people worked </a:t>
            </a:r>
            <a:br>
              <a:rPr lang="en-US" sz="1000" dirty="0">
                <a:solidFill>
                  <a:schemeClr val="accent3"/>
                </a:solidFill>
              </a:rPr>
            </a:br>
            <a:r>
              <a:rPr lang="en-US" sz="1000" dirty="0">
                <a:solidFill>
                  <a:schemeClr val="accent3"/>
                </a:solidFill>
              </a:rPr>
              <a:t>in companies backed by Mid-Market funds: this represented almost 30% of the total number </a:t>
            </a:r>
            <a:br>
              <a:rPr lang="en-US" sz="1000" dirty="0">
                <a:solidFill>
                  <a:schemeClr val="accent3"/>
                </a:solidFill>
              </a:rPr>
            </a:br>
            <a:r>
              <a:rPr lang="en-US" sz="1000" dirty="0">
                <a:solidFill>
                  <a:schemeClr val="accent3"/>
                </a:solidFill>
              </a:rPr>
              <a:t>of employees working at private equity backed companies – more than the entire population </a:t>
            </a:r>
            <a:br>
              <a:rPr lang="en-US" sz="1000" dirty="0">
                <a:solidFill>
                  <a:schemeClr val="accent3"/>
                </a:solidFill>
              </a:rPr>
            </a:br>
            <a:r>
              <a:rPr lang="en-US" sz="1000" dirty="0">
                <a:solidFill>
                  <a:schemeClr val="accent3"/>
                </a:solidFill>
              </a:rPr>
              <a:t>of Lithuania.</a:t>
            </a:r>
          </a:p>
        </p:txBody>
      </p:sp>
      <p:sp>
        <p:nvSpPr>
          <p:cNvPr id="13" name="Title 1"/>
          <p:cNvSpPr txBox="1">
            <a:spLocks/>
          </p:cNvSpPr>
          <p:nvPr/>
        </p:nvSpPr>
        <p:spPr>
          <a:xfrm>
            <a:off x="3666156" y="1705262"/>
            <a:ext cx="5094680" cy="387798"/>
          </a:xfrm>
          <a:prstGeom prst="rect">
            <a:avLst/>
          </a:prstGeom>
        </p:spPr>
        <p:txBody>
          <a:bodyPr vert="horz" wrap="square" lIns="0" tIns="0" rIns="0" bIns="0" rtlCol="0" anchor="t" anchorCtr="0">
            <a:spAutoFit/>
          </a:bodyPr>
          <a:lstStyle>
            <a:lvl1pPr algn="l" defTabSz="742950" rtl="0" eaLnBrk="1" latinLnBrk="0" hangingPunct="1">
              <a:lnSpc>
                <a:spcPct val="90000"/>
              </a:lnSpc>
              <a:spcBef>
                <a:spcPct val="0"/>
              </a:spcBef>
              <a:buNone/>
              <a:defRPr sz="2200" b="1" kern="1200">
                <a:solidFill>
                  <a:schemeClr val="tx2"/>
                </a:solidFill>
                <a:latin typeface="+mj-lt"/>
                <a:ea typeface="+mj-ea"/>
                <a:cs typeface="+mj-cs"/>
              </a:defRPr>
            </a:lvl1pPr>
          </a:lstStyle>
          <a:p>
            <a:r>
              <a:rPr lang="en-US" sz="1400" spc="-20" dirty="0"/>
              <a:t>Total employees working in European headquartered </a:t>
            </a:r>
            <a:br>
              <a:rPr lang="en-US" sz="1400" spc="-20" dirty="0"/>
            </a:br>
            <a:r>
              <a:rPr lang="en-US" sz="1400" spc="-20" dirty="0"/>
              <a:t>private equity backed companies 2019</a:t>
            </a:r>
          </a:p>
        </p:txBody>
      </p:sp>
      <p:cxnSp>
        <p:nvCxnSpPr>
          <p:cNvPr id="16" name="Straight Connector 15">
            <a:extLst>
              <a:ext uri="{FF2B5EF4-FFF2-40B4-BE49-F238E27FC236}">
                <a16:creationId xmlns:a16="http://schemas.microsoft.com/office/drawing/2014/main" xmlns="" id="{DC6E1F5F-92B3-4119-BB37-6207FDB19FCE}"/>
              </a:ext>
            </a:extLst>
          </p:cNvPr>
          <p:cNvCxnSpPr/>
          <p:nvPr/>
        </p:nvCxnSpPr>
        <p:spPr>
          <a:xfrm>
            <a:off x="3371963" y="1710933"/>
            <a:ext cx="0" cy="4363864"/>
          </a:xfrm>
          <a:prstGeom prst="line">
            <a:avLst/>
          </a:prstGeom>
          <a:ln>
            <a:solidFill>
              <a:schemeClr val="accent3"/>
            </a:solidFill>
            <a:prstDash val="sysDot"/>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21946" y="2154210"/>
            <a:ext cx="5363502" cy="3495854"/>
          </a:xfrm>
          <a:prstGeom prst="rect">
            <a:avLst/>
          </a:prstGeom>
        </p:spPr>
      </p:pic>
      <p:sp>
        <p:nvSpPr>
          <p:cNvPr id="23" name="Title 1"/>
          <p:cNvSpPr>
            <a:spLocks noGrp="1"/>
          </p:cNvSpPr>
          <p:nvPr>
            <p:ph type="title"/>
          </p:nvPr>
        </p:nvSpPr>
        <p:spPr>
          <a:xfrm>
            <a:off x="344488" y="961683"/>
            <a:ext cx="9217025" cy="377402"/>
          </a:xfrm>
        </p:spPr>
        <p:txBody>
          <a:bodyPr/>
          <a:lstStyle/>
          <a:p>
            <a:r>
              <a:rPr lang="en-US" dirty="0"/>
              <a:t>Social performance (employment )</a:t>
            </a:r>
          </a:p>
        </p:txBody>
      </p:sp>
      <p:sp>
        <p:nvSpPr>
          <p:cNvPr id="25" name="TextBox 24"/>
          <p:cNvSpPr txBox="1"/>
          <p:nvPr/>
        </p:nvSpPr>
        <p:spPr>
          <a:xfrm>
            <a:off x="4709159" y="1017768"/>
            <a:ext cx="498945" cy="153888"/>
          </a:xfrm>
          <a:prstGeom prst="rect">
            <a:avLst/>
          </a:prstGeom>
          <a:noFill/>
        </p:spPr>
        <p:txBody>
          <a:bodyPr wrap="square" lIns="0" tIns="0" rIns="0" bIns="0" rtlCol="0">
            <a:spAutoFit/>
          </a:bodyPr>
          <a:lstStyle/>
          <a:p>
            <a:r>
              <a:rPr lang="en-US" sz="1000" b="1" baseline="30000" dirty="0">
                <a:solidFill>
                  <a:schemeClr val="accent1"/>
                </a:solidFill>
              </a:rPr>
              <a:t>9</a:t>
            </a:r>
            <a:endParaRPr lang="en-US" dirty="0">
              <a:solidFill>
                <a:schemeClr val="accent1"/>
              </a:solidFill>
            </a:endParaRPr>
          </a:p>
        </p:txBody>
      </p:sp>
      <p:sp>
        <p:nvSpPr>
          <p:cNvPr id="29" name="Text Placeholder 4132">
            <a:extLst>
              <a:ext uri="{FF2B5EF4-FFF2-40B4-BE49-F238E27FC236}">
                <a16:creationId xmlns:a16="http://schemas.microsoft.com/office/drawing/2014/main" xmlns="" id="{FD791069-B152-48CB-BFDB-B0E7D94C6C7E}"/>
              </a:ext>
            </a:extLst>
          </p:cNvPr>
          <p:cNvSpPr txBox="1">
            <a:spLocks/>
          </p:cNvSpPr>
          <p:nvPr/>
        </p:nvSpPr>
        <p:spPr>
          <a:xfrm>
            <a:off x="348954" y="5793767"/>
            <a:ext cx="172640" cy="130515"/>
          </a:xfrm>
          <a:prstGeom prst="rect">
            <a:avLst/>
          </a:prstGeom>
        </p:spPr>
        <p:txBody>
          <a:bodyPr lIns="0" tIns="0" rIns="0" bIns="0"/>
          <a:lstStyle>
            <a:lvl1pPr marL="176213" indent="-176213" algn="l" defTabSz="914400" rtl="0" eaLnBrk="1" latinLnBrk="0" hangingPunct="1">
              <a:lnSpc>
                <a:spcPct val="90000"/>
              </a:lnSpc>
              <a:spcBef>
                <a:spcPts val="1000"/>
              </a:spcBef>
              <a:buFont typeface="Arial" panose="020B0604020202020204" pitchFamily="34" charset="0"/>
              <a:buChar char="•"/>
              <a:defRPr sz="1200" kern="1200">
                <a:solidFill>
                  <a:schemeClr val="accent3"/>
                </a:solidFill>
                <a:latin typeface="+mn-lt"/>
                <a:ea typeface="+mn-ea"/>
                <a:cs typeface="+mn-cs"/>
              </a:defRPr>
            </a:lvl1pPr>
            <a:lvl2pPr marL="360363" indent="-182563"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2pPr>
            <a:lvl3pPr marL="447675"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3pPr>
            <a:lvl4pPr marL="625475" indent="-177800"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4pPr>
            <a:lvl5pPr marL="808038"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700" dirty="0">
                <a:solidFill>
                  <a:schemeClr val="accent1"/>
                </a:solidFill>
              </a:rPr>
              <a:t>9</a:t>
            </a:r>
            <a:endParaRPr lang="en-GB" sz="700" dirty="0"/>
          </a:p>
        </p:txBody>
      </p:sp>
      <p:sp>
        <p:nvSpPr>
          <p:cNvPr id="30" name="Text Placeholder 4132">
            <a:extLst>
              <a:ext uri="{FF2B5EF4-FFF2-40B4-BE49-F238E27FC236}">
                <a16:creationId xmlns:a16="http://schemas.microsoft.com/office/drawing/2014/main" xmlns="" id="{FD791069-B152-48CB-BFDB-B0E7D94C6C7E}"/>
              </a:ext>
            </a:extLst>
          </p:cNvPr>
          <p:cNvSpPr txBox="1">
            <a:spLocks/>
          </p:cNvSpPr>
          <p:nvPr/>
        </p:nvSpPr>
        <p:spPr>
          <a:xfrm>
            <a:off x="432667" y="5787328"/>
            <a:ext cx="2836313" cy="489857"/>
          </a:xfrm>
          <a:prstGeom prst="rect">
            <a:avLst/>
          </a:prstGeom>
        </p:spPr>
        <p:txBody>
          <a:bodyPr lIns="0" tIns="0" rIns="0" bIns="0"/>
          <a:lstStyle>
            <a:lvl1pPr marL="176213" indent="-176213" algn="l" defTabSz="914400" rtl="0" eaLnBrk="1" latinLnBrk="0" hangingPunct="1">
              <a:lnSpc>
                <a:spcPct val="90000"/>
              </a:lnSpc>
              <a:spcBef>
                <a:spcPts val="1000"/>
              </a:spcBef>
              <a:buFont typeface="Arial" panose="020B0604020202020204" pitchFamily="34" charset="0"/>
              <a:buChar char="•"/>
              <a:defRPr sz="1200" kern="1200">
                <a:solidFill>
                  <a:schemeClr val="accent3"/>
                </a:solidFill>
                <a:latin typeface="+mn-lt"/>
                <a:ea typeface="+mn-ea"/>
                <a:cs typeface="+mn-cs"/>
              </a:defRPr>
            </a:lvl1pPr>
            <a:lvl2pPr marL="360363" indent="-182563"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2pPr>
            <a:lvl3pPr marL="447675"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3pPr>
            <a:lvl4pPr marL="625475" indent="-177800"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4pPr>
            <a:lvl5pPr marL="808038"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700" dirty="0"/>
              <a:t>Interested in more data on employment or want to know more about the methodology for this section? See our </a:t>
            </a:r>
            <a:r>
              <a:rPr lang="en-GB" sz="700" dirty="0">
                <a:hlinkClick r:id="rId3"/>
              </a:rPr>
              <a:t>Private Equity at Work- Employment &amp; job creation across Europe</a:t>
            </a:r>
            <a:endParaRPr lang="en-GB" sz="700" dirty="0"/>
          </a:p>
        </p:txBody>
      </p:sp>
    </p:spTree>
    <p:extLst>
      <p:ext uri="{BB962C8B-B14F-4D97-AF65-F5344CB8AC3E}">
        <p14:creationId xmlns:p14="http://schemas.microsoft.com/office/powerpoint/2010/main" val="4503818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GB" dirty="0" err="1"/>
              <a:t>www.investeurope.eu</a:t>
            </a:r>
            <a:endParaRPr lang="en-GB" dirty="0"/>
          </a:p>
        </p:txBody>
      </p:sp>
      <p:sp>
        <p:nvSpPr>
          <p:cNvPr id="5" name="Slide Number Placeholder 4"/>
          <p:cNvSpPr>
            <a:spLocks noGrp="1"/>
          </p:cNvSpPr>
          <p:nvPr>
            <p:ph type="sldNum" sz="quarter" idx="12"/>
          </p:nvPr>
        </p:nvSpPr>
        <p:spPr/>
        <p:txBody>
          <a:bodyPr/>
          <a:lstStyle/>
          <a:p>
            <a:fld id="{3A277439-5CFB-40D3-A371-F0CC064631A7}" type="slidenum">
              <a:rPr lang="en-GB" smtClean="0"/>
              <a:t>18</a:t>
            </a:fld>
            <a:endParaRPr lang="en-GB"/>
          </a:p>
        </p:txBody>
      </p:sp>
      <p:sp>
        <p:nvSpPr>
          <p:cNvPr id="24" name="TextBox 23">
            <a:extLst>
              <a:ext uri="{FF2B5EF4-FFF2-40B4-BE49-F238E27FC236}">
                <a16:creationId xmlns:a16="http://schemas.microsoft.com/office/drawing/2014/main" xmlns="" id="{656CE940-CAC2-4B4B-A727-9041A5884513}"/>
              </a:ext>
            </a:extLst>
          </p:cNvPr>
          <p:cNvSpPr txBox="1"/>
          <p:nvPr/>
        </p:nvSpPr>
        <p:spPr>
          <a:xfrm>
            <a:off x="345730" y="1690720"/>
            <a:ext cx="2880000" cy="4153490"/>
          </a:xfrm>
          <a:prstGeom prst="rect">
            <a:avLst/>
          </a:prstGeom>
          <a:noFill/>
        </p:spPr>
        <p:txBody>
          <a:bodyPr wrap="square" lIns="0" tIns="0" rIns="0" bIns="0" numCol="1" spcCol="360000" rtlCol="0">
            <a:noAutofit/>
          </a:bodyPr>
          <a:lstStyle/>
          <a:p>
            <a:pPr>
              <a:spcAft>
                <a:spcPts val="400"/>
              </a:spcAft>
            </a:pPr>
            <a:r>
              <a:rPr lang="en-US" sz="1100" b="1" dirty="0">
                <a:solidFill>
                  <a:schemeClr val="accent3"/>
                </a:solidFill>
              </a:rPr>
              <a:t>Net +98,000 jobs created in </a:t>
            </a:r>
            <a:r>
              <a:rPr lang="is-IS" sz="1100" b="1" dirty="0">
                <a:solidFill>
                  <a:schemeClr val="accent3"/>
                </a:solidFill>
              </a:rPr>
              <a:t>2018-2019</a:t>
            </a:r>
          </a:p>
          <a:p>
            <a:pPr>
              <a:spcAft>
                <a:spcPts val="800"/>
              </a:spcAft>
            </a:pPr>
            <a:r>
              <a:rPr lang="en-US" sz="1000" dirty="0">
                <a:solidFill>
                  <a:schemeClr val="accent3"/>
                </a:solidFill>
              </a:rPr>
              <a:t>When it comes to creating employment from year to year at European companies, Mid-Market funds far outstrip job creation rates overall on the continent. From 2018-2019 Mid-Market funds created a net +98,000 jobs in the companies </a:t>
            </a:r>
            <a:br>
              <a:rPr lang="en-US" sz="1000" dirty="0">
                <a:solidFill>
                  <a:schemeClr val="accent3"/>
                </a:solidFill>
              </a:rPr>
            </a:br>
            <a:r>
              <a:rPr lang="en-US" sz="1000" dirty="0">
                <a:solidFill>
                  <a:schemeClr val="accent3"/>
                </a:solidFill>
              </a:rPr>
              <a:t>they backed over the two-year period.</a:t>
            </a:r>
          </a:p>
          <a:p>
            <a:pPr>
              <a:spcBef>
                <a:spcPts val="400"/>
              </a:spcBef>
              <a:spcAft>
                <a:spcPts val="400"/>
              </a:spcAft>
            </a:pPr>
            <a:r>
              <a:rPr lang="en-US" sz="1100" b="1" dirty="0">
                <a:solidFill>
                  <a:schemeClr val="accent3"/>
                </a:solidFill>
              </a:rPr>
              <a:t>Portfolio company job creation rates</a:t>
            </a:r>
          </a:p>
          <a:p>
            <a:pPr>
              <a:spcAft>
                <a:spcPts val="800"/>
              </a:spcAft>
            </a:pPr>
            <a:r>
              <a:rPr lang="en-US" sz="1000" dirty="0">
                <a:solidFill>
                  <a:schemeClr val="accent3"/>
                </a:solidFill>
              </a:rPr>
              <a:t>Mid-Market funds back companies across a wide range of industry sectors. In 2019, Consumer goods &amp; services along with Business products </a:t>
            </a:r>
            <a:br>
              <a:rPr lang="en-US" sz="1000" dirty="0">
                <a:solidFill>
                  <a:schemeClr val="accent3"/>
                </a:solidFill>
              </a:rPr>
            </a:br>
            <a:r>
              <a:rPr lang="en-US" sz="1000" dirty="0">
                <a:solidFill>
                  <a:schemeClr val="accent3"/>
                </a:solidFill>
              </a:rPr>
              <a:t>&amp; services were the two largest sectors for </a:t>
            </a:r>
            <a:br>
              <a:rPr lang="en-US" sz="1000" dirty="0">
                <a:solidFill>
                  <a:schemeClr val="accent3"/>
                </a:solidFill>
              </a:rPr>
            </a:br>
            <a:r>
              <a:rPr lang="en-US" sz="1000" dirty="0">
                <a:solidFill>
                  <a:schemeClr val="accent3"/>
                </a:solidFill>
              </a:rPr>
              <a:t>Mid-Market fund-backed employment in Europe. ICT and Biotech &amp; healthcare also accounted for important levels of mid-market employment, both exceeding 250,000 jobs. </a:t>
            </a:r>
          </a:p>
        </p:txBody>
      </p:sp>
      <p:sp>
        <p:nvSpPr>
          <p:cNvPr id="13" name="Title 1"/>
          <p:cNvSpPr txBox="1">
            <a:spLocks/>
          </p:cNvSpPr>
          <p:nvPr/>
        </p:nvSpPr>
        <p:spPr>
          <a:xfrm>
            <a:off x="3666156" y="1705262"/>
            <a:ext cx="5094680" cy="221599"/>
          </a:xfrm>
          <a:prstGeom prst="rect">
            <a:avLst/>
          </a:prstGeom>
        </p:spPr>
        <p:txBody>
          <a:bodyPr vert="horz" wrap="square" lIns="0" tIns="0" rIns="0" bIns="0" rtlCol="0" anchor="t" anchorCtr="0">
            <a:spAutoFit/>
          </a:bodyPr>
          <a:lstStyle>
            <a:lvl1pPr algn="l" defTabSz="742950" rtl="0" eaLnBrk="1" latinLnBrk="0" hangingPunct="1">
              <a:lnSpc>
                <a:spcPct val="90000"/>
              </a:lnSpc>
              <a:spcBef>
                <a:spcPct val="0"/>
              </a:spcBef>
              <a:buNone/>
              <a:defRPr sz="2200" b="1" kern="1200">
                <a:solidFill>
                  <a:schemeClr val="tx2"/>
                </a:solidFill>
                <a:latin typeface="+mj-lt"/>
                <a:ea typeface="+mj-ea"/>
                <a:cs typeface="+mj-cs"/>
              </a:defRPr>
            </a:lvl1pPr>
          </a:lstStyle>
          <a:p>
            <a:r>
              <a:rPr lang="en-US" sz="1600" spc="-20" dirty="0"/>
              <a:t>Job creation rates 2018-2019</a:t>
            </a:r>
          </a:p>
        </p:txBody>
      </p:sp>
      <p:sp>
        <p:nvSpPr>
          <p:cNvPr id="14" name="Text Placeholder 5"/>
          <p:cNvSpPr>
            <a:spLocks noGrp="1"/>
          </p:cNvSpPr>
          <p:nvPr>
            <p:ph type="body" sz="quarter" idx="14"/>
          </p:nvPr>
        </p:nvSpPr>
        <p:spPr>
          <a:xfrm>
            <a:off x="3665392" y="1985507"/>
            <a:ext cx="6032989" cy="271917"/>
          </a:xfrm>
        </p:spPr>
        <p:txBody>
          <a:bodyPr bIns="0"/>
          <a:lstStyle/>
          <a:p>
            <a:r>
              <a:rPr lang="en-US" sz="1000" dirty="0"/>
              <a:t>Mid-Market backed vs. overall Europe</a:t>
            </a:r>
          </a:p>
        </p:txBody>
      </p:sp>
      <p:sp>
        <p:nvSpPr>
          <p:cNvPr id="15" name="Text Placeholder 4132">
            <a:extLst>
              <a:ext uri="{FF2B5EF4-FFF2-40B4-BE49-F238E27FC236}">
                <a16:creationId xmlns:a16="http://schemas.microsoft.com/office/drawing/2014/main" xmlns="" id="{FD791069-B152-48CB-BFDB-B0E7D94C6C7E}"/>
              </a:ext>
            </a:extLst>
          </p:cNvPr>
          <p:cNvSpPr txBox="1">
            <a:spLocks/>
          </p:cNvSpPr>
          <p:nvPr/>
        </p:nvSpPr>
        <p:spPr>
          <a:xfrm>
            <a:off x="3658210" y="5980904"/>
            <a:ext cx="5004893" cy="165643"/>
          </a:xfrm>
          <a:prstGeom prst="rect">
            <a:avLst/>
          </a:prstGeom>
        </p:spPr>
        <p:txBody>
          <a:bodyPr lIns="0" tIns="0" rIns="0" bIns="0"/>
          <a:lstStyle>
            <a:lvl1pPr marL="176213" indent="-176213" algn="l" defTabSz="914400" rtl="0" eaLnBrk="1" latinLnBrk="0" hangingPunct="1">
              <a:lnSpc>
                <a:spcPct val="90000"/>
              </a:lnSpc>
              <a:spcBef>
                <a:spcPts val="1000"/>
              </a:spcBef>
              <a:buFont typeface="Arial" panose="020B0604020202020204" pitchFamily="34" charset="0"/>
              <a:buChar char="•"/>
              <a:defRPr sz="1200" kern="1200">
                <a:solidFill>
                  <a:schemeClr val="accent3"/>
                </a:solidFill>
                <a:latin typeface="+mn-lt"/>
                <a:ea typeface="+mn-ea"/>
                <a:cs typeface="+mn-cs"/>
              </a:defRPr>
            </a:lvl1pPr>
            <a:lvl2pPr marL="360363" indent="-182563"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2pPr>
            <a:lvl3pPr marL="447675"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3pPr>
            <a:lvl4pPr marL="625475" indent="-177800"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4pPr>
            <a:lvl5pPr marL="808038"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800" dirty="0"/>
              <a:t>Source: Invest Europe / EDC &amp; Eurostat</a:t>
            </a:r>
          </a:p>
          <a:p>
            <a:pPr marL="0" indent="0">
              <a:buNone/>
            </a:pPr>
            <a:r>
              <a:rPr lang="en-GB" sz="800" dirty="0"/>
              <a:t> </a:t>
            </a:r>
          </a:p>
        </p:txBody>
      </p:sp>
      <p:cxnSp>
        <p:nvCxnSpPr>
          <p:cNvPr id="16" name="Straight Connector 15">
            <a:extLst>
              <a:ext uri="{FF2B5EF4-FFF2-40B4-BE49-F238E27FC236}">
                <a16:creationId xmlns:a16="http://schemas.microsoft.com/office/drawing/2014/main" xmlns="" id="{DC6E1F5F-92B3-4119-BB37-6207FDB19FCE}"/>
              </a:ext>
            </a:extLst>
          </p:cNvPr>
          <p:cNvCxnSpPr/>
          <p:nvPr/>
        </p:nvCxnSpPr>
        <p:spPr>
          <a:xfrm>
            <a:off x="3371963" y="1710933"/>
            <a:ext cx="0" cy="4363864"/>
          </a:xfrm>
          <a:prstGeom prst="line">
            <a:avLst/>
          </a:prstGeom>
          <a:ln>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3979572" y="2216426"/>
            <a:ext cx="5261020" cy="506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7" name="Chart 16">
            <a:extLst>
              <a:ext uri="{FF2B5EF4-FFF2-40B4-BE49-F238E27FC236}">
                <a16:creationId xmlns:a16="http://schemas.microsoft.com/office/drawing/2014/main" xmlns="" id="{050D1544-0A17-4B4E-94B7-9986FBFF1B9E}"/>
              </a:ext>
            </a:extLst>
          </p:cNvPr>
          <p:cNvGraphicFramePr/>
          <p:nvPr>
            <p:extLst>
              <p:ext uri="{D42A27DB-BD31-4B8C-83A1-F6EECF244321}">
                <p14:modId xmlns:p14="http://schemas.microsoft.com/office/powerpoint/2010/main" val="3547940471"/>
              </p:ext>
            </p:extLst>
          </p:nvPr>
        </p:nvGraphicFramePr>
        <p:xfrm>
          <a:off x="3501250" y="2150039"/>
          <a:ext cx="6197131" cy="3745326"/>
        </p:xfrm>
        <a:graphic>
          <a:graphicData uri="http://schemas.openxmlformats.org/drawingml/2006/chart">
            <c:chart xmlns:c="http://schemas.openxmlformats.org/drawingml/2006/chart" xmlns:r="http://schemas.openxmlformats.org/officeDocument/2006/relationships" r:id="rId2"/>
          </a:graphicData>
        </a:graphic>
      </p:graphicFrame>
      <p:grpSp>
        <p:nvGrpSpPr>
          <p:cNvPr id="19" name="Group 18">
            <a:extLst>
              <a:ext uri="{FF2B5EF4-FFF2-40B4-BE49-F238E27FC236}">
                <a16:creationId xmlns:a16="http://schemas.microsoft.com/office/drawing/2014/main" xmlns="" id="{2405BE47-BCFB-BE42-B9CC-76D536ADFDA3}"/>
              </a:ext>
            </a:extLst>
          </p:cNvPr>
          <p:cNvGrpSpPr/>
          <p:nvPr/>
        </p:nvGrpSpPr>
        <p:grpSpPr>
          <a:xfrm>
            <a:off x="342076" y="4872565"/>
            <a:ext cx="1738127" cy="724827"/>
            <a:chOff x="7782782" y="1531774"/>
            <a:chExt cx="1738127" cy="724827"/>
          </a:xfrm>
        </p:grpSpPr>
        <p:sp>
          <p:nvSpPr>
            <p:cNvPr id="20" name="TextBox 19">
              <a:extLst>
                <a:ext uri="{FF2B5EF4-FFF2-40B4-BE49-F238E27FC236}">
                  <a16:creationId xmlns:a16="http://schemas.microsoft.com/office/drawing/2014/main" xmlns="" id="{450751CA-AEF6-C048-B7BE-679BBFF9AD6E}"/>
                </a:ext>
              </a:extLst>
            </p:cNvPr>
            <p:cNvSpPr txBox="1"/>
            <p:nvPr/>
          </p:nvSpPr>
          <p:spPr>
            <a:xfrm>
              <a:off x="7782782" y="1531774"/>
              <a:ext cx="1718419" cy="553998"/>
            </a:xfrm>
            <a:prstGeom prst="rect">
              <a:avLst/>
            </a:prstGeom>
            <a:noFill/>
          </p:spPr>
          <p:txBody>
            <a:bodyPr wrap="none" lIns="0" tIns="0" rIns="0" bIns="0" rtlCol="0">
              <a:spAutoFit/>
            </a:bodyPr>
            <a:lstStyle/>
            <a:p>
              <a:r>
                <a:rPr lang="mr-IN" sz="3600" dirty="0">
                  <a:solidFill>
                    <a:schemeClr val="accent1"/>
                  </a:solidFill>
                </a:rPr>
                <a:t>+98,00</a:t>
              </a:r>
              <a:r>
                <a:rPr lang="en-GB" sz="3600" dirty="0">
                  <a:solidFill>
                    <a:schemeClr val="accent1"/>
                  </a:solidFill>
                </a:rPr>
                <a:t>0</a:t>
              </a:r>
              <a:endParaRPr lang="mr-IN" sz="3600" dirty="0">
                <a:solidFill>
                  <a:schemeClr val="accent1"/>
                </a:solidFill>
              </a:endParaRPr>
            </a:p>
          </p:txBody>
        </p:sp>
        <p:sp>
          <p:nvSpPr>
            <p:cNvPr id="21" name="TextBox 20">
              <a:extLst>
                <a:ext uri="{FF2B5EF4-FFF2-40B4-BE49-F238E27FC236}">
                  <a16:creationId xmlns:a16="http://schemas.microsoft.com/office/drawing/2014/main" xmlns="" id="{1CA5B398-11E6-BB4C-82F4-030C8957352F}"/>
                </a:ext>
              </a:extLst>
            </p:cNvPr>
            <p:cNvSpPr txBox="1"/>
            <p:nvPr/>
          </p:nvSpPr>
          <p:spPr>
            <a:xfrm>
              <a:off x="7782783" y="2102713"/>
              <a:ext cx="1738126" cy="153888"/>
            </a:xfrm>
            <a:prstGeom prst="rect">
              <a:avLst/>
            </a:prstGeom>
            <a:noFill/>
          </p:spPr>
          <p:txBody>
            <a:bodyPr wrap="square" lIns="0" tIns="0" rIns="0" bIns="0" rtlCol="0">
              <a:spAutoFit/>
            </a:bodyPr>
            <a:lstStyle/>
            <a:p>
              <a:r>
                <a:rPr lang="en-GB" sz="1000" dirty="0">
                  <a:solidFill>
                    <a:schemeClr val="accent1"/>
                  </a:solidFill>
                </a:rPr>
                <a:t>net jobs created in 2018-2019</a:t>
              </a:r>
            </a:p>
          </p:txBody>
        </p:sp>
      </p:grpSp>
      <p:sp>
        <p:nvSpPr>
          <p:cNvPr id="6" name="Title 5">
            <a:extLst>
              <a:ext uri="{FF2B5EF4-FFF2-40B4-BE49-F238E27FC236}">
                <a16:creationId xmlns:a16="http://schemas.microsoft.com/office/drawing/2014/main" xmlns="" id="{99ED926B-D578-0047-8FC0-A23589395744}"/>
              </a:ext>
            </a:extLst>
          </p:cNvPr>
          <p:cNvSpPr>
            <a:spLocks noGrp="1"/>
          </p:cNvSpPr>
          <p:nvPr>
            <p:ph type="title"/>
          </p:nvPr>
        </p:nvSpPr>
        <p:spPr/>
        <p:txBody>
          <a:bodyPr/>
          <a:lstStyle/>
          <a:p>
            <a:r>
              <a:rPr lang="en-US" dirty="0"/>
              <a:t>Social performance (employment)</a:t>
            </a:r>
          </a:p>
        </p:txBody>
      </p:sp>
    </p:spTree>
    <p:extLst>
      <p:ext uri="{BB962C8B-B14F-4D97-AF65-F5344CB8AC3E}">
        <p14:creationId xmlns:p14="http://schemas.microsoft.com/office/powerpoint/2010/main" val="4452168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9" name="Table 169">
            <a:extLst>
              <a:ext uri="{FF2B5EF4-FFF2-40B4-BE49-F238E27FC236}">
                <a16:creationId xmlns:a16="http://schemas.microsoft.com/office/drawing/2014/main" xmlns="" id="{029E8FC0-17E6-0946-B648-83299FF0722A}"/>
              </a:ext>
            </a:extLst>
          </p:cNvPr>
          <p:cNvGraphicFramePr>
            <a:graphicFrameLocks noGrp="1"/>
          </p:cNvGraphicFramePr>
          <p:nvPr>
            <p:extLst>
              <p:ext uri="{D42A27DB-BD31-4B8C-83A1-F6EECF244321}">
                <p14:modId xmlns:p14="http://schemas.microsoft.com/office/powerpoint/2010/main" val="531272493"/>
              </p:ext>
            </p:extLst>
          </p:nvPr>
        </p:nvGraphicFramePr>
        <p:xfrm>
          <a:off x="348029" y="1926319"/>
          <a:ext cx="2861461" cy="3104513"/>
        </p:xfrm>
        <a:graphic>
          <a:graphicData uri="http://schemas.openxmlformats.org/drawingml/2006/table">
            <a:tbl>
              <a:tblPr firstRow="1" bandRow="1">
                <a:tableStyleId>{5C22544A-7EE6-4342-B048-85BDC9FD1C3A}</a:tableStyleId>
              </a:tblPr>
              <a:tblGrid>
                <a:gridCol w="2092087">
                  <a:extLst>
                    <a:ext uri="{9D8B030D-6E8A-4147-A177-3AD203B41FA5}">
                      <a16:colId xmlns:a16="http://schemas.microsoft.com/office/drawing/2014/main" xmlns="" val="4035865232"/>
                    </a:ext>
                  </a:extLst>
                </a:gridCol>
                <a:gridCol w="769374">
                  <a:extLst>
                    <a:ext uri="{9D8B030D-6E8A-4147-A177-3AD203B41FA5}">
                      <a16:colId xmlns:a16="http://schemas.microsoft.com/office/drawing/2014/main" xmlns="" val="2101721362"/>
                    </a:ext>
                  </a:extLst>
                </a:gridCol>
              </a:tblGrid>
              <a:tr h="316708">
                <a:tc>
                  <a:txBody>
                    <a:bodyPr/>
                    <a:lstStyle/>
                    <a:p>
                      <a:endParaRPr lang="en-GB" dirty="0"/>
                    </a:p>
                  </a:txBody>
                  <a:tcPr marL="0" marR="0" marT="36000" marB="36000">
                    <a:lnL w="12700" cmpd="sng">
                      <a:noFill/>
                    </a:lnL>
                    <a:lnR w="12700" cmpd="sng">
                      <a:noFill/>
                    </a:lnR>
                    <a:lnT w="12700" cmpd="sng">
                      <a:noFill/>
                    </a:lnT>
                    <a:lnB w="12700" cap="flat" cmpd="sng" algn="ctr">
                      <a:solidFill>
                        <a:srgbClr val="6E809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742950" rtl="0" eaLnBrk="1" fontAlgn="auto" latinLnBrk="0" hangingPunct="1">
                        <a:lnSpc>
                          <a:spcPct val="90000"/>
                        </a:lnSpc>
                        <a:spcBef>
                          <a:spcPts val="0"/>
                        </a:spcBef>
                        <a:spcAft>
                          <a:spcPts val="0"/>
                        </a:spcAft>
                        <a:buClrTx/>
                        <a:buSzTx/>
                        <a:buFontTx/>
                        <a:buNone/>
                        <a:tabLst/>
                        <a:defRPr/>
                      </a:pPr>
                      <a:r>
                        <a:rPr lang="en-GB" sz="1200" b="0" i="0" u="none" strike="noStrike" kern="1200" baseline="30000" dirty="0">
                          <a:solidFill>
                            <a:srgbClr val="6E8090"/>
                          </a:solidFill>
                          <a:effectLst/>
                          <a:latin typeface="+mn-lt"/>
                          <a:ea typeface="+mn-ea"/>
                          <a:cs typeface="+mn-cs"/>
                        </a:rPr>
                        <a:t>Number of</a:t>
                      </a:r>
                      <a:br>
                        <a:rPr lang="en-GB" sz="1200" b="0" i="0" u="none" strike="noStrike" kern="1200" baseline="30000" dirty="0">
                          <a:solidFill>
                            <a:srgbClr val="6E8090"/>
                          </a:solidFill>
                          <a:effectLst/>
                          <a:latin typeface="+mn-lt"/>
                          <a:ea typeface="+mn-ea"/>
                          <a:cs typeface="+mn-cs"/>
                        </a:rPr>
                      </a:br>
                      <a:r>
                        <a:rPr lang="en-GB" sz="1200" b="0" i="0" u="none" strike="noStrike" kern="1200" baseline="30000" dirty="0">
                          <a:solidFill>
                            <a:srgbClr val="6E8090"/>
                          </a:solidFill>
                          <a:effectLst/>
                          <a:latin typeface="+mn-lt"/>
                          <a:ea typeface="+mn-ea"/>
                          <a:cs typeface="+mn-cs"/>
                        </a:rPr>
                        <a:t>employees</a:t>
                      </a:r>
                    </a:p>
                  </a:txBody>
                  <a:tcPr marL="0" marR="0" marT="36000" marB="36000">
                    <a:lnL w="12700" cmpd="sng">
                      <a:noFill/>
                    </a:lnL>
                    <a:lnR w="12700" cmpd="sng">
                      <a:noFill/>
                    </a:lnR>
                    <a:lnT w="12700" cmpd="sng">
                      <a:noFill/>
                    </a:lnT>
                    <a:lnB w="12700" cap="flat" cmpd="sng" algn="ctr">
                      <a:solidFill>
                        <a:srgbClr val="6E809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115441341"/>
                  </a:ext>
                </a:extLst>
              </a:tr>
              <a:tr h="467053">
                <a:tc>
                  <a:txBody>
                    <a:bodyPr/>
                    <a:lstStyle/>
                    <a:p>
                      <a:pPr>
                        <a:lnSpc>
                          <a:spcPct val="90000"/>
                        </a:lnSpc>
                      </a:pPr>
                      <a:r>
                        <a:rPr lang="en-GB" sz="1000" dirty="0">
                          <a:solidFill>
                            <a:srgbClr val="6E8090"/>
                          </a:solidFill>
                        </a:rPr>
                        <a:t>Consumer Goods </a:t>
                      </a:r>
                    </a:p>
                    <a:p>
                      <a:pPr>
                        <a:lnSpc>
                          <a:spcPct val="90000"/>
                        </a:lnSpc>
                      </a:pPr>
                      <a:r>
                        <a:rPr lang="en-GB" sz="1000" dirty="0">
                          <a:solidFill>
                            <a:srgbClr val="6E8090"/>
                          </a:solidFill>
                        </a:rPr>
                        <a:t>&amp; Services</a:t>
                      </a:r>
                    </a:p>
                  </a:txBody>
                  <a:tcPr marL="306000" marT="72000" marB="72000" anchor="ctr">
                    <a:lnL w="12700" cmpd="sng">
                      <a:noFill/>
                    </a:lnL>
                    <a:lnR w="12700" cmpd="sng">
                      <a:noFill/>
                    </a:lnR>
                    <a:lnT w="12700" cap="flat" cmpd="sng" algn="ctr">
                      <a:solidFill>
                        <a:srgbClr val="6E8090"/>
                      </a:solidFill>
                      <a:prstDash val="solid"/>
                      <a:round/>
                      <a:headEnd type="none" w="med" len="med"/>
                      <a:tailEnd type="none" w="med" len="med"/>
                    </a:lnT>
                    <a:lnB w="6350" cap="flat" cmpd="sng" algn="ctr">
                      <a:solidFill>
                        <a:srgbClr val="6E809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000" b="1" dirty="0">
                          <a:solidFill>
                            <a:srgbClr val="6E8090"/>
                          </a:solidFill>
                        </a:rPr>
                        <a:t>991,505</a:t>
                      </a:r>
                    </a:p>
                  </a:txBody>
                  <a:tcPr marR="0" marT="36000" marB="36000" anchor="ctr">
                    <a:lnL w="12700" cmpd="sng">
                      <a:noFill/>
                    </a:lnL>
                    <a:lnR w="12700" cmpd="sng">
                      <a:noFill/>
                    </a:lnR>
                    <a:lnT w="12700" cap="flat" cmpd="sng" algn="ctr">
                      <a:solidFill>
                        <a:srgbClr val="6E8090"/>
                      </a:solidFill>
                      <a:prstDash val="solid"/>
                      <a:round/>
                      <a:headEnd type="none" w="med" len="med"/>
                      <a:tailEnd type="none" w="med" len="med"/>
                    </a:lnT>
                    <a:lnB w="6350" cap="flat" cmpd="sng" algn="ctr">
                      <a:solidFill>
                        <a:srgbClr val="6E809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112916060"/>
                  </a:ext>
                </a:extLst>
              </a:tr>
              <a:tr h="449138">
                <a:tc>
                  <a:txBody>
                    <a:bodyPr/>
                    <a:lstStyle/>
                    <a:p>
                      <a:pPr>
                        <a:lnSpc>
                          <a:spcPct val="90000"/>
                        </a:lnSpc>
                      </a:pPr>
                      <a:r>
                        <a:rPr lang="en-GB" sz="1000" dirty="0">
                          <a:solidFill>
                            <a:srgbClr val="6E8090"/>
                          </a:solidFill>
                        </a:rPr>
                        <a:t>Business Products </a:t>
                      </a:r>
                    </a:p>
                    <a:p>
                      <a:pPr>
                        <a:lnSpc>
                          <a:spcPct val="90000"/>
                        </a:lnSpc>
                      </a:pPr>
                      <a:r>
                        <a:rPr lang="en-GB" sz="1000" dirty="0">
                          <a:solidFill>
                            <a:srgbClr val="6E8090"/>
                          </a:solidFill>
                        </a:rPr>
                        <a:t>&amp; Services</a:t>
                      </a:r>
                    </a:p>
                  </a:txBody>
                  <a:tcPr marL="306000" marT="72000" marB="72000" anchor="ctr">
                    <a:lnL w="12700" cmpd="sng">
                      <a:noFill/>
                    </a:lnL>
                    <a:lnR w="12700" cmpd="sng">
                      <a:noFill/>
                    </a:lnR>
                    <a:lnT w="6350" cap="flat" cmpd="sng" algn="ctr">
                      <a:solidFill>
                        <a:srgbClr val="6E8090"/>
                      </a:solidFill>
                      <a:prstDash val="solid"/>
                      <a:round/>
                      <a:headEnd type="none" w="med" len="med"/>
                      <a:tailEnd type="none" w="med" len="med"/>
                    </a:lnT>
                    <a:lnB w="6350" cap="flat" cmpd="sng" algn="ctr">
                      <a:solidFill>
                        <a:srgbClr val="6E809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000" b="1" dirty="0">
                          <a:solidFill>
                            <a:srgbClr val="6E8090"/>
                          </a:solidFill>
                        </a:rPr>
                        <a:t>982,954</a:t>
                      </a:r>
                    </a:p>
                  </a:txBody>
                  <a:tcPr marR="0" marT="36000" marB="36000" anchor="ctr">
                    <a:lnL w="12700" cmpd="sng">
                      <a:noFill/>
                    </a:lnL>
                    <a:lnR w="12700" cmpd="sng">
                      <a:noFill/>
                    </a:lnR>
                    <a:lnT w="6350" cap="flat" cmpd="sng" algn="ctr">
                      <a:solidFill>
                        <a:srgbClr val="6E8090"/>
                      </a:solidFill>
                      <a:prstDash val="solid"/>
                      <a:round/>
                      <a:headEnd type="none" w="med" len="med"/>
                      <a:tailEnd type="none" w="med" len="med"/>
                    </a:lnT>
                    <a:lnB w="6350" cap="flat" cmpd="sng" algn="ctr">
                      <a:solidFill>
                        <a:srgbClr val="6E809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795487894"/>
                  </a:ext>
                </a:extLst>
              </a:tr>
              <a:tr h="476721">
                <a:tc>
                  <a:txBody>
                    <a:bodyPr/>
                    <a:lstStyle/>
                    <a:p>
                      <a:pPr>
                        <a:lnSpc>
                          <a:spcPct val="90000"/>
                        </a:lnSpc>
                      </a:pPr>
                      <a:r>
                        <a:rPr lang="en-GB" sz="1000" dirty="0">
                          <a:solidFill>
                            <a:srgbClr val="6E8090"/>
                          </a:solidFill>
                        </a:rPr>
                        <a:t>Information Communications Technology (ICT)</a:t>
                      </a:r>
                    </a:p>
                  </a:txBody>
                  <a:tcPr marL="306000" marT="72000" marB="72000" anchor="ctr">
                    <a:lnL w="12700" cmpd="sng">
                      <a:noFill/>
                    </a:lnL>
                    <a:lnR w="12700" cmpd="sng">
                      <a:noFill/>
                    </a:lnR>
                    <a:lnT w="6350" cap="flat" cmpd="sng" algn="ctr">
                      <a:solidFill>
                        <a:srgbClr val="6E8090"/>
                      </a:solidFill>
                      <a:prstDash val="solid"/>
                      <a:round/>
                      <a:headEnd type="none" w="med" len="med"/>
                      <a:tailEnd type="none" w="med" len="med"/>
                    </a:lnT>
                    <a:lnB w="6350" cap="flat" cmpd="sng" algn="ctr">
                      <a:solidFill>
                        <a:srgbClr val="6E809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000" b="1" dirty="0">
                          <a:solidFill>
                            <a:srgbClr val="6E8090"/>
                          </a:solidFill>
                        </a:rPr>
                        <a:t>290,720</a:t>
                      </a:r>
                    </a:p>
                  </a:txBody>
                  <a:tcPr marR="0" marT="36000" marB="36000" anchor="ctr">
                    <a:lnL w="12700" cmpd="sng">
                      <a:noFill/>
                    </a:lnL>
                    <a:lnR w="12700" cmpd="sng">
                      <a:noFill/>
                    </a:lnR>
                    <a:lnT w="6350" cap="flat" cmpd="sng" algn="ctr">
                      <a:solidFill>
                        <a:srgbClr val="6E8090"/>
                      </a:solidFill>
                      <a:prstDash val="solid"/>
                      <a:round/>
                      <a:headEnd type="none" w="med" len="med"/>
                      <a:tailEnd type="none" w="med" len="med"/>
                    </a:lnT>
                    <a:lnB w="6350" cap="flat" cmpd="sng" algn="ctr">
                      <a:solidFill>
                        <a:srgbClr val="6E809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268200032"/>
                  </a:ext>
                </a:extLst>
              </a:tr>
              <a:tr h="468501">
                <a:tc>
                  <a:txBody>
                    <a:bodyPr/>
                    <a:lstStyle/>
                    <a:p>
                      <a:pPr>
                        <a:lnSpc>
                          <a:spcPct val="90000"/>
                        </a:lnSpc>
                      </a:pPr>
                      <a:r>
                        <a:rPr lang="en-GB" sz="1000" dirty="0">
                          <a:solidFill>
                            <a:srgbClr val="6E8090"/>
                          </a:solidFill>
                        </a:rPr>
                        <a:t>Biotech &amp; Healthcare</a:t>
                      </a:r>
                    </a:p>
                  </a:txBody>
                  <a:tcPr marL="306000" marT="72000" marB="72000" anchor="ctr">
                    <a:lnL w="12700" cmpd="sng">
                      <a:noFill/>
                    </a:lnL>
                    <a:lnR w="12700" cmpd="sng">
                      <a:noFill/>
                    </a:lnR>
                    <a:lnT w="6350" cap="flat" cmpd="sng" algn="ctr">
                      <a:solidFill>
                        <a:srgbClr val="6E8090"/>
                      </a:solidFill>
                      <a:prstDash val="solid"/>
                      <a:round/>
                      <a:headEnd type="none" w="med" len="med"/>
                      <a:tailEnd type="none" w="med" len="med"/>
                    </a:lnT>
                    <a:lnB w="6350" cap="flat" cmpd="sng" algn="ctr">
                      <a:solidFill>
                        <a:srgbClr val="6E809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000" b="1" dirty="0">
                          <a:solidFill>
                            <a:srgbClr val="6E8090"/>
                          </a:solidFill>
                        </a:rPr>
                        <a:t>270,876</a:t>
                      </a:r>
                    </a:p>
                  </a:txBody>
                  <a:tcPr marR="0" marT="36000" marB="36000" anchor="ctr">
                    <a:lnL w="12700" cmpd="sng">
                      <a:noFill/>
                    </a:lnL>
                    <a:lnR w="12700" cmpd="sng">
                      <a:noFill/>
                    </a:lnR>
                    <a:lnT w="6350" cap="flat" cmpd="sng" algn="ctr">
                      <a:solidFill>
                        <a:srgbClr val="6E8090"/>
                      </a:solidFill>
                      <a:prstDash val="solid"/>
                      <a:round/>
                      <a:headEnd type="none" w="med" len="med"/>
                      <a:tailEnd type="none" w="med" len="med"/>
                    </a:lnT>
                    <a:lnB w="6350" cap="flat" cmpd="sng" algn="ctr">
                      <a:solidFill>
                        <a:srgbClr val="6E809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006607368"/>
                  </a:ext>
                </a:extLst>
              </a:tr>
              <a:tr h="464392">
                <a:tc>
                  <a:txBody>
                    <a:bodyPr/>
                    <a:lstStyle/>
                    <a:p>
                      <a:pPr>
                        <a:lnSpc>
                          <a:spcPct val="90000"/>
                        </a:lnSpc>
                      </a:pPr>
                      <a:r>
                        <a:rPr lang="en-GB" sz="1000" dirty="0">
                          <a:solidFill>
                            <a:srgbClr val="6E8090"/>
                          </a:solidFill>
                        </a:rPr>
                        <a:t>Construction</a:t>
                      </a:r>
                    </a:p>
                  </a:txBody>
                  <a:tcPr marL="306000" marT="72000" marB="72000" anchor="ctr">
                    <a:lnL w="12700" cmpd="sng">
                      <a:noFill/>
                    </a:lnL>
                    <a:lnR w="12700" cmpd="sng">
                      <a:noFill/>
                    </a:lnR>
                    <a:lnT w="6350" cap="flat" cmpd="sng" algn="ctr">
                      <a:solidFill>
                        <a:srgbClr val="6E8090"/>
                      </a:solidFill>
                      <a:prstDash val="solid"/>
                      <a:round/>
                      <a:headEnd type="none" w="med" len="med"/>
                      <a:tailEnd type="none" w="med" len="med"/>
                    </a:lnT>
                    <a:lnB w="6350" cap="flat" cmpd="sng" algn="ctr">
                      <a:solidFill>
                        <a:srgbClr val="6E809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000" b="1" dirty="0">
                          <a:solidFill>
                            <a:srgbClr val="6E8090"/>
                          </a:solidFill>
                        </a:rPr>
                        <a:t>129,476</a:t>
                      </a:r>
                    </a:p>
                  </a:txBody>
                  <a:tcPr marR="0" marT="36000" marB="36000" anchor="ctr">
                    <a:lnL w="12700" cmpd="sng">
                      <a:noFill/>
                    </a:lnL>
                    <a:lnR w="12700" cmpd="sng">
                      <a:noFill/>
                    </a:lnR>
                    <a:lnT w="6350" cap="flat" cmpd="sng" algn="ctr">
                      <a:solidFill>
                        <a:srgbClr val="6E8090"/>
                      </a:solidFill>
                      <a:prstDash val="solid"/>
                      <a:round/>
                      <a:headEnd type="none" w="med" len="med"/>
                      <a:tailEnd type="none" w="med" len="med"/>
                    </a:lnT>
                    <a:lnB w="6350" cap="flat" cmpd="sng" algn="ctr">
                      <a:solidFill>
                        <a:srgbClr val="6E809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256050324"/>
                  </a:ext>
                </a:extLst>
              </a:tr>
              <a:tr h="398198">
                <a:tc>
                  <a:txBody>
                    <a:bodyPr/>
                    <a:lstStyle/>
                    <a:p>
                      <a:pPr>
                        <a:lnSpc>
                          <a:spcPct val="90000"/>
                        </a:lnSpc>
                      </a:pPr>
                      <a:r>
                        <a:rPr lang="en-GB" sz="1000" dirty="0">
                          <a:solidFill>
                            <a:srgbClr val="6E8090"/>
                          </a:solidFill>
                        </a:rPr>
                        <a:t>Transportation</a:t>
                      </a:r>
                    </a:p>
                  </a:txBody>
                  <a:tcPr marL="306000" marT="154800" marB="154800" anchor="ctr">
                    <a:lnL w="12700" cmpd="sng">
                      <a:noFill/>
                    </a:lnL>
                    <a:lnR w="12700" cmpd="sng">
                      <a:noFill/>
                    </a:lnR>
                    <a:lnT w="6350" cap="flat" cmpd="sng" algn="ctr">
                      <a:solidFill>
                        <a:srgbClr val="6E8090"/>
                      </a:solidFill>
                      <a:prstDash val="solid"/>
                      <a:round/>
                      <a:headEnd type="none" w="med" len="med"/>
                      <a:tailEnd type="none" w="med" len="med"/>
                    </a:lnT>
                    <a:lnB w="6350" cap="flat" cmpd="sng" algn="ctr">
                      <a:solidFill>
                        <a:srgbClr val="6E809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000" b="1" dirty="0">
                          <a:solidFill>
                            <a:srgbClr val="6E8090"/>
                          </a:solidFill>
                        </a:rPr>
                        <a:t>98,598</a:t>
                      </a:r>
                    </a:p>
                  </a:txBody>
                  <a:tcPr marR="0" marT="154800" marB="154800" anchor="ctr">
                    <a:lnL w="12700" cmpd="sng">
                      <a:noFill/>
                    </a:lnL>
                    <a:lnR w="12700" cmpd="sng">
                      <a:noFill/>
                    </a:lnR>
                    <a:lnT w="6350" cap="flat" cmpd="sng" algn="ctr">
                      <a:solidFill>
                        <a:srgbClr val="6E8090"/>
                      </a:solidFill>
                      <a:prstDash val="solid"/>
                      <a:round/>
                      <a:headEnd type="none" w="med" len="med"/>
                      <a:tailEnd type="none" w="med" len="med"/>
                    </a:lnT>
                    <a:lnB w="6350" cap="flat" cmpd="sng" algn="ctr">
                      <a:solidFill>
                        <a:srgbClr val="6E809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719815424"/>
                  </a:ext>
                </a:extLst>
              </a:tr>
            </a:tbl>
          </a:graphicData>
        </a:graphic>
      </p:graphicFrame>
      <p:sp>
        <p:nvSpPr>
          <p:cNvPr id="4" name="Footer Placeholder 3"/>
          <p:cNvSpPr>
            <a:spLocks noGrp="1"/>
          </p:cNvSpPr>
          <p:nvPr>
            <p:ph type="ftr" sz="quarter" idx="11"/>
          </p:nvPr>
        </p:nvSpPr>
        <p:spPr/>
        <p:txBody>
          <a:bodyPr/>
          <a:lstStyle/>
          <a:p>
            <a:r>
              <a:rPr lang="en-GB" dirty="0" err="1"/>
              <a:t>www.investeurope.eu</a:t>
            </a:r>
            <a:endParaRPr lang="en-GB" dirty="0"/>
          </a:p>
        </p:txBody>
      </p:sp>
      <p:sp>
        <p:nvSpPr>
          <p:cNvPr id="5" name="Slide Number Placeholder 4"/>
          <p:cNvSpPr>
            <a:spLocks noGrp="1"/>
          </p:cNvSpPr>
          <p:nvPr>
            <p:ph type="sldNum" sz="quarter" idx="12"/>
          </p:nvPr>
        </p:nvSpPr>
        <p:spPr>
          <a:xfrm>
            <a:off x="7341898" y="6323507"/>
            <a:ext cx="2228850" cy="184666"/>
          </a:xfrm>
        </p:spPr>
        <p:txBody>
          <a:bodyPr/>
          <a:lstStyle/>
          <a:p>
            <a:fld id="{3A277439-5CFB-40D3-A371-F0CC064631A7}" type="slidenum">
              <a:rPr lang="en-GB" smtClean="0"/>
              <a:t>19</a:t>
            </a:fld>
            <a:endParaRPr lang="en-GB"/>
          </a:p>
        </p:txBody>
      </p:sp>
      <p:sp>
        <p:nvSpPr>
          <p:cNvPr id="18" name="Title 1"/>
          <p:cNvSpPr>
            <a:spLocks noGrp="1"/>
          </p:cNvSpPr>
          <p:nvPr>
            <p:ph type="title"/>
          </p:nvPr>
        </p:nvSpPr>
        <p:spPr>
          <a:xfrm>
            <a:off x="344488" y="961683"/>
            <a:ext cx="9217025" cy="405102"/>
          </a:xfrm>
        </p:spPr>
        <p:txBody>
          <a:bodyPr/>
          <a:lstStyle/>
          <a:p>
            <a:r>
              <a:rPr lang="en-US" sz="2400" spc="-20" dirty="0"/>
              <a:t>Mid-Market fund backed company employment 2019</a:t>
            </a:r>
          </a:p>
        </p:txBody>
      </p:sp>
      <p:sp>
        <p:nvSpPr>
          <p:cNvPr id="21" name="Text Placeholder 5"/>
          <p:cNvSpPr txBox="1">
            <a:spLocks/>
          </p:cNvSpPr>
          <p:nvPr/>
        </p:nvSpPr>
        <p:spPr>
          <a:xfrm>
            <a:off x="330521" y="1985507"/>
            <a:ext cx="6032989" cy="271917"/>
          </a:xfrm>
          <a:prstGeom prst="rect">
            <a:avLst/>
          </a:prstGeom>
        </p:spPr>
        <p:txBody>
          <a:bodyPr vert="horz" lIns="0" tIns="0" rIns="0" bIns="0" rtlCol="0">
            <a:noAutofit/>
          </a:bodyPr>
          <a:lstStyle>
            <a:lvl1pPr marL="0" indent="0" algn="l" defTabSz="742950" rtl="0" eaLnBrk="1" latinLnBrk="0" hangingPunct="1">
              <a:lnSpc>
                <a:spcPct val="100000"/>
              </a:lnSpc>
              <a:spcBef>
                <a:spcPts val="0"/>
              </a:spcBef>
              <a:buFont typeface="Arial" panose="020B0604020202020204" pitchFamily="34" charset="0"/>
              <a:buNone/>
              <a:defRPr sz="1600" kern="1200">
                <a:solidFill>
                  <a:schemeClr val="accent3"/>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400" kern="1200">
                <a:solidFill>
                  <a:schemeClr val="accent3"/>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400" kern="1200">
                <a:solidFill>
                  <a:schemeClr val="accent3"/>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00" kern="1200">
                <a:solidFill>
                  <a:schemeClr val="accent3"/>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00" kern="1200">
                <a:solidFill>
                  <a:schemeClr val="accent3"/>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r>
              <a:rPr lang="en-US" sz="1000" dirty="0"/>
              <a:t>By sector</a:t>
            </a:r>
          </a:p>
        </p:txBody>
      </p:sp>
      <p:cxnSp>
        <p:nvCxnSpPr>
          <p:cNvPr id="23" name="Straight Connector 22">
            <a:extLst>
              <a:ext uri="{FF2B5EF4-FFF2-40B4-BE49-F238E27FC236}">
                <a16:creationId xmlns:a16="http://schemas.microsoft.com/office/drawing/2014/main" xmlns="" id="{DC6E1F5F-92B3-4119-BB37-6207FDB19FCE}"/>
              </a:ext>
            </a:extLst>
          </p:cNvPr>
          <p:cNvCxnSpPr/>
          <p:nvPr/>
        </p:nvCxnSpPr>
        <p:spPr>
          <a:xfrm>
            <a:off x="3371963" y="1949565"/>
            <a:ext cx="0" cy="4176915"/>
          </a:xfrm>
          <a:prstGeom prst="line">
            <a:avLst/>
          </a:prstGeom>
          <a:ln>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24" name="Text Placeholder 5">
            <a:extLst>
              <a:ext uri="{FF2B5EF4-FFF2-40B4-BE49-F238E27FC236}">
                <a16:creationId xmlns:a16="http://schemas.microsoft.com/office/drawing/2014/main" xmlns="" id="{8772D427-9F71-9648-BE26-57FC51AFA4EC}"/>
              </a:ext>
            </a:extLst>
          </p:cNvPr>
          <p:cNvSpPr txBox="1">
            <a:spLocks/>
          </p:cNvSpPr>
          <p:nvPr/>
        </p:nvSpPr>
        <p:spPr>
          <a:xfrm>
            <a:off x="330521" y="1985507"/>
            <a:ext cx="6032989" cy="271917"/>
          </a:xfrm>
          <a:prstGeom prst="rect">
            <a:avLst/>
          </a:prstGeom>
        </p:spPr>
        <p:txBody>
          <a:bodyPr vert="horz" lIns="0" tIns="0" rIns="0" bIns="0" rtlCol="0">
            <a:noAutofit/>
          </a:bodyPr>
          <a:lstStyle>
            <a:lvl1pPr marL="0" indent="0" algn="l" defTabSz="742950" rtl="0" eaLnBrk="1" latinLnBrk="0" hangingPunct="1">
              <a:lnSpc>
                <a:spcPct val="100000"/>
              </a:lnSpc>
              <a:spcBef>
                <a:spcPts val="0"/>
              </a:spcBef>
              <a:buFont typeface="Arial" panose="020B0604020202020204" pitchFamily="34" charset="0"/>
              <a:buNone/>
              <a:defRPr sz="1600" kern="1200">
                <a:solidFill>
                  <a:schemeClr val="accent3"/>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400" kern="1200">
                <a:solidFill>
                  <a:schemeClr val="accent3"/>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400" kern="1200">
                <a:solidFill>
                  <a:schemeClr val="accent3"/>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00" kern="1200">
                <a:solidFill>
                  <a:schemeClr val="accent3"/>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00" kern="1200">
                <a:solidFill>
                  <a:schemeClr val="accent3"/>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r>
              <a:rPr lang="en-US" sz="1000" dirty="0"/>
              <a:t>By sector</a:t>
            </a:r>
          </a:p>
        </p:txBody>
      </p:sp>
      <p:grpSp>
        <p:nvGrpSpPr>
          <p:cNvPr id="25" name="Group 24">
            <a:extLst>
              <a:ext uri="{FF2B5EF4-FFF2-40B4-BE49-F238E27FC236}">
                <a16:creationId xmlns:a16="http://schemas.microsoft.com/office/drawing/2014/main" xmlns="" id="{3615B2A5-2041-6E41-8F0D-57747340C237}"/>
              </a:ext>
            </a:extLst>
          </p:cNvPr>
          <p:cNvGrpSpPr/>
          <p:nvPr/>
        </p:nvGrpSpPr>
        <p:grpSpPr>
          <a:xfrm>
            <a:off x="335051" y="2407581"/>
            <a:ext cx="264790" cy="116086"/>
            <a:chOff x="1073150" y="2768600"/>
            <a:chExt cx="438150" cy="192088"/>
          </a:xfrm>
          <a:noFill/>
        </p:grpSpPr>
        <p:sp>
          <p:nvSpPr>
            <p:cNvPr id="26" name="Freeform 5">
              <a:extLst>
                <a:ext uri="{FF2B5EF4-FFF2-40B4-BE49-F238E27FC236}">
                  <a16:creationId xmlns:a16="http://schemas.microsoft.com/office/drawing/2014/main" xmlns="" id="{796249A4-CED9-E447-B304-20060140069F}"/>
                </a:ext>
              </a:extLst>
            </p:cNvPr>
            <p:cNvSpPr>
              <a:spLocks/>
            </p:cNvSpPr>
            <p:nvPr/>
          </p:nvSpPr>
          <p:spPr bwMode="auto">
            <a:xfrm>
              <a:off x="1073150" y="2768600"/>
              <a:ext cx="438150" cy="192088"/>
            </a:xfrm>
            <a:custGeom>
              <a:avLst/>
              <a:gdLst>
                <a:gd name="T0" fmla="*/ 910 w 1101"/>
                <a:gd name="T1" fmla="*/ 164 h 603"/>
                <a:gd name="T2" fmla="*/ 949 w 1101"/>
                <a:gd name="T3" fmla="*/ 150 h 603"/>
                <a:gd name="T4" fmla="*/ 1024 w 1101"/>
                <a:gd name="T5" fmla="*/ 134 h 603"/>
                <a:gd name="T6" fmla="*/ 1059 w 1101"/>
                <a:gd name="T7" fmla="*/ 134 h 603"/>
                <a:gd name="T8" fmla="*/ 1062 w 1101"/>
                <a:gd name="T9" fmla="*/ 133 h 603"/>
                <a:gd name="T10" fmla="*/ 1075 w 1101"/>
                <a:gd name="T11" fmla="*/ 144 h 603"/>
                <a:gd name="T12" fmla="*/ 1082 w 1101"/>
                <a:gd name="T13" fmla="*/ 164 h 603"/>
                <a:gd name="T14" fmla="*/ 1083 w 1101"/>
                <a:gd name="T15" fmla="*/ 180 h 603"/>
                <a:gd name="T16" fmla="*/ 1100 w 1101"/>
                <a:gd name="T17" fmla="*/ 467 h 603"/>
                <a:gd name="T18" fmla="*/ 1101 w 1101"/>
                <a:gd name="T19" fmla="*/ 472 h 603"/>
                <a:gd name="T20" fmla="*/ 1101 w 1101"/>
                <a:gd name="T21" fmla="*/ 510 h 603"/>
                <a:gd name="T22" fmla="*/ 1091 w 1101"/>
                <a:gd name="T23" fmla="*/ 549 h 603"/>
                <a:gd name="T24" fmla="*/ 1077 w 1101"/>
                <a:gd name="T25" fmla="*/ 572 h 603"/>
                <a:gd name="T26" fmla="*/ 1054 w 1101"/>
                <a:gd name="T27" fmla="*/ 591 h 603"/>
                <a:gd name="T28" fmla="*/ 1020 w 1101"/>
                <a:gd name="T29" fmla="*/ 602 h 603"/>
                <a:gd name="T30" fmla="*/ 998 w 1101"/>
                <a:gd name="T31" fmla="*/ 603 h 603"/>
                <a:gd name="T32" fmla="*/ 220 w 1101"/>
                <a:gd name="T33" fmla="*/ 603 h 603"/>
                <a:gd name="T34" fmla="*/ 22 w 1101"/>
                <a:gd name="T35" fmla="*/ 603 h 603"/>
                <a:gd name="T36" fmla="*/ 13 w 1101"/>
                <a:gd name="T37" fmla="*/ 602 h 603"/>
                <a:gd name="T38" fmla="*/ 1 w 1101"/>
                <a:gd name="T39" fmla="*/ 587 h 603"/>
                <a:gd name="T40" fmla="*/ 0 w 1101"/>
                <a:gd name="T41" fmla="*/ 576 h 603"/>
                <a:gd name="T42" fmla="*/ 0 w 1101"/>
                <a:gd name="T43" fmla="*/ 496 h 603"/>
                <a:gd name="T44" fmla="*/ 0 w 1101"/>
                <a:gd name="T45" fmla="*/ 479 h 603"/>
                <a:gd name="T46" fmla="*/ 10 w 1101"/>
                <a:gd name="T47" fmla="*/ 447 h 603"/>
                <a:gd name="T48" fmla="*/ 29 w 1101"/>
                <a:gd name="T49" fmla="*/ 422 h 603"/>
                <a:gd name="T50" fmla="*/ 56 w 1101"/>
                <a:gd name="T51" fmla="*/ 405 h 603"/>
                <a:gd name="T52" fmla="*/ 73 w 1101"/>
                <a:gd name="T53" fmla="*/ 399 h 603"/>
                <a:gd name="T54" fmla="*/ 312 w 1101"/>
                <a:gd name="T55" fmla="*/ 331 h 603"/>
                <a:gd name="T56" fmla="*/ 317 w 1101"/>
                <a:gd name="T57" fmla="*/ 330 h 603"/>
                <a:gd name="T58" fmla="*/ 372 w 1101"/>
                <a:gd name="T59" fmla="*/ 296 h 603"/>
                <a:gd name="T60" fmla="*/ 417 w 1101"/>
                <a:gd name="T61" fmla="*/ 258 h 603"/>
                <a:gd name="T62" fmla="*/ 666 w 1101"/>
                <a:gd name="T63" fmla="*/ 15 h 603"/>
                <a:gd name="T64" fmla="*/ 671 w 1101"/>
                <a:gd name="T65" fmla="*/ 9 h 603"/>
                <a:gd name="T66" fmla="*/ 703 w 1101"/>
                <a:gd name="T67" fmla="*/ 0 h 603"/>
                <a:gd name="T68" fmla="*/ 723 w 1101"/>
                <a:gd name="T69" fmla="*/ 13 h 603"/>
                <a:gd name="T70" fmla="*/ 737 w 1101"/>
                <a:gd name="T71" fmla="*/ 33 h 603"/>
                <a:gd name="T72" fmla="*/ 744 w 1101"/>
                <a:gd name="T73" fmla="*/ 48 h 603"/>
                <a:gd name="T74" fmla="*/ 770 w 1101"/>
                <a:gd name="T75" fmla="*/ 109 h 603"/>
                <a:gd name="T76" fmla="*/ 772 w 1101"/>
                <a:gd name="T77" fmla="*/ 114 h 603"/>
                <a:gd name="T78" fmla="*/ 793 w 1101"/>
                <a:gd name="T79" fmla="*/ 139 h 603"/>
                <a:gd name="T80" fmla="*/ 822 w 1101"/>
                <a:gd name="T81" fmla="*/ 153 h 603"/>
                <a:gd name="T82" fmla="*/ 843 w 1101"/>
                <a:gd name="T83" fmla="*/ 156 h 603"/>
                <a:gd name="T84" fmla="*/ 910 w 1101"/>
                <a:gd name="T85" fmla="*/ 164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01" h="603">
                  <a:moveTo>
                    <a:pt x="910" y="164"/>
                  </a:moveTo>
                  <a:lnTo>
                    <a:pt x="949" y="150"/>
                  </a:lnTo>
                  <a:lnTo>
                    <a:pt x="1024" y="134"/>
                  </a:lnTo>
                  <a:lnTo>
                    <a:pt x="1059" y="134"/>
                  </a:lnTo>
                  <a:lnTo>
                    <a:pt x="1062" y="133"/>
                  </a:lnTo>
                  <a:lnTo>
                    <a:pt x="1075" y="144"/>
                  </a:lnTo>
                  <a:lnTo>
                    <a:pt x="1082" y="164"/>
                  </a:lnTo>
                  <a:lnTo>
                    <a:pt x="1083" y="180"/>
                  </a:lnTo>
                  <a:lnTo>
                    <a:pt x="1100" y="467"/>
                  </a:lnTo>
                  <a:lnTo>
                    <a:pt x="1101" y="472"/>
                  </a:lnTo>
                  <a:lnTo>
                    <a:pt x="1101" y="510"/>
                  </a:lnTo>
                  <a:lnTo>
                    <a:pt x="1091" y="549"/>
                  </a:lnTo>
                  <a:lnTo>
                    <a:pt x="1077" y="572"/>
                  </a:lnTo>
                  <a:lnTo>
                    <a:pt x="1054" y="591"/>
                  </a:lnTo>
                  <a:lnTo>
                    <a:pt x="1020" y="602"/>
                  </a:lnTo>
                  <a:lnTo>
                    <a:pt x="998" y="603"/>
                  </a:lnTo>
                  <a:lnTo>
                    <a:pt x="220" y="603"/>
                  </a:lnTo>
                  <a:lnTo>
                    <a:pt x="22" y="603"/>
                  </a:lnTo>
                  <a:lnTo>
                    <a:pt x="13" y="602"/>
                  </a:lnTo>
                  <a:lnTo>
                    <a:pt x="1" y="587"/>
                  </a:lnTo>
                  <a:lnTo>
                    <a:pt x="0" y="576"/>
                  </a:lnTo>
                  <a:lnTo>
                    <a:pt x="0" y="496"/>
                  </a:lnTo>
                  <a:lnTo>
                    <a:pt x="0" y="479"/>
                  </a:lnTo>
                  <a:lnTo>
                    <a:pt x="10" y="447"/>
                  </a:lnTo>
                  <a:lnTo>
                    <a:pt x="29" y="422"/>
                  </a:lnTo>
                  <a:lnTo>
                    <a:pt x="56" y="405"/>
                  </a:lnTo>
                  <a:lnTo>
                    <a:pt x="73" y="399"/>
                  </a:lnTo>
                  <a:lnTo>
                    <a:pt x="312" y="331"/>
                  </a:lnTo>
                  <a:lnTo>
                    <a:pt x="317" y="330"/>
                  </a:lnTo>
                  <a:lnTo>
                    <a:pt x="372" y="296"/>
                  </a:lnTo>
                  <a:lnTo>
                    <a:pt x="417" y="258"/>
                  </a:lnTo>
                  <a:lnTo>
                    <a:pt x="666" y="15"/>
                  </a:lnTo>
                  <a:lnTo>
                    <a:pt x="671" y="9"/>
                  </a:lnTo>
                  <a:lnTo>
                    <a:pt x="703" y="0"/>
                  </a:lnTo>
                  <a:lnTo>
                    <a:pt x="723" y="13"/>
                  </a:lnTo>
                  <a:lnTo>
                    <a:pt x="737" y="33"/>
                  </a:lnTo>
                  <a:lnTo>
                    <a:pt x="744" y="48"/>
                  </a:lnTo>
                  <a:lnTo>
                    <a:pt x="770" y="109"/>
                  </a:lnTo>
                  <a:lnTo>
                    <a:pt x="772" y="114"/>
                  </a:lnTo>
                  <a:lnTo>
                    <a:pt x="793" y="139"/>
                  </a:lnTo>
                  <a:lnTo>
                    <a:pt x="822" y="153"/>
                  </a:lnTo>
                  <a:lnTo>
                    <a:pt x="843" y="156"/>
                  </a:lnTo>
                  <a:lnTo>
                    <a:pt x="910" y="164"/>
                  </a:lnTo>
                  <a:close/>
                </a:path>
              </a:pathLst>
            </a:custGeom>
            <a:grpFill/>
            <a:ln w="9525">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GB">
                <a:solidFill>
                  <a:schemeClr val="accent1"/>
                </a:solidFill>
              </a:endParaRPr>
            </a:p>
          </p:txBody>
        </p:sp>
        <p:sp>
          <p:nvSpPr>
            <p:cNvPr id="27" name="Freeform 6">
              <a:extLst>
                <a:ext uri="{FF2B5EF4-FFF2-40B4-BE49-F238E27FC236}">
                  <a16:creationId xmlns:a16="http://schemas.microsoft.com/office/drawing/2014/main" xmlns="" id="{F1ADFBB4-4AB8-754D-B731-52655F926AD8}"/>
                </a:ext>
              </a:extLst>
            </p:cNvPr>
            <p:cNvSpPr>
              <a:spLocks/>
            </p:cNvSpPr>
            <p:nvPr/>
          </p:nvSpPr>
          <p:spPr bwMode="auto">
            <a:xfrm>
              <a:off x="1073150" y="2889250"/>
              <a:ext cx="438150" cy="71438"/>
            </a:xfrm>
            <a:custGeom>
              <a:avLst/>
              <a:gdLst>
                <a:gd name="T0" fmla="*/ 1100 w 1101"/>
                <a:gd name="T1" fmla="*/ 88 h 224"/>
                <a:gd name="T2" fmla="*/ 1098 w 1101"/>
                <a:gd name="T3" fmla="*/ 41 h 224"/>
                <a:gd name="T4" fmla="*/ 310 w 1101"/>
                <a:gd name="T5" fmla="*/ 138 h 224"/>
                <a:gd name="T6" fmla="*/ 307 w 1101"/>
                <a:gd name="T7" fmla="*/ 138 h 224"/>
                <a:gd name="T8" fmla="*/ 285 w 1101"/>
                <a:gd name="T9" fmla="*/ 136 h 224"/>
                <a:gd name="T10" fmla="*/ 267 w 1101"/>
                <a:gd name="T11" fmla="*/ 127 h 224"/>
                <a:gd name="T12" fmla="*/ 258 w 1101"/>
                <a:gd name="T13" fmla="*/ 118 h 224"/>
                <a:gd name="T14" fmla="*/ 214 w 1101"/>
                <a:gd name="T15" fmla="*/ 72 h 224"/>
                <a:gd name="T16" fmla="*/ 143 w 1101"/>
                <a:gd name="T17" fmla="*/ 0 h 224"/>
                <a:gd name="T18" fmla="*/ 73 w 1101"/>
                <a:gd name="T19" fmla="*/ 20 h 224"/>
                <a:gd name="T20" fmla="*/ 56 w 1101"/>
                <a:gd name="T21" fmla="*/ 26 h 224"/>
                <a:gd name="T22" fmla="*/ 29 w 1101"/>
                <a:gd name="T23" fmla="*/ 43 h 224"/>
                <a:gd name="T24" fmla="*/ 10 w 1101"/>
                <a:gd name="T25" fmla="*/ 68 h 224"/>
                <a:gd name="T26" fmla="*/ 0 w 1101"/>
                <a:gd name="T27" fmla="*/ 100 h 224"/>
                <a:gd name="T28" fmla="*/ 0 w 1101"/>
                <a:gd name="T29" fmla="*/ 117 h 224"/>
                <a:gd name="T30" fmla="*/ 0 w 1101"/>
                <a:gd name="T31" fmla="*/ 197 h 224"/>
                <a:gd name="T32" fmla="*/ 1 w 1101"/>
                <a:gd name="T33" fmla="*/ 208 h 224"/>
                <a:gd name="T34" fmla="*/ 13 w 1101"/>
                <a:gd name="T35" fmla="*/ 223 h 224"/>
                <a:gd name="T36" fmla="*/ 22 w 1101"/>
                <a:gd name="T37" fmla="*/ 224 h 224"/>
                <a:gd name="T38" fmla="*/ 220 w 1101"/>
                <a:gd name="T39" fmla="*/ 224 h 224"/>
                <a:gd name="T40" fmla="*/ 998 w 1101"/>
                <a:gd name="T41" fmla="*/ 224 h 224"/>
                <a:gd name="T42" fmla="*/ 1020 w 1101"/>
                <a:gd name="T43" fmla="*/ 223 h 224"/>
                <a:gd name="T44" fmla="*/ 1053 w 1101"/>
                <a:gd name="T45" fmla="*/ 212 h 224"/>
                <a:gd name="T46" fmla="*/ 1077 w 1101"/>
                <a:gd name="T47" fmla="*/ 193 h 224"/>
                <a:gd name="T48" fmla="*/ 1091 w 1101"/>
                <a:gd name="T49" fmla="*/ 170 h 224"/>
                <a:gd name="T50" fmla="*/ 1101 w 1101"/>
                <a:gd name="T51" fmla="*/ 131 h 224"/>
                <a:gd name="T52" fmla="*/ 1101 w 1101"/>
                <a:gd name="T53" fmla="*/ 93 h 224"/>
                <a:gd name="T54" fmla="*/ 1100 w 1101"/>
                <a:gd name="T55" fmla="*/ 88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01" h="224">
                  <a:moveTo>
                    <a:pt x="1100" y="88"/>
                  </a:moveTo>
                  <a:lnTo>
                    <a:pt x="1098" y="41"/>
                  </a:lnTo>
                  <a:lnTo>
                    <a:pt x="310" y="138"/>
                  </a:lnTo>
                  <a:lnTo>
                    <a:pt x="307" y="138"/>
                  </a:lnTo>
                  <a:lnTo>
                    <a:pt x="285" y="136"/>
                  </a:lnTo>
                  <a:lnTo>
                    <a:pt x="267" y="127"/>
                  </a:lnTo>
                  <a:lnTo>
                    <a:pt x="258" y="118"/>
                  </a:lnTo>
                  <a:lnTo>
                    <a:pt x="214" y="72"/>
                  </a:lnTo>
                  <a:lnTo>
                    <a:pt x="143" y="0"/>
                  </a:lnTo>
                  <a:lnTo>
                    <a:pt x="73" y="20"/>
                  </a:lnTo>
                  <a:lnTo>
                    <a:pt x="56" y="26"/>
                  </a:lnTo>
                  <a:lnTo>
                    <a:pt x="29" y="43"/>
                  </a:lnTo>
                  <a:lnTo>
                    <a:pt x="10" y="68"/>
                  </a:lnTo>
                  <a:lnTo>
                    <a:pt x="0" y="100"/>
                  </a:lnTo>
                  <a:lnTo>
                    <a:pt x="0" y="117"/>
                  </a:lnTo>
                  <a:lnTo>
                    <a:pt x="0" y="197"/>
                  </a:lnTo>
                  <a:lnTo>
                    <a:pt x="1" y="208"/>
                  </a:lnTo>
                  <a:lnTo>
                    <a:pt x="13" y="223"/>
                  </a:lnTo>
                  <a:lnTo>
                    <a:pt x="22" y="224"/>
                  </a:lnTo>
                  <a:lnTo>
                    <a:pt x="220" y="224"/>
                  </a:lnTo>
                  <a:lnTo>
                    <a:pt x="998" y="224"/>
                  </a:lnTo>
                  <a:lnTo>
                    <a:pt x="1020" y="223"/>
                  </a:lnTo>
                  <a:lnTo>
                    <a:pt x="1053" y="212"/>
                  </a:lnTo>
                  <a:lnTo>
                    <a:pt x="1077" y="193"/>
                  </a:lnTo>
                  <a:lnTo>
                    <a:pt x="1091" y="170"/>
                  </a:lnTo>
                  <a:lnTo>
                    <a:pt x="1101" y="131"/>
                  </a:lnTo>
                  <a:lnTo>
                    <a:pt x="1101" y="93"/>
                  </a:lnTo>
                  <a:lnTo>
                    <a:pt x="1100" y="88"/>
                  </a:lnTo>
                  <a:close/>
                </a:path>
              </a:pathLst>
            </a:custGeom>
            <a:grpFill/>
            <a:ln w="9525">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GB">
                <a:solidFill>
                  <a:schemeClr val="accent1"/>
                </a:solidFill>
              </a:endParaRPr>
            </a:p>
          </p:txBody>
        </p:sp>
        <p:sp>
          <p:nvSpPr>
            <p:cNvPr id="28" name="Freeform 7">
              <a:extLst>
                <a:ext uri="{FF2B5EF4-FFF2-40B4-BE49-F238E27FC236}">
                  <a16:creationId xmlns:a16="http://schemas.microsoft.com/office/drawing/2014/main" xmlns="" id="{515B81CC-DD61-CB49-8684-0993E68F08B8}"/>
                </a:ext>
              </a:extLst>
            </p:cNvPr>
            <p:cNvSpPr>
              <a:spLocks/>
            </p:cNvSpPr>
            <p:nvPr/>
          </p:nvSpPr>
          <p:spPr bwMode="auto">
            <a:xfrm>
              <a:off x="1473200" y="2811463"/>
              <a:ext cx="6350" cy="1588"/>
            </a:xfrm>
            <a:custGeom>
              <a:avLst/>
              <a:gdLst>
                <a:gd name="T0" fmla="*/ 0 w 15"/>
                <a:gd name="T1" fmla="*/ 3 h 3"/>
                <a:gd name="T2" fmla="*/ 7 w 15"/>
                <a:gd name="T3" fmla="*/ 1 h 3"/>
                <a:gd name="T4" fmla="*/ 15 w 15"/>
                <a:gd name="T5" fmla="*/ 0 h 3"/>
                <a:gd name="T6" fmla="*/ 7 w 15"/>
                <a:gd name="T7" fmla="*/ 1 h 3"/>
                <a:gd name="T8" fmla="*/ 0 w 15"/>
                <a:gd name="T9" fmla="*/ 3 h 3"/>
              </a:gdLst>
              <a:ahLst/>
              <a:cxnLst>
                <a:cxn ang="0">
                  <a:pos x="T0" y="T1"/>
                </a:cxn>
                <a:cxn ang="0">
                  <a:pos x="T2" y="T3"/>
                </a:cxn>
                <a:cxn ang="0">
                  <a:pos x="T4" y="T5"/>
                </a:cxn>
                <a:cxn ang="0">
                  <a:pos x="T6" y="T7"/>
                </a:cxn>
                <a:cxn ang="0">
                  <a:pos x="T8" y="T9"/>
                </a:cxn>
              </a:cxnLst>
              <a:rect l="0" t="0" r="r" b="b"/>
              <a:pathLst>
                <a:path w="15" h="3">
                  <a:moveTo>
                    <a:pt x="0" y="3"/>
                  </a:moveTo>
                  <a:lnTo>
                    <a:pt x="7" y="1"/>
                  </a:lnTo>
                  <a:lnTo>
                    <a:pt x="15" y="0"/>
                  </a:lnTo>
                  <a:lnTo>
                    <a:pt x="7" y="1"/>
                  </a:lnTo>
                  <a:lnTo>
                    <a:pt x="0" y="3"/>
                  </a:lnTo>
                  <a:close/>
                </a:path>
              </a:pathLst>
            </a:custGeom>
            <a:grpFill/>
            <a:ln w="9525">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GB">
                <a:solidFill>
                  <a:schemeClr val="accent1"/>
                </a:solidFill>
              </a:endParaRPr>
            </a:p>
          </p:txBody>
        </p:sp>
        <p:sp>
          <p:nvSpPr>
            <p:cNvPr id="29" name="Freeform 8">
              <a:extLst>
                <a:ext uri="{FF2B5EF4-FFF2-40B4-BE49-F238E27FC236}">
                  <a16:creationId xmlns:a16="http://schemas.microsoft.com/office/drawing/2014/main" xmlns="" id="{5FA223FF-CAC8-0B48-A7E2-25D8550904AC}"/>
                </a:ext>
              </a:extLst>
            </p:cNvPr>
            <p:cNvSpPr>
              <a:spLocks/>
            </p:cNvSpPr>
            <p:nvPr/>
          </p:nvSpPr>
          <p:spPr bwMode="auto">
            <a:xfrm>
              <a:off x="1466850" y="2813050"/>
              <a:ext cx="3175" cy="0"/>
            </a:xfrm>
            <a:custGeom>
              <a:avLst/>
              <a:gdLst>
                <a:gd name="T0" fmla="*/ 0 w 9"/>
                <a:gd name="T1" fmla="*/ 1 h 1"/>
                <a:gd name="T2" fmla="*/ 4 w 9"/>
                <a:gd name="T3" fmla="*/ 0 h 1"/>
                <a:gd name="T4" fmla="*/ 9 w 9"/>
                <a:gd name="T5" fmla="*/ 0 h 1"/>
                <a:gd name="T6" fmla="*/ 4 w 9"/>
                <a:gd name="T7" fmla="*/ 0 h 1"/>
                <a:gd name="T8" fmla="*/ 0 w 9"/>
                <a:gd name="T9" fmla="*/ 1 h 1"/>
              </a:gdLst>
              <a:ahLst/>
              <a:cxnLst>
                <a:cxn ang="0">
                  <a:pos x="T0" y="T1"/>
                </a:cxn>
                <a:cxn ang="0">
                  <a:pos x="T2" y="T3"/>
                </a:cxn>
                <a:cxn ang="0">
                  <a:pos x="T4" y="T5"/>
                </a:cxn>
                <a:cxn ang="0">
                  <a:pos x="T6" y="T7"/>
                </a:cxn>
                <a:cxn ang="0">
                  <a:pos x="T8" y="T9"/>
                </a:cxn>
              </a:cxnLst>
              <a:rect l="0" t="0" r="r" b="b"/>
              <a:pathLst>
                <a:path w="9" h="1">
                  <a:moveTo>
                    <a:pt x="0" y="1"/>
                  </a:moveTo>
                  <a:lnTo>
                    <a:pt x="4" y="0"/>
                  </a:lnTo>
                  <a:lnTo>
                    <a:pt x="9" y="0"/>
                  </a:lnTo>
                  <a:lnTo>
                    <a:pt x="4" y="0"/>
                  </a:lnTo>
                  <a:lnTo>
                    <a:pt x="0" y="1"/>
                  </a:lnTo>
                  <a:close/>
                </a:path>
              </a:pathLst>
            </a:custGeom>
            <a:grpFill/>
            <a:ln w="9525">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GB">
                <a:solidFill>
                  <a:schemeClr val="accent1"/>
                </a:solidFill>
              </a:endParaRPr>
            </a:p>
          </p:txBody>
        </p:sp>
        <p:sp>
          <p:nvSpPr>
            <p:cNvPr id="30" name="Freeform 9">
              <a:extLst>
                <a:ext uri="{FF2B5EF4-FFF2-40B4-BE49-F238E27FC236}">
                  <a16:creationId xmlns:a16="http://schemas.microsoft.com/office/drawing/2014/main" xmlns="" id="{27974C0F-17A6-3942-AB58-571DAC8D7E60}"/>
                </a:ext>
              </a:extLst>
            </p:cNvPr>
            <p:cNvSpPr>
              <a:spLocks/>
            </p:cNvSpPr>
            <p:nvPr/>
          </p:nvSpPr>
          <p:spPr bwMode="auto">
            <a:xfrm>
              <a:off x="1458913" y="2814638"/>
              <a:ext cx="3175" cy="0"/>
            </a:xfrm>
            <a:custGeom>
              <a:avLst/>
              <a:gdLst>
                <a:gd name="T0" fmla="*/ 0 w 9"/>
                <a:gd name="T1" fmla="*/ 2 h 2"/>
                <a:gd name="T2" fmla="*/ 4 w 9"/>
                <a:gd name="T3" fmla="*/ 1 h 2"/>
                <a:gd name="T4" fmla="*/ 9 w 9"/>
                <a:gd name="T5" fmla="*/ 0 h 2"/>
                <a:gd name="T6" fmla="*/ 4 w 9"/>
                <a:gd name="T7" fmla="*/ 1 h 2"/>
                <a:gd name="T8" fmla="*/ 0 w 9"/>
                <a:gd name="T9" fmla="*/ 2 h 2"/>
              </a:gdLst>
              <a:ahLst/>
              <a:cxnLst>
                <a:cxn ang="0">
                  <a:pos x="T0" y="T1"/>
                </a:cxn>
                <a:cxn ang="0">
                  <a:pos x="T2" y="T3"/>
                </a:cxn>
                <a:cxn ang="0">
                  <a:pos x="T4" y="T5"/>
                </a:cxn>
                <a:cxn ang="0">
                  <a:pos x="T6" y="T7"/>
                </a:cxn>
                <a:cxn ang="0">
                  <a:pos x="T8" y="T9"/>
                </a:cxn>
              </a:cxnLst>
              <a:rect l="0" t="0" r="r" b="b"/>
              <a:pathLst>
                <a:path w="9" h="2">
                  <a:moveTo>
                    <a:pt x="0" y="2"/>
                  </a:moveTo>
                  <a:lnTo>
                    <a:pt x="4" y="1"/>
                  </a:lnTo>
                  <a:lnTo>
                    <a:pt x="9" y="0"/>
                  </a:lnTo>
                  <a:lnTo>
                    <a:pt x="4" y="1"/>
                  </a:lnTo>
                  <a:lnTo>
                    <a:pt x="0" y="2"/>
                  </a:lnTo>
                  <a:close/>
                </a:path>
              </a:pathLst>
            </a:custGeom>
            <a:grpFill/>
            <a:ln w="9525">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GB">
                <a:solidFill>
                  <a:schemeClr val="accent1"/>
                </a:solidFill>
              </a:endParaRPr>
            </a:p>
          </p:txBody>
        </p:sp>
        <p:sp>
          <p:nvSpPr>
            <p:cNvPr id="31" name="Freeform 10">
              <a:extLst>
                <a:ext uri="{FF2B5EF4-FFF2-40B4-BE49-F238E27FC236}">
                  <a16:creationId xmlns:a16="http://schemas.microsoft.com/office/drawing/2014/main" xmlns="" id="{20C52F39-820E-DD41-AB46-AE4A618F7F80}"/>
                </a:ext>
              </a:extLst>
            </p:cNvPr>
            <p:cNvSpPr>
              <a:spLocks/>
            </p:cNvSpPr>
            <p:nvPr/>
          </p:nvSpPr>
          <p:spPr bwMode="auto">
            <a:xfrm>
              <a:off x="1452563" y="2816225"/>
              <a:ext cx="1588" cy="0"/>
            </a:xfrm>
            <a:custGeom>
              <a:avLst/>
              <a:gdLst>
                <a:gd name="T0" fmla="*/ 0 w 5"/>
                <a:gd name="T1" fmla="*/ 1 h 1"/>
                <a:gd name="T2" fmla="*/ 3 w 5"/>
                <a:gd name="T3" fmla="*/ 0 h 1"/>
                <a:gd name="T4" fmla="*/ 5 w 5"/>
                <a:gd name="T5" fmla="*/ 0 h 1"/>
                <a:gd name="T6" fmla="*/ 3 w 5"/>
                <a:gd name="T7" fmla="*/ 0 h 1"/>
                <a:gd name="T8" fmla="*/ 0 w 5"/>
                <a:gd name="T9" fmla="*/ 1 h 1"/>
              </a:gdLst>
              <a:ahLst/>
              <a:cxnLst>
                <a:cxn ang="0">
                  <a:pos x="T0" y="T1"/>
                </a:cxn>
                <a:cxn ang="0">
                  <a:pos x="T2" y="T3"/>
                </a:cxn>
                <a:cxn ang="0">
                  <a:pos x="T4" y="T5"/>
                </a:cxn>
                <a:cxn ang="0">
                  <a:pos x="T6" y="T7"/>
                </a:cxn>
                <a:cxn ang="0">
                  <a:pos x="T8" y="T9"/>
                </a:cxn>
              </a:cxnLst>
              <a:rect l="0" t="0" r="r" b="b"/>
              <a:pathLst>
                <a:path w="5" h="1">
                  <a:moveTo>
                    <a:pt x="0" y="1"/>
                  </a:moveTo>
                  <a:lnTo>
                    <a:pt x="3" y="0"/>
                  </a:lnTo>
                  <a:lnTo>
                    <a:pt x="5" y="0"/>
                  </a:lnTo>
                  <a:lnTo>
                    <a:pt x="3" y="0"/>
                  </a:lnTo>
                  <a:lnTo>
                    <a:pt x="0" y="1"/>
                  </a:lnTo>
                  <a:close/>
                </a:path>
              </a:pathLst>
            </a:custGeom>
            <a:grpFill/>
            <a:ln w="9525">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GB">
                <a:solidFill>
                  <a:schemeClr val="accent1"/>
                </a:solidFill>
              </a:endParaRPr>
            </a:p>
          </p:txBody>
        </p:sp>
        <p:sp>
          <p:nvSpPr>
            <p:cNvPr id="32" name="Freeform 11">
              <a:extLst>
                <a:ext uri="{FF2B5EF4-FFF2-40B4-BE49-F238E27FC236}">
                  <a16:creationId xmlns:a16="http://schemas.microsoft.com/office/drawing/2014/main" xmlns="" id="{7F815447-2E46-C447-A5D9-C248FC6B14D5}"/>
                </a:ext>
              </a:extLst>
            </p:cNvPr>
            <p:cNvSpPr>
              <a:spLocks/>
            </p:cNvSpPr>
            <p:nvPr/>
          </p:nvSpPr>
          <p:spPr bwMode="auto">
            <a:xfrm>
              <a:off x="1481138" y="2811463"/>
              <a:ext cx="4763" cy="0"/>
            </a:xfrm>
            <a:custGeom>
              <a:avLst/>
              <a:gdLst>
                <a:gd name="T0" fmla="*/ 0 w 13"/>
                <a:gd name="T1" fmla="*/ 1 h 1"/>
                <a:gd name="T2" fmla="*/ 7 w 13"/>
                <a:gd name="T3" fmla="*/ 0 h 1"/>
                <a:gd name="T4" fmla="*/ 13 w 13"/>
                <a:gd name="T5" fmla="*/ 0 h 1"/>
                <a:gd name="T6" fmla="*/ 7 w 13"/>
                <a:gd name="T7" fmla="*/ 0 h 1"/>
                <a:gd name="T8" fmla="*/ 0 w 13"/>
                <a:gd name="T9" fmla="*/ 1 h 1"/>
              </a:gdLst>
              <a:ahLst/>
              <a:cxnLst>
                <a:cxn ang="0">
                  <a:pos x="T0" y="T1"/>
                </a:cxn>
                <a:cxn ang="0">
                  <a:pos x="T2" y="T3"/>
                </a:cxn>
                <a:cxn ang="0">
                  <a:pos x="T4" y="T5"/>
                </a:cxn>
                <a:cxn ang="0">
                  <a:pos x="T6" y="T7"/>
                </a:cxn>
                <a:cxn ang="0">
                  <a:pos x="T8" y="T9"/>
                </a:cxn>
              </a:cxnLst>
              <a:rect l="0" t="0" r="r" b="b"/>
              <a:pathLst>
                <a:path w="13" h="1">
                  <a:moveTo>
                    <a:pt x="0" y="1"/>
                  </a:moveTo>
                  <a:lnTo>
                    <a:pt x="7" y="0"/>
                  </a:lnTo>
                  <a:lnTo>
                    <a:pt x="13" y="0"/>
                  </a:lnTo>
                  <a:lnTo>
                    <a:pt x="7" y="0"/>
                  </a:lnTo>
                  <a:lnTo>
                    <a:pt x="0" y="1"/>
                  </a:lnTo>
                  <a:close/>
                </a:path>
              </a:pathLst>
            </a:custGeom>
            <a:grpFill/>
            <a:ln w="9525">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GB">
                <a:solidFill>
                  <a:schemeClr val="accent1"/>
                </a:solidFill>
              </a:endParaRPr>
            </a:p>
          </p:txBody>
        </p:sp>
        <p:sp>
          <p:nvSpPr>
            <p:cNvPr id="33" name="Freeform 12">
              <a:extLst>
                <a:ext uri="{FF2B5EF4-FFF2-40B4-BE49-F238E27FC236}">
                  <a16:creationId xmlns:a16="http://schemas.microsoft.com/office/drawing/2014/main" xmlns="" id="{311F9CFE-4B3C-B34C-B0B2-DD29DA649062}"/>
                </a:ext>
              </a:extLst>
            </p:cNvPr>
            <p:cNvSpPr>
              <a:spLocks/>
            </p:cNvSpPr>
            <p:nvPr/>
          </p:nvSpPr>
          <p:spPr bwMode="auto">
            <a:xfrm>
              <a:off x="1454150" y="2814638"/>
              <a:ext cx="4763" cy="1588"/>
            </a:xfrm>
            <a:custGeom>
              <a:avLst/>
              <a:gdLst>
                <a:gd name="T0" fmla="*/ 0 w 10"/>
                <a:gd name="T1" fmla="*/ 3 h 3"/>
                <a:gd name="T2" fmla="*/ 5 w 10"/>
                <a:gd name="T3" fmla="*/ 1 h 3"/>
                <a:gd name="T4" fmla="*/ 10 w 10"/>
                <a:gd name="T5" fmla="*/ 0 h 3"/>
                <a:gd name="T6" fmla="*/ 5 w 10"/>
                <a:gd name="T7" fmla="*/ 1 h 3"/>
                <a:gd name="T8" fmla="*/ 0 w 10"/>
                <a:gd name="T9" fmla="*/ 3 h 3"/>
              </a:gdLst>
              <a:ahLst/>
              <a:cxnLst>
                <a:cxn ang="0">
                  <a:pos x="T0" y="T1"/>
                </a:cxn>
                <a:cxn ang="0">
                  <a:pos x="T2" y="T3"/>
                </a:cxn>
                <a:cxn ang="0">
                  <a:pos x="T4" y="T5"/>
                </a:cxn>
                <a:cxn ang="0">
                  <a:pos x="T6" y="T7"/>
                </a:cxn>
                <a:cxn ang="0">
                  <a:pos x="T8" y="T9"/>
                </a:cxn>
              </a:cxnLst>
              <a:rect l="0" t="0" r="r" b="b"/>
              <a:pathLst>
                <a:path w="10" h="3">
                  <a:moveTo>
                    <a:pt x="0" y="3"/>
                  </a:moveTo>
                  <a:lnTo>
                    <a:pt x="5" y="1"/>
                  </a:lnTo>
                  <a:lnTo>
                    <a:pt x="10" y="0"/>
                  </a:lnTo>
                  <a:lnTo>
                    <a:pt x="5" y="1"/>
                  </a:lnTo>
                  <a:lnTo>
                    <a:pt x="0" y="3"/>
                  </a:lnTo>
                  <a:close/>
                </a:path>
              </a:pathLst>
            </a:custGeom>
            <a:grpFill/>
            <a:ln w="9525">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GB">
                <a:solidFill>
                  <a:schemeClr val="accent1"/>
                </a:solidFill>
              </a:endParaRPr>
            </a:p>
          </p:txBody>
        </p:sp>
        <p:sp>
          <p:nvSpPr>
            <p:cNvPr id="34" name="Freeform 13">
              <a:extLst>
                <a:ext uri="{FF2B5EF4-FFF2-40B4-BE49-F238E27FC236}">
                  <a16:creationId xmlns:a16="http://schemas.microsoft.com/office/drawing/2014/main" xmlns="" id="{DF1A97E6-FAC0-5E4A-AE33-A22630C91914}"/>
                </a:ext>
              </a:extLst>
            </p:cNvPr>
            <p:cNvSpPr>
              <a:spLocks/>
            </p:cNvSpPr>
            <p:nvPr/>
          </p:nvSpPr>
          <p:spPr bwMode="auto">
            <a:xfrm>
              <a:off x="1479550" y="2811463"/>
              <a:ext cx="1588" cy="0"/>
            </a:xfrm>
            <a:custGeom>
              <a:avLst/>
              <a:gdLst>
                <a:gd name="T0" fmla="*/ 0 w 3"/>
                <a:gd name="T1" fmla="*/ 1 w 3"/>
                <a:gd name="T2" fmla="*/ 3 w 3"/>
                <a:gd name="T3" fmla="*/ 1 w 3"/>
                <a:gd name="T4" fmla="*/ 0 w 3"/>
              </a:gdLst>
              <a:ahLst/>
              <a:cxnLst>
                <a:cxn ang="0">
                  <a:pos x="T0" y="0"/>
                </a:cxn>
                <a:cxn ang="0">
                  <a:pos x="T1" y="0"/>
                </a:cxn>
                <a:cxn ang="0">
                  <a:pos x="T2" y="0"/>
                </a:cxn>
                <a:cxn ang="0">
                  <a:pos x="T3" y="0"/>
                </a:cxn>
                <a:cxn ang="0">
                  <a:pos x="T4" y="0"/>
                </a:cxn>
              </a:cxnLst>
              <a:rect l="0" t="0" r="r" b="b"/>
              <a:pathLst>
                <a:path w="3">
                  <a:moveTo>
                    <a:pt x="0" y="0"/>
                  </a:moveTo>
                  <a:lnTo>
                    <a:pt x="1" y="0"/>
                  </a:lnTo>
                  <a:lnTo>
                    <a:pt x="3" y="0"/>
                  </a:lnTo>
                  <a:lnTo>
                    <a:pt x="1" y="0"/>
                  </a:lnTo>
                  <a:lnTo>
                    <a:pt x="0" y="0"/>
                  </a:lnTo>
                  <a:close/>
                </a:path>
              </a:pathLst>
            </a:custGeom>
            <a:grpFill/>
            <a:ln w="9525">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GB">
                <a:solidFill>
                  <a:schemeClr val="accent1"/>
                </a:solidFill>
              </a:endParaRPr>
            </a:p>
          </p:txBody>
        </p:sp>
        <p:sp>
          <p:nvSpPr>
            <p:cNvPr id="35" name="Freeform 14">
              <a:extLst>
                <a:ext uri="{FF2B5EF4-FFF2-40B4-BE49-F238E27FC236}">
                  <a16:creationId xmlns:a16="http://schemas.microsoft.com/office/drawing/2014/main" xmlns="" id="{EB37DA1D-5C29-4F45-B34E-6512877A8FD5}"/>
                </a:ext>
              </a:extLst>
            </p:cNvPr>
            <p:cNvSpPr>
              <a:spLocks/>
            </p:cNvSpPr>
            <p:nvPr/>
          </p:nvSpPr>
          <p:spPr bwMode="auto">
            <a:xfrm>
              <a:off x="1485900" y="2811463"/>
              <a:ext cx="1588" cy="0"/>
            </a:xfrm>
            <a:custGeom>
              <a:avLst/>
              <a:gdLst>
                <a:gd name="T0" fmla="*/ 0 w 5"/>
                <a:gd name="T1" fmla="*/ 2 w 5"/>
                <a:gd name="T2" fmla="*/ 5 w 5"/>
                <a:gd name="T3" fmla="*/ 2 w 5"/>
                <a:gd name="T4" fmla="*/ 0 w 5"/>
              </a:gdLst>
              <a:ahLst/>
              <a:cxnLst>
                <a:cxn ang="0">
                  <a:pos x="T0" y="0"/>
                </a:cxn>
                <a:cxn ang="0">
                  <a:pos x="T1" y="0"/>
                </a:cxn>
                <a:cxn ang="0">
                  <a:pos x="T2" y="0"/>
                </a:cxn>
                <a:cxn ang="0">
                  <a:pos x="T3" y="0"/>
                </a:cxn>
                <a:cxn ang="0">
                  <a:pos x="T4" y="0"/>
                </a:cxn>
              </a:cxnLst>
              <a:rect l="0" t="0" r="r" b="b"/>
              <a:pathLst>
                <a:path w="5">
                  <a:moveTo>
                    <a:pt x="0" y="0"/>
                  </a:moveTo>
                  <a:lnTo>
                    <a:pt x="2" y="0"/>
                  </a:lnTo>
                  <a:lnTo>
                    <a:pt x="5" y="0"/>
                  </a:lnTo>
                  <a:lnTo>
                    <a:pt x="2" y="0"/>
                  </a:lnTo>
                  <a:lnTo>
                    <a:pt x="0" y="0"/>
                  </a:lnTo>
                  <a:close/>
                </a:path>
              </a:pathLst>
            </a:custGeom>
            <a:grpFill/>
            <a:ln w="9525">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GB">
                <a:solidFill>
                  <a:schemeClr val="accent1"/>
                </a:solidFill>
              </a:endParaRPr>
            </a:p>
          </p:txBody>
        </p:sp>
        <p:sp>
          <p:nvSpPr>
            <p:cNvPr id="36" name="Freeform 15">
              <a:extLst>
                <a:ext uri="{FF2B5EF4-FFF2-40B4-BE49-F238E27FC236}">
                  <a16:creationId xmlns:a16="http://schemas.microsoft.com/office/drawing/2014/main" xmlns="" id="{C29211CC-93A6-6340-94EC-2DC8EB8B804F}"/>
                </a:ext>
              </a:extLst>
            </p:cNvPr>
            <p:cNvSpPr>
              <a:spLocks/>
            </p:cNvSpPr>
            <p:nvPr/>
          </p:nvSpPr>
          <p:spPr bwMode="auto">
            <a:xfrm>
              <a:off x="1462088" y="2813050"/>
              <a:ext cx="4763" cy="1588"/>
            </a:xfrm>
            <a:custGeom>
              <a:avLst/>
              <a:gdLst>
                <a:gd name="T0" fmla="*/ 0 w 12"/>
                <a:gd name="T1" fmla="*/ 3 h 3"/>
                <a:gd name="T2" fmla="*/ 6 w 12"/>
                <a:gd name="T3" fmla="*/ 1 h 3"/>
                <a:gd name="T4" fmla="*/ 12 w 12"/>
                <a:gd name="T5" fmla="*/ 0 h 3"/>
                <a:gd name="T6" fmla="*/ 6 w 12"/>
                <a:gd name="T7" fmla="*/ 1 h 3"/>
                <a:gd name="T8" fmla="*/ 0 w 12"/>
                <a:gd name="T9" fmla="*/ 3 h 3"/>
              </a:gdLst>
              <a:ahLst/>
              <a:cxnLst>
                <a:cxn ang="0">
                  <a:pos x="T0" y="T1"/>
                </a:cxn>
                <a:cxn ang="0">
                  <a:pos x="T2" y="T3"/>
                </a:cxn>
                <a:cxn ang="0">
                  <a:pos x="T4" y="T5"/>
                </a:cxn>
                <a:cxn ang="0">
                  <a:pos x="T6" y="T7"/>
                </a:cxn>
                <a:cxn ang="0">
                  <a:pos x="T8" y="T9"/>
                </a:cxn>
              </a:cxnLst>
              <a:rect l="0" t="0" r="r" b="b"/>
              <a:pathLst>
                <a:path w="12" h="3">
                  <a:moveTo>
                    <a:pt x="0" y="3"/>
                  </a:moveTo>
                  <a:lnTo>
                    <a:pt x="6" y="1"/>
                  </a:lnTo>
                  <a:lnTo>
                    <a:pt x="12" y="0"/>
                  </a:lnTo>
                  <a:lnTo>
                    <a:pt x="6" y="1"/>
                  </a:lnTo>
                  <a:lnTo>
                    <a:pt x="0" y="3"/>
                  </a:lnTo>
                  <a:close/>
                </a:path>
              </a:pathLst>
            </a:custGeom>
            <a:grpFill/>
            <a:ln w="9525">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GB">
                <a:solidFill>
                  <a:schemeClr val="accent1"/>
                </a:solidFill>
              </a:endParaRPr>
            </a:p>
          </p:txBody>
        </p:sp>
        <p:sp>
          <p:nvSpPr>
            <p:cNvPr id="37" name="Freeform 16">
              <a:extLst>
                <a:ext uri="{FF2B5EF4-FFF2-40B4-BE49-F238E27FC236}">
                  <a16:creationId xmlns:a16="http://schemas.microsoft.com/office/drawing/2014/main" xmlns="" id="{EEA51147-103C-6A4E-8D9F-51715E08E66A}"/>
                </a:ext>
              </a:extLst>
            </p:cNvPr>
            <p:cNvSpPr>
              <a:spLocks/>
            </p:cNvSpPr>
            <p:nvPr/>
          </p:nvSpPr>
          <p:spPr bwMode="auto">
            <a:xfrm>
              <a:off x="1246188" y="2811463"/>
              <a:ext cx="263525" cy="115888"/>
            </a:xfrm>
            <a:custGeom>
              <a:avLst/>
              <a:gdLst>
                <a:gd name="T0" fmla="*/ 663 w 663"/>
                <a:gd name="T1" fmla="*/ 287 h 368"/>
                <a:gd name="T2" fmla="*/ 648 w 663"/>
                <a:gd name="T3" fmla="*/ 47 h 368"/>
                <a:gd name="T4" fmla="*/ 647 w 663"/>
                <a:gd name="T5" fmla="*/ 31 h 368"/>
                <a:gd name="T6" fmla="*/ 640 w 663"/>
                <a:gd name="T7" fmla="*/ 11 h 368"/>
                <a:gd name="T8" fmla="*/ 627 w 663"/>
                <a:gd name="T9" fmla="*/ 0 h 368"/>
                <a:gd name="T10" fmla="*/ 624 w 663"/>
                <a:gd name="T11" fmla="*/ 1 h 368"/>
                <a:gd name="T12" fmla="*/ 617 w 663"/>
                <a:gd name="T13" fmla="*/ 0 h 368"/>
                <a:gd name="T14" fmla="*/ 609 w 663"/>
                <a:gd name="T15" fmla="*/ 1 h 368"/>
                <a:gd name="T16" fmla="*/ 606 w 663"/>
                <a:gd name="T17" fmla="*/ 1 h 368"/>
                <a:gd name="T18" fmla="*/ 604 w 663"/>
                <a:gd name="T19" fmla="*/ 1 h 368"/>
                <a:gd name="T20" fmla="*/ 598 w 663"/>
                <a:gd name="T21" fmla="*/ 1 h 368"/>
                <a:gd name="T22" fmla="*/ 591 w 663"/>
                <a:gd name="T23" fmla="*/ 2 h 368"/>
                <a:gd name="T24" fmla="*/ 589 w 663"/>
                <a:gd name="T25" fmla="*/ 2 h 368"/>
                <a:gd name="T26" fmla="*/ 588 w 663"/>
                <a:gd name="T27" fmla="*/ 2 h 368"/>
                <a:gd name="T28" fmla="*/ 580 w 663"/>
                <a:gd name="T29" fmla="*/ 3 h 368"/>
                <a:gd name="T30" fmla="*/ 573 w 663"/>
                <a:gd name="T31" fmla="*/ 5 h 368"/>
                <a:gd name="T32" fmla="*/ 569 w 663"/>
                <a:gd name="T33" fmla="*/ 5 h 368"/>
                <a:gd name="T34" fmla="*/ 566 w 663"/>
                <a:gd name="T35" fmla="*/ 6 h 368"/>
                <a:gd name="T36" fmla="*/ 561 w 663"/>
                <a:gd name="T37" fmla="*/ 6 h 368"/>
                <a:gd name="T38" fmla="*/ 557 w 663"/>
                <a:gd name="T39" fmla="*/ 7 h 368"/>
                <a:gd name="T40" fmla="*/ 551 w 663"/>
                <a:gd name="T41" fmla="*/ 8 h 368"/>
                <a:gd name="T42" fmla="*/ 545 w 663"/>
                <a:gd name="T43" fmla="*/ 10 h 368"/>
                <a:gd name="T44" fmla="*/ 540 w 663"/>
                <a:gd name="T45" fmla="*/ 11 h 368"/>
                <a:gd name="T46" fmla="*/ 536 w 663"/>
                <a:gd name="T47" fmla="*/ 12 h 368"/>
                <a:gd name="T48" fmla="*/ 531 w 663"/>
                <a:gd name="T49" fmla="*/ 13 h 368"/>
                <a:gd name="T50" fmla="*/ 526 w 663"/>
                <a:gd name="T51" fmla="*/ 15 h 368"/>
                <a:gd name="T52" fmla="*/ 524 w 663"/>
                <a:gd name="T53" fmla="*/ 15 h 368"/>
                <a:gd name="T54" fmla="*/ 521 w 663"/>
                <a:gd name="T55" fmla="*/ 16 h 368"/>
                <a:gd name="T56" fmla="*/ 478 w 663"/>
                <a:gd name="T57" fmla="*/ 30 h 368"/>
                <a:gd name="T58" fmla="*/ 389 w 663"/>
                <a:gd name="T59" fmla="*/ 71 h 368"/>
                <a:gd name="T60" fmla="*/ 302 w 663"/>
                <a:gd name="T61" fmla="*/ 122 h 368"/>
                <a:gd name="T62" fmla="*/ 220 w 663"/>
                <a:gd name="T63" fmla="*/ 179 h 368"/>
                <a:gd name="T64" fmla="*/ 112 w 663"/>
                <a:gd name="T65" fmla="*/ 266 h 368"/>
                <a:gd name="T66" fmla="*/ 17 w 663"/>
                <a:gd name="T67" fmla="*/ 352 h 368"/>
                <a:gd name="T68" fmla="*/ 0 w 663"/>
                <a:gd name="T69" fmla="*/ 368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63" h="368">
                  <a:moveTo>
                    <a:pt x="663" y="287"/>
                  </a:moveTo>
                  <a:lnTo>
                    <a:pt x="648" y="47"/>
                  </a:lnTo>
                  <a:lnTo>
                    <a:pt x="647" y="31"/>
                  </a:lnTo>
                  <a:lnTo>
                    <a:pt x="640" y="11"/>
                  </a:lnTo>
                  <a:lnTo>
                    <a:pt x="627" y="0"/>
                  </a:lnTo>
                  <a:lnTo>
                    <a:pt x="624" y="1"/>
                  </a:lnTo>
                  <a:lnTo>
                    <a:pt x="617" y="0"/>
                  </a:lnTo>
                  <a:lnTo>
                    <a:pt x="609" y="1"/>
                  </a:lnTo>
                  <a:lnTo>
                    <a:pt x="606" y="1"/>
                  </a:lnTo>
                  <a:lnTo>
                    <a:pt x="604" y="1"/>
                  </a:lnTo>
                  <a:lnTo>
                    <a:pt x="598" y="1"/>
                  </a:lnTo>
                  <a:lnTo>
                    <a:pt x="591" y="2"/>
                  </a:lnTo>
                  <a:lnTo>
                    <a:pt x="589" y="2"/>
                  </a:lnTo>
                  <a:lnTo>
                    <a:pt x="588" y="2"/>
                  </a:lnTo>
                  <a:lnTo>
                    <a:pt x="580" y="3"/>
                  </a:lnTo>
                  <a:lnTo>
                    <a:pt x="573" y="5"/>
                  </a:lnTo>
                  <a:lnTo>
                    <a:pt x="569" y="5"/>
                  </a:lnTo>
                  <a:lnTo>
                    <a:pt x="566" y="6"/>
                  </a:lnTo>
                  <a:lnTo>
                    <a:pt x="561" y="6"/>
                  </a:lnTo>
                  <a:lnTo>
                    <a:pt x="557" y="7"/>
                  </a:lnTo>
                  <a:lnTo>
                    <a:pt x="551" y="8"/>
                  </a:lnTo>
                  <a:lnTo>
                    <a:pt x="545" y="10"/>
                  </a:lnTo>
                  <a:lnTo>
                    <a:pt x="540" y="11"/>
                  </a:lnTo>
                  <a:lnTo>
                    <a:pt x="536" y="12"/>
                  </a:lnTo>
                  <a:lnTo>
                    <a:pt x="531" y="13"/>
                  </a:lnTo>
                  <a:lnTo>
                    <a:pt x="526" y="15"/>
                  </a:lnTo>
                  <a:lnTo>
                    <a:pt x="524" y="15"/>
                  </a:lnTo>
                  <a:lnTo>
                    <a:pt x="521" y="16"/>
                  </a:lnTo>
                  <a:lnTo>
                    <a:pt x="478" y="30"/>
                  </a:lnTo>
                  <a:lnTo>
                    <a:pt x="389" y="71"/>
                  </a:lnTo>
                  <a:lnTo>
                    <a:pt x="302" y="122"/>
                  </a:lnTo>
                  <a:lnTo>
                    <a:pt x="220" y="179"/>
                  </a:lnTo>
                  <a:lnTo>
                    <a:pt x="112" y="266"/>
                  </a:lnTo>
                  <a:lnTo>
                    <a:pt x="17" y="352"/>
                  </a:lnTo>
                  <a:lnTo>
                    <a:pt x="0" y="368"/>
                  </a:lnTo>
                </a:path>
              </a:pathLst>
            </a:custGeom>
            <a:grpFill/>
            <a:ln w="9525">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GB">
                <a:solidFill>
                  <a:schemeClr val="accent1"/>
                </a:solidFill>
              </a:endParaRPr>
            </a:p>
          </p:txBody>
        </p:sp>
        <p:sp>
          <p:nvSpPr>
            <p:cNvPr id="38" name="Freeform 17">
              <a:extLst>
                <a:ext uri="{FF2B5EF4-FFF2-40B4-BE49-F238E27FC236}">
                  <a16:creationId xmlns:a16="http://schemas.microsoft.com/office/drawing/2014/main" xmlns="" id="{098F8133-74F2-EE40-8CDC-558275E010ED}"/>
                </a:ext>
              </a:extLst>
            </p:cNvPr>
            <p:cNvSpPr>
              <a:spLocks/>
            </p:cNvSpPr>
            <p:nvPr/>
          </p:nvSpPr>
          <p:spPr bwMode="auto">
            <a:xfrm>
              <a:off x="1470025" y="2813050"/>
              <a:ext cx="3175" cy="0"/>
            </a:xfrm>
            <a:custGeom>
              <a:avLst/>
              <a:gdLst>
                <a:gd name="T0" fmla="*/ 0 w 7"/>
                <a:gd name="T1" fmla="*/ 1 h 1"/>
                <a:gd name="T2" fmla="*/ 3 w 7"/>
                <a:gd name="T3" fmla="*/ 0 h 1"/>
                <a:gd name="T4" fmla="*/ 7 w 7"/>
                <a:gd name="T5" fmla="*/ 0 h 1"/>
                <a:gd name="T6" fmla="*/ 3 w 7"/>
                <a:gd name="T7" fmla="*/ 0 h 1"/>
                <a:gd name="T8" fmla="*/ 0 w 7"/>
                <a:gd name="T9" fmla="*/ 1 h 1"/>
              </a:gdLst>
              <a:ahLst/>
              <a:cxnLst>
                <a:cxn ang="0">
                  <a:pos x="T0" y="T1"/>
                </a:cxn>
                <a:cxn ang="0">
                  <a:pos x="T2" y="T3"/>
                </a:cxn>
                <a:cxn ang="0">
                  <a:pos x="T4" y="T5"/>
                </a:cxn>
                <a:cxn ang="0">
                  <a:pos x="T6" y="T7"/>
                </a:cxn>
                <a:cxn ang="0">
                  <a:pos x="T8" y="T9"/>
                </a:cxn>
              </a:cxnLst>
              <a:rect l="0" t="0" r="r" b="b"/>
              <a:pathLst>
                <a:path w="7" h="1">
                  <a:moveTo>
                    <a:pt x="0" y="1"/>
                  </a:moveTo>
                  <a:lnTo>
                    <a:pt x="3" y="0"/>
                  </a:lnTo>
                  <a:lnTo>
                    <a:pt x="7" y="0"/>
                  </a:lnTo>
                  <a:lnTo>
                    <a:pt x="3" y="0"/>
                  </a:lnTo>
                  <a:lnTo>
                    <a:pt x="0" y="1"/>
                  </a:lnTo>
                  <a:close/>
                </a:path>
              </a:pathLst>
            </a:custGeom>
            <a:grpFill/>
            <a:ln w="9525">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GB">
                <a:solidFill>
                  <a:schemeClr val="accent1"/>
                </a:solidFill>
              </a:endParaRPr>
            </a:p>
          </p:txBody>
        </p:sp>
        <p:sp>
          <p:nvSpPr>
            <p:cNvPr id="39" name="Freeform 18">
              <a:extLst>
                <a:ext uri="{FF2B5EF4-FFF2-40B4-BE49-F238E27FC236}">
                  <a16:creationId xmlns:a16="http://schemas.microsoft.com/office/drawing/2014/main" xmlns="" id="{BC53141A-41C4-9E4B-9FC5-A1F25BAA4BB1}"/>
                </a:ext>
              </a:extLst>
            </p:cNvPr>
            <p:cNvSpPr>
              <a:spLocks/>
            </p:cNvSpPr>
            <p:nvPr/>
          </p:nvSpPr>
          <p:spPr bwMode="auto">
            <a:xfrm>
              <a:off x="1339850" y="2813050"/>
              <a:ext cx="158750" cy="106363"/>
            </a:xfrm>
            <a:custGeom>
              <a:avLst/>
              <a:gdLst>
                <a:gd name="T0" fmla="*/ 399 w 399"/>
                <a:gd name="T1" fmla="*/ 0 h 333"/>
                <a:gd name="T2" fmla="*/ 356 w 399"/>
                <a:gd name="T3" fmla="*/ 14 h 333"/>
                <a:gd name="T4" fmla="*/ 276 w 399"/>
                <a:gd name="T5" fmla="*/ 54 h 333"/>
                <a:gd name="T6" fmla="*/ 207 w 399"/>
                <a:gd name="T7" fmla="*/ 101 h 333"/>
                <a:gd name="T8" fmla="*/ 146 w 399"/>
                <a:gd name="T9" fmla="*/ 152 h 333"/>
                <a:gd name="T10" fmla="*/ 72 w 399"/>
                <a:gd name="T11" fmla="*/ 231 h 333"/>
                <a:gd name="T12" fmla="*/ 12 w 399"/>
                <a:gd name="T13" fmla="*/ 313 h 333"/>
                <a:gd name="T14" fmla="*/ 0 w 399"/>
                <a:gd name="T15" fmla="*/ 333 h 3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9" h="333">
                  <a:moveTo>
                    <a:pt x="399" y="0"/>
                  </a:moveTo>
                  <a:lnTo>
                    <a:pt x="356" y="14"/>
                  </a:lnTo>
                  <a:lnTo>
                    <a:pt x="276" y="54"/>
                  </a:lnTo>
                  <a:lnTo>
                    <a:pt x="207" y="101"/>
                  </a:lnTo>
                  <a:lnTo>
                    <a:pt x="146" y="152"/>
                  </a:lnTo>
                  <a:lnTo>
                    <a:pt x="72" y="231"/>
                  </a:lnTo>
                  <a:lnTo>
                    <a:pt x="12" y="313"/>
                  </a:lnTo>
                  <a:lnTo>
                    <a:pt x="0" y="333"/>
                  </a:lnTo>
                </a:path>
              </a:pathLst>
            </a:custGeom>
            <a:grpFill/>
            <a:ln w="9525">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GB">
                <a:solidFill>
                  <a:schemeClr val="accent1"/>
                </a:solidFill>
              </a:endParaRPr>
            </a:p>
          </p:txBody>
        </p:sp>
        <p:sp>
          <p:nvSpPr>
            <p:cNvPr id="48" name="Line 19">
              <a:extLst>
                <a:ext uri="{FF2B5EF4-FFF2-40B4-BE49-F238E27FC236}">
                  <a16:creationId xmlns:a16="http://schemas.microsoft.com/office/drawing/2014/main" xmlns="" id="{0256F096-0CA0-3944-87B2-DCEB24DA70A1}"/>
                </a:ext>
              </a:extLst>
            </p:cNvPr>
            <p:cNvSpPr>
              <a:spLocks noChangeShapeType="1"/>
            </p:cNvSpPr>
            <p:nvPr/>
          </p:nvSpPr>
          <p:spPr bwMode="auto">
            <a:xfrm>
              <a:off x="1300163" y="2789238"/>
              <a:ext cx="25400" cy="25400"/>
            </a:xfrm>
            <a:prstGeom prst="line">
              <a:avLst/>
            </a:prstGeom>
            <a:grpFill/>
            <a:ln w="9525">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GB">
                <a:solidFill>
                  <a:schemeClr val="accent1"/>
                </a:solidFill>
              </a:endParaRPr>
            </a:p>
          </p:txBody>
        </p:sp>
        <p:sp>
          <p:nvSpPr>
            <p:cNvPr id="49" name="Line 20">
              <a:extLst>
                <a:ext uri="{FF2B5EF4-FFF2-40B4-BE49-F238E27FC236}">
                  <a16:creationId xmlns:a16="http://schemas.microsoft.com/office/drawing/2014/main" xmlns="" id="{D55CFE9A-9D06-4F4D-85CF-F5EBAE93722B}"/>
                </a:ext>
              </a:extLst>
            </p:cNvPr>
            <p:cNvSpPr>
              <a:spLocks noChangeShapeType="1"/>
            </p:cNvSpPr>
            <p:nvPr/>
          </p:nvSpPr>
          <p:spPr bwMode="auto">
            <a:xfrm>
              <a:off x="1223963" y="2847975"/>
              <a:ext cx="25400" cy="23813"/>
            </a:xfrm>
            <a:prstGeom prst="line">
              <a:avLst/>
            </a:prstGeom>
            <a:grpFill/>
            <a:ln w="9525">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GB">
                <a:solidFill>
                  <a:schemeClr val="accent1"/>
                </a:solidFill>
              </a:endParaRPr>
            </a:p>
          </p:txBody>
        </p:sp>
        <p:sp>
          <p:nvSpPr>
            <p:cNvPr id="53" name="Line 21">
              <a:extLst>
                <a:ext uri="{FF2B5EF4-FFF2-40B4-BE49-F238E27FC236}">
                  <a16:creationId xmlns:a16="http://schemas.microsoft.com/office/drawing/2014/main" xmlns="" id="{C90EECE4-9DAB-8341-9AF5-BA88E0A69C02}"/>
                </a:ext>
              </a:extLst>
            </p:cNvPr>
            <p:cNvSpPr>
              <a:spLocks noChangeShapeType="1"/>
            </p:cNvSpPr>
            <p:nvPr/>
          </p:nvSpPr>
          <p:spPr bwMode="auto">
            <a:xfrm>
              <a:off x="1249363" y="2827338"/>
              <a:ext cx="25400" cy="25400"/>
            </a:xfrm>
            <a:prstGeom prst="line">
              <a:avLst/>
            </a:prstGeom>
            <a:grpFill/>
            <a:ln w="9525">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GB">
                <a:solidFill>
                  <a:schemeClr val="accent1"/>
                </a:solidFill>
              </a:endParaRPr>
            </a:p>
          </p:txBody>
        </p:sp>
        <p:sp>
          <p:nvSpPr>
            <p:cNvPr id="54" name="Line 22">
              <a:extLst>
                <a:ext uri="{FF2B5EF4-FFF2-40B4-BE49-F238E27FC236}">
                  <a16:creationId xmlns:a16="http://schemas.microsoft.com/office/drawing/2014/main" xmlns="" id="{2841477C-7C03-984D-977B-C04D879F6BBF}"/>
                </a:ext>
              </a:extLst>
            </p:cNvPr>
            <p:cNvSpPr>
              <a:spLocks noChangeShapeType="1"/>
            </p:cNvSpPr>
            <p:nvPr/>
          </p:nvSpPr>
          <p:spPr bwMode="auto">
            <a:xfrm>
              <a:off x="1276350" y="2808288"/>
              <a:ext cx="25400" cy="23813"/>
            </a:xfrm>
            <a:prstGeom prst="line">
              <a:avLst/>
            </a:prstGeom>
            <a:grpFill/>
            <a:ln w="9525">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GB">
                <a:solidFill>
                  <a:schemeClr val="accent1"/>
                </a:solidFill>
              </a:endParaRPr>
            </a:p>
          </p:txBody>
        </p:sp>
        <p:sp>
          <p:nvSpPr>
            <p:cNvPr id="55" name="Line 23">
              <a:extLst>
                <a:ext uri="{FF2B5EF4-FFF2-40B4-BE49-F238E27FC236}">
                  <a16:creationId xmlns:a16="http://schemas.microsoft.com/office/drawing/2014/main" xmlns="" id="{035C47F2-A405-BA46-B555-55244B76B344}"/>
                </a:ext>
              </a:extLst>
            </p:cNvPr>
            <p:cNvSpPr>
              <a:spLocks noChangeShapeType="1"/>
            </p:cNvSpPr>
            <p:nvPr/>
          </p:nvSpPr>
          <p:spPr bwMode="auto">
            <a:xfrm flipV="1">
              <a:off x="1412875" y="2933700"/>
              <a:ext cx="57150" cy="3175"/>
            </a:xfrm>
            <a:prstGeom prst="line">
              <a:avLst/>
            </a:prstGeom>
            <a:grpFill/>
            <a:ln w="9525">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GB">
                <a:solidFill>
                  <a:schemeClr val="accent1"/>
                </a:solidFill>
              </a:endParaRPr>
            </a:p>
          </p:txBody>
        </p:sp>
      </p:grpSp>
      <p:grpSp>
        <p:nvGrpSpPr>
          <p:cNvPr id="56" name="Group 55">
            <a:extLst>
              <a:ext uri="{FF2B5EF4-FFF2-40B4-BE49-F238E27FC236}">
                <a16:creationId xmlns:a16="http://schemas.microsoft.com/office/drawing/2014/main" xmlns="" id="{93EBC599-285B-9241-958C-5122F1F16FA7}"/>
              </a:ext>
            </a:extLst>
          </p:cNvPr>
          <p:cNvGrpSpPr/>
          <p:nvPr/>
        </p:nvGrpSpPr>
        <p:grpSpPr>
          <a:xfrm>
            <a:off x="344679" y="2838366"/>
            <a:ext cx="221243" cy="178594"/>
            <a:chOff x="1122363" y="3279775"/>
            <a:chExt cx="395288" cy="319088"/>
          </a:xfrm>
        </p:grpSpPr>
        <p:sp>
          <p:nvSpPr>
            <p:cNvPr id="57" name="Rectangle 24">
              <a:extLst>
                <a:ext uri="{FF2B5EF4-FFF2-40B4-BE49-F238E27FC236}">
                  <a16:creationId xmlns:a16="http://schemas.microsoft.com/office/drawing/2014/main" xmlns="" id="{89E49384-FE2F-5647-B87C-3027DCC80BE7}"/>
                </a:ext>
              </a:extLst>
            </p:cNvPr>
            <p:cNvSpPr>
              <a:spLocks noChangeArrowheads="1"/>
            </p:cNvSpPr>
            <p:nvPr/>
          </p:nvSpPr>
          <p:spPr bwMode="auto">
            <a:xfrm>
              <a:off x="1122363" y="3333750"/>
              <a:ext cx="395288" cy="265113"/>
            </a:xfrm>
            <a:prstGeom prst="rect">
              <a:avLst/>
            </a:prstGeom>
            <a:noFill/>
            <a:ln w="9525">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8" name="Freeform 25">
              <a:extLst>
                <a:ext uri="{FF2B5EF4-FFF2-40B4-BE49-F238E27FC236}">
                  <a16:creationId xmlns:a16="http://schemas.microsoft.com/office/drawing/2014/main" xmlns="" id="{7B0E2FEA-8964-374E-AC05-802FCA955C40}"/>
                </a:ext>
              </a:extLst>
            </p:cNvPr>
            <p:cNvSpPr>
              <a:spLocks/>
            </p:cNvSpPr>
            <p:nvPr/>
          </p:nvSpPr>
          <p:spPr bwMode="auto">
            <a:xfrm>
              <a:off x="1309688" y="3402013"/>
              <a:ext cx="17463" cy="19050"/>
            </a:xfrm>
            <a:custGeom>
              <a:avLst/>
              <a:gdLst>
                <a:gd name="T0" fmla="*/ 23 w 46"/>
                <a:gd name="T1" fmla="*/ 0 h 57"/>
                <a:gd name="T2" fmla="*/ 14 w 46"/>
                <a:gd name="T3" fmla="*/ 1 h 57"/>
                <a:gd name="T4" fmla="*/ 1 w 46"/>
                <a:gd name="T5" fmla="*/ 17 h 57"/>
                <a:gd name="T6" fmla="*/ 0 w 46"/>
                <a:gd name="T7" fmla="*/ 28 h 57"/>
                <a:gd name="T8" fmla="*/ 1 w 46"/>
                <a:gd name="T9" fmla="*/ 40 h 57"/>
                <a:gd name="T10" fmla="*/ 14 w 46"/>
                <a:gd name="T11" fmla="*/ 55 h 57"/>
                <a:gd name="T12" fmla="*/ 23 w 46"/>
                <a:gd name="T13" fmla="*/ 57 h 57"/>
                <a:gd name="T14" fmla="*/ 32 w 46"/>
                <a:gd name="T15" fmla="*/ 55 h 57"/>
                <a:gd name="T16" fmla="*/ 44 w 46"/>
                <a:gd name="T17" fmla="*/ 40 h 57"/>
                <a:gd name="T18" fmla="*/ 46 w 46"/>
                <a:gd name="T19" fmla="*/ 28 h 57"/>
                <a:gd name="T20" fmla="*/ 44 w 46"/>
                <a:gd name="T21" fmla="*/ 17 h 57"/>
                <a:gd name="T22" fmla="*/ 32 w 46"/>
                <a:gd name="T23" fmla="*/ 1 h 57"/>
                <a:gd name="T24" fmla="*/ 23 w 46"/>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57">
                  <a:moveTo>
                    <a:pt x="23" y="0"/>
                  </a:moveTo>
                  <a:lnTo>
                    <a:pt x="14" y="1"/>
                  </a:lnTo>
                  <a:lnTo>
                    <a:pt x="1" y="17"/>
                  </a:lnTo>
                  <a:lnTo>
                    <a:pt x="0" y="28"/>
                  </a:lnTo>
                  <a:lnTo>
                    <a:pt x="1" y="40"/>
                  </a:lnTo>
                  <a:lnTo>
                    <a:pt x="14" y="55"/>
                  </a:lnTo>
                  <a:lnTo>
                    <a:pt x="23" y="57"/>
                  </a:lnTo>
                  <a:lnTo>
                    <a:pt x="32" y="55"/>
                  </a:lnTo>
                  <a:lnTo>
                    <a:pt x="44" y="40"/>
                  </a:lnTo>
                  <a:lnTo>
                    <a:pt x="46" y="28"/>
                  </a:lnTo>
                  <a:lnTo>
                    <a:pt x="44" y="17"/>
                  </a:lnTo>
                  <a:lnTo>
                    <a:pt x="32" y="1"/>
                  </a:lnTo>
                  <a:lnTo>
                    <a:pt x="23" y="0"/>
                  </a:lnTo>
                  <a:close/>
                </a:path>
              </a:pathLst>
            </a:custGeom>
            <a:solidFill>
              <a:srgbClr val="0D4A76"/>
            </a:solid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9" name="Freeform 26">
              <a:extLst>
                <a:ext uri="{FF2B5EF4-FFF2-40B4-BE49-F238E27FC236}">
                  <a16:creationId xmlns:a16="http://schemas.microsoft.com/office/drawing/2014/main" xmlns="" id="{41478AB8-E8E2-AA41-9754-9C1C75513209}"/>
                </a:ext>
              </a:extLst>
            </p:cNvPr>
            <p:cNvSpPr>
              <a:spLocks/>
            </p:cNvSpPr>
            <p:nvPr/>
          </p:nvSpPr>
          <p:spPr bwMode="auto">
            <a:xfrm>
              <a:off x="1292225" y="3313113"/>
              <a:ext cx="52388" cy="128588"/>
            </a:xfrm>
            <a:custGeom>
              <a:avLst/>
              <a:gdLst>
                <a:gd name="T0" fmla="*/ 132 w 132"/>
                <a:gd name="T1" fmla="*/ 323 h 405"/>
                <a:gd name="T2" fmla="*/ 131 w 132"/>
                <a:gd name="T3" fmla="*/ 339 h 405"/>
                <a:gd name="T4" fmla="*/ 121 w 132"/>
                <a:gd name="T5" fmla="*/ 369 h 405"/>
                <a:gd name="T6" fmla="*/ 103 w 132"/>
                <a:gd name="T7" fmla="*/ 391 h 405"/>
                <a:gd name="T8" fmla="*/ 79 w 132"/>
                <a:gd name="T9" fmla="*/ 404 h 405"/>
                <a:gd name="T10" fmla="*/ 66 w 132"/>
                <a:gd name="T11" fmla="*/ 405 h 405"/>
                <a:gd name="T12" fmla="*/ 52 w 132"/>
                <a:gd name="T13" fmla="*/ 404 h 405"/>
                <a:gd name="T14" fmla="*/ 29 w 132"/>
                <a:gd name="T15" fmla="*/ 391 h 405"/>
                <a:gd name="T16" fmla="*/ 11 w 132"/>
                <a:gd name="T17" fmla="*/ 369 h 405"/>
                <a:gd name="T18" fmla="*/ 1 w 132"/>
                <a:gd name="T19" fmla="*/ 339 h 405"/>
                <a:gd name="T20" fmla="*/ 0 w 132"/>
                <a:gd name="T21" fmla="*/ 323 h 405"/>
                <a:gd name="T22" fmla="*/ 0 w 132"/>
                <a:gd name="T23" fmla="*/ 0 h 405"/>
                <a:gd name="T24" fmla="*/ 132 w 132"/>
                <a:gd name="T25" fmla="*/ 0 h 405"/>
                <a:gd name="T26" fmla="*/ 132 w 132"/>
                <a:gd name="T27" fmla="*/ 323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405">
                  <a:moveTo>
                    <a:pt x="132" y="323"/>
                  </a:moveTo>
                  <a:lnTo>
                    <a:pt x="131" y="339"/>
                  </a:lnTo>
                  <a:lnTo>
                    <a:pt x="121" y="369"/>
                  </a:lnTo>
                  <a:lnTo>
                    <a:pt x="103" y="391"/>
                  </a:lnTo>
                  <a:lnTo>
                    <a:pt x="79" y="404"/>
                  </a:lnTo>
                  <a:lnTo>
                    <a:pt x="66" y="405"/>
                  </a:lnTo>
                  <a:lnTo>
                    <a:pt x="52" y="404"/>
                  </a:lnTo>
                  <a:lnTo>
                    <a:pt x="29" y="391"/>
                  </a:lnTo>
                  <a:lnTo>
                    <a:pt x="11" y="369"/>
                  </a:lnTo>
                  <a:lnTo>
                    <a:pt x="1" y="339"/>
                  </a:lnTo>
                  <a:lnTo>
                    <a:pt x="0" y="323"/>
                  </a:lnTo>
                  <a:lnTo>
                    <a:pt x="0" y="0"/>
                  </a:lnTo>
                  <a:lnTo>
                    <a:pt x="132" y="0"/>
                  </a:lnTo>
                  <a:lnTo>
                    <a:pt x="132" y="323"/>
                  </a:lnTo>
                  <a:close/>
                </a:path>
              </a:pathLst>
            </a:custGeom>
            <a:noFill/>
            <a:ln w="9525">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0" name="Freeform 27">
              <a:extLst>
                <a:ext uri="{FF2B5EF4-FFF2-40B4-BE49-F238E27FC236}">
                  <a16:creationId xmlns:a16="http://schemas.microsoft.com/office/drawing/2014/main" xmlns="" id="{D0362A49-7D0A-9C4F-BDFD-CC373495745A}"/>
                </a:ext>
              </a:extLst>
            </p:cNvPr>
            <p:cNvSpPr>
              <a:spLocks/>
            </p:cNvSpPr>
            <p:nvPr/>
          </p:nvSpPr>
          <p:spPr bwMode="auto">
            <a:xfrm>
              <a:off x="1244600" y="3279775"/>
              <a:ext cx="150813" cy="77788"/>
            </a:xfrm>
            <a:custGeom>
              <a:avLst/>
              <a:gdLst>
                <a:gd name="T0" fmla="*/ 383 w 383"/>
                <a:gd name="T1" fmla="*/ 244 h 244"/>
                <a:gd name="T2" fmla="*/ 383 w 383"/>
                <a:gd name="T3" fmla="*/ 109 h 244"/>
                <a:gd name="T4" fmla="*/ 382 w 383"/>
                <a:gd name="T5" fmla="*/ 86 h 244"/>
                <a:gd name="T6" fmla="*/ 369 w 383"/>
                <a:gd name="T7" fmla="*/ 48 h 244"/>
                <a:gd name="T8" fmla="*/ 344 w 383"/>
                <a:gd name="T9" fmla="*/ 18 h 244"/>
                <a:gd name="T10" fmla="*/ 313 w 383"/>
                <a:gd name="T11" fmla="*/ 1 h 244"/>
                <a:gd name="T12" fmla="*/ 296 w 383"/>
                <a:gd name="T13" fmla="*/ 0 h 244"/>
                <a:gd name="T14" fmla="*/ 86 w 383"/>
                <a:gd name="T15" fmla="*/ 0 h 244"/>
                <a:gd name="T16" fmla="*/ 68 w 383"/>
                <a:gd name="T17" fmla="*/ 1 h 244"/>
                <a:gd name="T18" fmla="*/ 37 w 383"/>
                <a:gd name="T19" fmla="*/ 18 h 244"/>
                <a:gd name="T20" fmla="*/ 14 w 383"/>
                <a:gd name="T21" fmla="*/ 48 h 244"/>
                <a:gd name="T22" fmla="*/ 1 w 383"/>
                <a:gd name="T23" fmla="*/ 86 h 244"/>
                <a:gd name="T24" fmla="*/ 0 w 383"/>
                <a:gd name="T25" fmla="*/ 109 h 244"/>
                <a:gd name="T26" fmla="*/ 0 w 383"/>
                <a:gd name="T27" fmla="*/ 24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3" h="244">
                  <a:moveTo>
                    <a:pt x="383" y="244"/>
                  </a:moveTo>
                  <a:lnTo>
                    <a:pt x="383" y="109"/>
                  </a:lnTo>
                  <a:lnTo>
                    <a:pt x="382" y="86"/>
                  </a:lnTo>
                  <a:lnTo>
                    <a:pt x="369" y="48"/>
                  </a:lnTo>
                  <a:lnTo>
                    <a:pt x="344" y="18"/>
                  </a:lnTo>
                  <a:lnTo>
                    <a:pt x="313" y="1"/>
                  </a:lnTo>
                  <a:lnTo>
                    <a:pt x="296" y="0"/>
                  </a:lnTo>
                  <a:lnTo>
                    <a:pt x="86" y="0"/>
                  </a:lnTo>
                  <a:lnTo>
                    <a:pt x="68" y="1"/>
                  </a:lnTo>
                  <a:lnTo>
                    <a:pt x="37" y="18"/>
                  </a:lnTo>
                  <a:lnTo>
                    <a:pt x="14" y="48"/>
                  </a:lnTo>
                  <a:lnTo>
                    <a:pt x="1" y="86"/>
                  </a:lnTo>
                  <a:lnTo>
                    <a:pt x="0" y="109"/>
                  </a:lnTo>
                  <a:lnTo>
                    <a:pt x="0" y="244"/>
                  </a:lnTo>
                </a:path>
              </a:pathLst>
            </a:custGeom>
            <a:noFill/>
            <a:ln w="9525">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61" name="Group 60">
            <a:extLst>
              <a:ext uri="{FF2B5EF4-FFF2-40B4-BE49-F238E27FC236}">
                <a16:creationId xmlns:a16="http://schemas.microsoft.com/office/drawing/2014/main" xmlns="" id="{7DF77676-3E59-2E43-9FAB-62479C4FEC91}"/>
              </a:ext>
            </a:extLst>
          </p:cNvPr>
          <p:cNvGrpSpPr/>
          <p:nvPr/>
        </p:nvGrpSpPr>
        <p:grpSpPr>
          <a:xfrm>
            <a:off x="338553" y="3321383"/>
            <a:ext cx="242100" cy="144734"/>
            <a:chOff x="1120775" y="3829050"/>
            <a:chExt cx="438150" cy="261938"/>
          </a:xfrm>
        </p:grpSpPr>
        <p:sp>
          <p:nvSpPr>
            <p:cNvPr id="62" name="Freeform 28">
              <a:extLst>
                <a:ext uri="{FF2B5EF4-FFF2-40B4-BE49-F238E27FC236}">
                  <a16:creationId xmlns:a16="http://schemas.microsoft.com/office/drawing/2014/main" xmlns="" id="{1611B268-EB15-B349-9854-D60362BFA23D}"/>
                </a:ext>
              </a:extLst>
            </p:cNvPr>
            <p:cNvSpPr>
              <a:spLocks/>
            </p:cNvSpPr>
            <p:nvPr/>
          </p:nvSpPr>
          <p:spPr bwMode="auto">
            <a:xfrm>
              <a:off x="1333500" y="3846513"/>
              <a:ext cx="14288" cy="14288"/>
            </a:xfrm>
            <a:custGeom>
              <a:avLst/>
              <a:gdLst>
                <a:gd name="T0" fmla="*/ 18 w 36"/>
                <a:gd name="T1" fmla="*/ 0 h 44"/>
                <a:gd name="T2" fmla="*/ 11 w 36"/>
                <a:gd name="T3" fmla="*/ 1 h 44"/>
                <a:gd name="T4" fmla="*/ 1 w 36"/>
                <a:gd name="T5" fmla="*/ 12 h 44"/>
                <a:gd name="T6" fmla="*/ 0 w 36"/>
                <a:gd name="T7" fmla="*/ 22 h 44"/>
                <a:gd name="T8" fmla="*/ 1 w 36"/>
                <a:gd name="T9" fmla="*/ 31 h 44"/>
                <a:gd name="T10" fmla="*/ 11 w 36"/>
                <a:gd name="T11" fmla="*/ 42 h 44"/>
                <a:gd name="T12" fmla="*/ 18 w 36"/>
                <a:gd name="T13" fmla="*/ 44 h 44"/>
                <a:gd name="T14" fmla="*/ 25 w 36"/>
                <a:gd name="T15" fmla="*/ 42 h 44"/>
                <a:gd name="T16" fmla="*/ 35 w 36"/>
                <a:gd name="T17" fmla="*/ 31 h 44"/>
                <a:gd name="T18" fmla="*/ 36 w 36"/>
                <a:gd name="T19" fmla="*/ 22 h 44"/>
                <a:gd name="T20" fmla="*/ 35 w 36"/>
                <a:gd name="T21" fmla="*/ 12 h 44"/>
                <a:gd name="T22" fmla="*/ 25 w 36"/>
                <a:gd name="T23" fmla="*/ 1 h 44"/>
                <a:gd name="T24" fmla="*/ 18 w 36"/>
                <a:gd name="T25"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44">
                  <a:moveTo>
                    <a:pt x="18" y="0"/>
                  </a:moveTo>
                  <a:lnTo>
                    <a:pt x="11" y="1"/>
                  </a:lnTo>
                  <a:lnTo>
                    <a:pt x="1" y="12"/>
                  </a:lnTo>
                  <a:lnTo>
                    <a:pt x="0" y="22"/>
                  </a:lnTo>
                  <a:lnTo>
                    <a:pt x="1" y="31"/>
                  </a:lnTo>
                  <a:lnTo>
                    <a:pt x="11" y="42"/>
                  </a:lnTo>
                  <a:lnTo>
                    <a:pt x="18" y="44"/>
                  </a:lnTo>
                  <a:lnTo>
                    <a:pt x="25" y="42"/>
                  </a:lnTo>
                  <a:lnTo>
                    <a:pt x="35" y="31"/>
                  </a:lnTo>
                  <a:lnTo>
                    <a:pt x="36" y="22"/>
                  </a:lnTo>
                  <a:lnTo>
                    <a:pt x="35" y="12"/>
                  </a:lnTo>
                  <a:lnTo>
                    <a:pt x="25" y="1"/>
                  </a:lnTo>
                  <a:lnTo>
                    <a:pt x="18" y="0"/>
                  </a:lnTo>
                  <a:close/>
                </a:path>
              </a:pathLst>
            </a:custGeom>
            <a:solidFill>
              <a:srgbClr val="405264"/>
            </a:solidFill>
            <a:ln w="9525">
              <a:solidFill>
                <a:srgbClr val="51626F"/>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 name="Rectangle 29">
              <a:extLst>
                <a:ext uri="{FF2B5EF4-FFF2-40B4-BE49-F238E27FC236}">
                  <a16:creationId xmlns:a16="http://schemas.microsoft.com/office/drawing/2014/main" xmlns="" id="{640A7E8A-D811-7B4D-8A4D-308D0B7AD4F4}"/>
                </a:ext>
              </a:extLst>
            </p:cNvPr>
            <p:cNvSpPr>
              <a:spLocks noChangeArrowheads="1"/>
            </p:cNvSpPr>
            <p:nvPr/>
          </p:nvSpPr>
          <p:spPr bwMode="auto">
            <a:xfrm>
              <a:off x="1143000" y="3829050"/>
              <a:ext cx="393700" cy="220663"/>
            </a:xfrm>
            <a:prstGeom prst="rect">
              <a:avLst/>
            </a:prstGeom>
            <a:noFill/>
            <a:ln w="9525">
              <a:solidFill>
                <a:srgbClr val="51626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4" name="Freeform 30">
              <a:extLst>
                <a:ext uri="{FF2B5EF4-FFF2-40B4-BE49-F238E27FC236}">
                  <a16:creationId xmlns:a16="http://schemas.microsoft.com/office/drawing/2014/main" xmlns="" id="{CD9047D7-B48C-7F40-972B-2930D350D43B}"/>
                </a:ext>
              </a:extLst>
            </p:cNvPr>
            <p:cNvSpPr>
              <a:spLocks/>
            </p:cNvSpPr>
            <p:nvPr/>
          </p:nvSpPr>
          <p:spPr bwMode="auto">
            <a:xfrm>
              <a:off x="1277938" y="4049713"/>
              <a:ext cx="122238" cy="20638"/>
            </a:xfrm>
            <a:custGeom>
              <a:avLst/>
              <a:gdLst>
                <a:gd name="T0" fmla="*/ 307 w 307"/>
                <a:gd name="T1" fmla="*/ 0 h 68"/>
                <a:gd name="T2" fmla="*/ 307 w 307"/>
                <a:gd name="T3" fmla="*/ 48 h 68"/>
                <a:gd name="T4" fmla="*/ 306 w 307"/>
                <a:gd name="T5" fmla="*/ 56 h 68"/>
                <a:gd name="T6" fmla="*/ 297 w 307"/>
                <a:gd name="T7" fmla="*/ 67 h 68"/>
                <a:gd name="T8" fmla="*/ 290 w 307"/>
                <a:gd name="T9" fmla="*/ 68 h 68"/>
                <a:gd name="T10" fmla="*/ 17 w 307"/>
                <a:gd name="T11" fmla="*/ 68 h 68"/>
                <a:gd name="T12" fmla="*/ 10 w 307"/>
                <a:gd name="T13" fmla="*/ 67 h 68"/>
                <a:gd name="T14" fmla="*/ 1 w 307"/>
                <a:gd name="T15" fmla="*/ 56 h 68"/>
                <a:gd name="T16" fmla="*/ 0 w 307"/>
                <a:gd name="T17" fmla="*/ 48 h 68"/>
                <a:gd name="T18" fmla="*/ 0 w 307"/>
                <a:gd name="T19"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7" h="68">
                  <a:moveTo>
                    <a:pt x="307" y="0"/>
                  </a:moveTo>
                  <a:lnTo>
                    <a:pt x="307" y="48"/>
                  </a:lnTo>
                  <a:lnTo>
                    <a:pt x="306" y="56"/>
                  </a:lnTo>
                  <a:lnTo>
                    <a:pt x="297" y="67"/>
                  </a:lnTo>
                  <a:lnTo>
                    <a:pt x="290" y="68"/>
                  </a:lnTo>
                  <a:lnTo>
                    <a:pt x="17" y="68"/>
                  </a:lnTo>
                  <a:lnTo>
                    <a:pt x="10" y="67"/>
                  </a:lnTo>
                  <a:lnTo>
                    <a:pt x="1" y="56"/>
                  </a:lnTo>
                  <a:lnTo>
                    <a:pt x="0" y="48"/>
                  </a:lnTo>
                  <a:lnTo>
                    <a:pt x="0" y="0"/>
                  </a:lnTo>
                </a:path>
              </a:pathLst>
            </a:custGeom>
            <a:noFill/>
            <a:ln w="9525">
              <a:solidFill>
                <a:srgbClr val="51626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5" name="Freeform 31">
              <a:extLst>
                <a:ext uri="{FF2B5EF4-FFF2-40B4-BE49-F238E27FC236}">
                  <a16:creationId xmlns:a16="http://schemas.microsoft.com/office/drawing/2014/main" xmlns="" id="{12F6D8AD-D37C-5D4C-A5A4-AF5B81CF5FC6}"/>
                </a:ext>
              </a:extLst>
            </p:cNvPr>
            <p:cNvSpPr>
              <a:spLocks/>
            </p:cNvSpPr>
            <p:nvPr/>
          </p:nvSpPr>
          <p:spPr bwMode="auto">
            <a:xfrm>
              <a:off x="1120775" y="4051300"/>
              <a:ext cx="438150" cy="39688"/>
            </a:xfrm>
            <a:custGeom>
              <a:avLst/>
              <a:gdLst>
                <a:gd name="T0" fmla="*/ 1102 w 1102"/>
                <a:gd name="T1" fmla="*/ 0 h 123"/>
                <a:gd name="T2" fmla="*/ 1102 w 1102"/>
                <a:gd name="T3" fmla="*/ 62 h 123"/>
                <a:gd name="T4" fmla="*/ 1101 w 1102"/>
                <a:gd name="T5" fmla="*/ 74 h 123"/>
                <a:gd name="T6" fmla="*/ 1091 w 1102"/>
                <a:gd name="T7" fmla="*/ 95 h 123"/>
                <a:gd name="T8" fmla="*/ 1073 w 1102"/>
                <a:gd name="T9" fmla="*/ 113 h 123"/>
                <a:gd name="T10" fmla="*/ 1049 w 1102"/>
                <a:gd name="T11" fmla="*/ 122 h 123"/>
                <a:gd name="T12" fmla="*/ 1035 w 1102"/>
                <a:gd name="T13" fmla="*/ 123 h 123"/>
                <a:gd name="T14" fmla="*/ 67 w 1102"/>
                <a:gd name="T15" fmla="*/ 123 h 123"/>
                <a:gd name="T16" fmla="*/ 53 w 1102"/>
                <a:gd name="T17" fmla="*/ 122 h 123"/>
                <a:gd name="T18" fmla="*/ 29 w 1102"/>
                <a:gd name="T19" fmla="*/ 113 h 123"/>
                <a:gd name="T20" fmla="*/ 11 w 1102"/>
                <a:gd name="T21" fmla="*/ 95 h 123"/>
                <a:gd name="T22" fmla="*/ 1 w 1102"/>
                <a:gd name="T23" fmla="*/ 74 h 123"/>
                <a:gd name="T24" fmla="*/ 0 w 1102"/>
                <a:gd name="T25" fmla="*/ 62 h 123"/>
                <a:gd name="T26" fmla="*/ 0 w 1102"/>
                <a:gd name="T27"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02" h="123">
                  <a:moveTo>
                    <a:pt x="1102" y="0"/>
                  </a:moveTo>
                  <a:lnTo>
                    <a:pt x="1102" y="62"/>
                  </a:lnTo>
                  <a:lnTo>
                    <a:pt x="1101" y="74"/>
                  </a:lnTo>
                  <a:lnTo>
                    <a:pt x="1091" y="95"/>
                  </a:lnTo>
                  <a:lnTo>
                    <a:pt x="1073" y="113"/>
                  </a:lnTo>
                  <a:lnTo>
                    <a:pt x="1049" y="122"/>
                  </a:lnTo>
                  <a:lnTo>
                    <a:pt x="1035" y="123"/>
                  </a:lnTo>
                  <a:lnTo>
                    <a:pt x="67" y="123"/>
                  </a:lnTo>
                  <a:lnTo>
                    <a:pt x="53" y="122"/>
                  </a:lnTo>
                  <a:lnTo>
                    <a:pt x="29" y="113"/>
                  </a:lnTo>
                  <a:lnTo>
                    <a:pt x="11" y="95"/>
                  </a:lnTo>
                  <a:lnTo>
                    <a:pt x="1" y="74"/>
                  </a:lnTo>
                  <a:lnTo>
                    <a:pt x="0" y="62"/>
                  </a:lnTo>
                  <a:lnTo>
                    <a:pt x="0" y="0"/>
                  </a:lnTo>
                </a:path>
              </a:pathLst>
            </a:custGeom>
            <a:noFill/>
            <a:ln w="9525">
              <a:solidFill>
                <a:srgbClr val="51626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6" name="Line 32">
              <a:extLst>
                <a:ext uri="{FF2B5EF4-FFF2-40B4-BE49-F238E27FC236}">
                  <a16:creationId xmlns:a16="http://schemas.microsoft.com/office/drawing/2014/main" xmlns="" id="{7DDBE0D9-5DA5-494D-9A07-2BEAEDAF12EA}"/>
                </a:ext>
              </a:extLst>
            </p:cNvPr>
            <p:cNvSpPr>
              <a:spLocks noChangeShapeType="1"/>
            </p:cNvSpPr>
            <p:nvPr/>
          </p:nvSpPr>
          <p:spPr bwMode="auto">
            <a:xfrm flipH="1">
              <a:off x="1120775" y="4049713"/>
              <a:ext cx="22225" cy="0"/>
            </a:xfrm>
            <a:prstGeom prst="line">
              <a:avLst/>
            </a:prstGeom>
            <a:noFill/>
            <a:ln w="9525">
              <a:solidFill>
                <a:srgbClr val="51626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7" name="Line 33">
              <a:extLst>
                <a:ext uri="{FF2B5EF4-FFF2-40B4-BE49-F238E27FC236}">
                  <a16:creationId xmlns:a16="http://schemas.microsoft.com/office/drawing/2014/main" xmlns="" id="{026FCE99-BDB3-0C4C-9AF7-B2A083AB34B1}"/>
                </a:ext>
              </a:extLst>
            </p:cNvPr>
            <p:cNvSpPr>
              <a:spLocks noChangeShapeType="1"/>
            </p:cNvSpPr>
            <p:nvPr/>
          </p:nvSpPr>
          <p:spPr bwMode="auto">
            <a:xfrm flipH="1">
              <a:off x="1536700" y="4049713"/>
              <a:ext cx="22225" cy="0"/>
            </a:xfrm>
            <a:prstGeom prst="line">
              <a:avLst/>
            </a:prstGeom>
            <a:noFill/>
            <a:ln w="9525">
              <a:solidFill>
                <a:srgbClr val="51626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68" name="Group 67">
            <a:extLst>
              <a:ext uri="{FF2B5EF4-FFF2-40B4-BE49-F238E27FC236}">
                <a16:creationId xmlns:a16="http://schemas.microsoft.com/office/drawing/2014/main" xmlns="" id="{08CF257C-F702-CB4E-B534-1A89181E5574}"/>
              </a:ext>
            </a:extLst>
          </p:cNvPr>
          <p:cNvGrpSpPr/>
          <p:nvPr/>
        </p:nvGrpSpPr>
        <p:grpSpPr>
          <a:xfrm>
            <a:off x="352992" y="3741641"/>
            <a:ext cx="192451" cy="244128"/>
            <a:chOff x="1176338" y="4291013"/>
            <a:chExt cx="342900" cy="434975"/>
          </a:xfrm>
        </p:grpSpPr>
        <p:sp>
          <p:nvSpPr>
            <p:cNvPr id="69" name="Freeform 34">
              <a:extLst>
                <a:ext uri="{FF2B5EF4-FFF2-40B4-BE49-F238E27FC236}">
                  <a16:creationId xmlns:a16="http://schemas.microsoft.com/office/drawing/2014/main" xmlns="" id="{C15A3058-C6C0-4F4A-ABF0-B0F7D28CFD56}"/>
                </a:ext>
              </a:extLst>
            </p:cNvPr>
            <p:cNvSpPr>
              <a:spLocks/>
            </p:cNvSpPr>
            <p:nvPr/>
          </p:nvSpPr>
          <p:spPr bwMode="auto">
            <a:xfrm>
              <a:off x="1285875" y="4360863"/>
              <a:ext cx="122238" cy="130175"/>
            </a:xfrm>
            <a:custGeom>
              <a:avLst/>
              <a:gdLst>
                <a:gd name="T0" fmla="*/ 153 w 306"/>
                <a:gd name="T1" fmla="*/ 411 h 411"/>
                <a:gd name="T2" fmla="*/ 137 w 306"/>
                <a:gd name="T3" fmla="*/ 411 h 411"/>
                <a:gd name="T4" fmla="*/ 107 w 306"/>
                <a:gd name="T5" fmla="*/ 404 h 411"/>
                <a:gd name="T6" fmla="*/ 80 w 306"/>
                <a:gd name="T7" fmla="*/ 389 h 411"/>
                <a:gd name="T8" fmla="*/ 56 w 306"/>
                <a:gd name="T9" fmla="*/ 369 h 411"/>
                <a:gd name="T10" fmla="*/ 35 w 306"/>
                <a:gd name="T11" fmla="*/ 343 h 411"/>
                <a:gd name="T12" fmla="*/ 18 w 306"/>
                <a:gd name="T13" fmla="*/ 313 h 411"/>
                <a:gd name="T14" fmla="*/ 7 w 306"/>
                <a:gd name="T15" fmla="*/ 278 h 411"/>
                <a:gd name="T16" fmla="*/ 1 w 306"/>
                <a:gd name="T17" fmla="*/ 240 h 411"/>
                <a:gd name="T18" fmla="*/ 0 w 306"/>
                <a:gd name="T19" fmla="*/ 221 h 411"/>
                <a:gd name="T20" fmla="*/ 0 w 306"/>
                <a:gd name="T21" fmla="*/ 43 h 411"/>
                <a:gd name="T22" fmla="*/ 57 w 306"/>
                <a:gd name="T23" fmla="*/ 43 h 411"/>
                <a:gd name="T24" fmla="*/ 66 w 306"/>
                <a:gd name="T25" fmla="*/ 42 h 411"/>
                <a:gd name="T26" fmla="*/ 71 w 306"/>
                <a:gd name="T27" fmla="*/ 33 h 411"/>
                <a:gd name="T28" fmla="*/ 86 w 306"/>
                <a:gd name="T29" fmla="*/ 0 h 411"/>
                <a:gd name="T30" fmla="*/ 123 w 306"/>
                <a:gd name="T31" fmla="*/ 39 h 411"/>
                <a:gd name="T32" fmla="*/ 128 w 306"/>
                <a:gd name="T33" fmla="*/ 43 h 411"/>
                <a:gd name="T34" fmla="*/ 134 w 306"/>
                <a:gd name="T35" fmla="*/ 43 h 411"/>
                <a:gd name="T36" fmla="*/ 306 w 306"/>
                <a:gd name="T37" fmla="*/ 43 h 411"/>
                <a:gd name="T38" fmla="*/ 306 w 306"/>
                <a:gd name="T39" fmla="*/ 221 h 411"/>
                <a:gd name="T40" fmla="*/ 306 w 306"/>
                <a:gd name="T41" fmla="*/ 240 h 411"/>
                <a:gd name="T42" fmla="*/ 299 w 306"/>
                <a:gd name="T43" fmla="*/ 278 h 411"/>
                <a:gd name="T44" fmla="*/ 288 w 306"/>
                <a:gd name="T45" fmla="*/ 313 h 411"/>
                <a:gd name="T46" fmla="*/ 271 w 306"/>
                <a:gd name="T47" fmla="*/ 343 h 411"/>
                <a:gd name="T48" fmla="*/ 251 w 306"/>
                <a:gd name="T49" fmla="*/ 369 h 411"/>
                <a:gd name="T50" fmla="*/ 225 w 306"/>
                <a:gd name="T51" fmla="*/ 389 h 411"/>
                <a:gd name="T52" fmla="*/ 198 w 306"/>
                <a:gd name="T53" fmla="*/ 404 h 411"/>
                <a:gd name="T54" fmla="*/ 168 w 306"/>
                <a:gd name="T55" fmla="*/ 411 h 411"/>
                <a:gd name="T56" fmla="*/ 153 w 306"/>
                <a:gd name="T57" fmla="*/ 411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06" h="411">
                  <a:moveTo>
                    <a:pt x="153" y="411"/>
                  </a:moveTo>
                  <a:lnTo>
                    <a:pt x="137" y="411"/>
                  </a:lnTo>
                  <a:lnTo>
                    <a:pt x="107" y="404"/>
                  </a:lnTo>
                  <a:lnTo>
                    <a:pt x="80" y="389"/>
                  </a:lnTo>
                  <a:lnTo>
                    <a:pt x="56" y="369"/>
                  </a:lnTo>
                  <a:lnTo>
                    <a:pt x="35" y="343"/>
                  </a:lnTo>
                  <a:lnTo>
                    <a:pt x="18" y="313"/>
                  </a:lnTo>
                  <a:lnTo>
                    <a:pt x="7" y="278"/>
                  </a:lnTo>
                  <a:lnTo>
                    <a:pt x="1" y="240"/>
                  </a:lnTo>
                  <a:lnTo>
                    <a:pt x="0" y="221"/>
                  </a:lnTo>
                  <a:lnTo>
                    <a:pt x="0" y="43"/>
                  </a:lnTo>
                  <a:lnTo>
                    <a:pt x="57" y="43"/>
                  </a:lnTo>
                  <a:lnTo>
                    <a:pt x="66" y="42"/>
                  </a:lnTo>
                  <a:lnTo>
                    <a:pt x="71" y="33"/>
                  </a:lnTo>
                  <a:lnTo>
                    <a:pt x="86" y="0"/>
                  </a:lnTo>
                  <a:lnTo>
                    <a:pt x="123" y="39"/>
                  </a:lnTo>
                  <a:lnTo>
                    <a:pt x="128" y="43"/>
                  </a:lnTo>
                  <a:lnTo>
                    <a:pt x="134" y="43"/>
                  </a:lnTo>
                  <a:lnTo>
                    <a:pt x="306" y="43"/>
                  </a:lnTo>
                  <a:lnTo>
                    <a:pt x="306" y="221"/>
                  </a:lnTo>
                  <a:lnTo>
                    <a:pt x="306" y="240"/>
                  </a:lnTo>
                  <a:lnTo>
                    <a:pt x="299" y="278"/>
                  </a:lnTo>
                  <a:lnTo>
                    <a:pt x="288" y="313"/>
                  </a:lnTo>
                  <a:lnTo>
                    <a:pt x="271" y="343"/>
                  </a:lnTo>
                  <a:lnTo>
                    <a:pt x="251" y="369"/>
                  </a:lnTo>
                  <a:lnTo>
                    <a:pt x="225" y="389"/>
                  </a:lnTo>
                  <a:lnTo>
                    <a:pt x="198" y="404"/>
                  </a:lnTo>
                  <a:lnTo>
                    <a:pt x="168" y="411"/>
                  </a:lnTo>
                  <a:lnTo>
                    <a:pt x="153" y="411"/>
                  </a:lnTo>
                  <a:close/>
                </a:path>
              </a:pathLst>
            </a:custGeom>
            <a:noFill/>
            <a:ln w="9525">
              <a:solidFill>
                <a:srgbClr val="51626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0" name="Freeform 35">
              <a:extLst>
                <a:ext uri="{FF2B5EF4-FFF2-40B4-BE49-F238E27FC236}">
                  <a16:creationId xmlns:a16="http://schemas.microsoft.com/office/drawing/2014/main" xmlns="" id="{26CFEF05-77A3-2B4B-858A-3E9CBDA7F165}"/>
                </a:ext>
              </a:extLst>
            </p:cNvPr>
            <p:cNvSpPr>
              <a:spLocks/>
            </p:cNvSpPr>
            <p:nvPr/>
          </p:nvSpPr>
          <p:spPr bwMode="auto">
            <a:xfrm>
              <a:off x="1247775" y="4291013"/>
              <a:ext cx="198438" cy="225425"/>
            </a:xfrm>
            <a:custGeom>
              <a:avLst/>
              <a:gdLst>
                <a:gd name="T0" fmla="*/ 503 w 503"/>
                <a:gd name="T1" fmla="*/ 708 h 708"/>
                <a:gd name="T2" fmla="*/ 503 w 503"/>
                <a:gd name="T3" fmla="*/ 265 h 708"/>
                <a:gd name="T4" fmla="*/ 502 w 503"/>
                <a:gd name="T5" fmla="*/ 237 h 708"/>
                <a:gd name="T6" fmla="*/ 494 w 503"/>
                <a:gd name="T7" fmla="*/ 186 h 708"/>
                <a:gd name="T8" fmla="*/ 477 w 503"/>
                <a:gd name="T9" fmla="*/ 138 h 708"/>
                <a:gd name="T10" fmla="*/ 455 w 503"/>
                <a:gd name="T11" fmla="*/ 96 h 708"/>
                <a:gd name="T12" fmla="*/ 426 w 503"/>
                <a:gd name="T13" fmla="*/ 60 h 708"/>
                <a:gd name="T14" fmla="*/ 392 w 503"/>
                <a:gd name="T15" fmla="*/ 31 h 708"/>
                <a:gd name="T16" fmla="*/ 354 w 503"/>
                <a:gd name="T17" fmla="*/ 11 h 708"/>
                <a:gd name="T18" fmla="*/ 312 w 503"/>
                <a:gd name="T19" fmla="*/ 1 h 708"/>
                <a:gd name="T20" fmla="*/ 290 w 503"/>
                <a:gd name="T21" fmla="*/ 0 h 708"/>
                <a:gd name="T22" fmla="*/ 267 w 503"/>
                <a:gd name="T23" fmla="*/ 1 h 708"/>
                <a:gd name="T24" fmla="*/ 232 w 503"/>
                <a:gd name="T25" fmla="*/ 6 h 708"/>
                <a:gd name="T26" fmla="*/ 209 w 503"/>
                <a:gd name="T27" fmla="*/ 17 h 708"/>
                <a:gd name="T28" fmla="*/ 193 w 503"/>
                <a:gd name="T29" fmla="*/ 32 h 708"/>
                <a:gd name="T30" fmla="*/ 186 w 503"/>
                <a:gd name="T31" fmla="*/ 41 h 708"/>
                <a:gd name="T32" fmla="*/ 181 w 503"/>
                <a:gd name="T33" fmla="*/ 50 h 708"/>
                <a:gd name="T34" fmla="*/ 174 w 503"/>
                <a:gd name="T35" fmla="*/ 56 h 708"/>
                <a:gd name="T36" fmla="*/ 155 w 503"/>
                <a:gd name="T37" fmla="*/ 58 h 708"/>
                <a:gd name="T38" fmla="*/ 120 w 503"/>
                <a:gd name="T39" fmla="*/ 70 h 708"/>
                <a:gd name="T40" fmla="*/ 88 w 503"/>
                <a:gd name="T41" fmla="*/ 87 h 708"/>
                <a:gd name="T42" fmla="*/ 61 w 503"/>
                <a:gd name="T43" fmla="*/ 111 h 708"/>
                <a:gd name="T44" fmla="*/ 37 w 503"/>
                <a:gd name="T45" fmla="*/ 141 h 708"/>
                <a:gd name="T46" fmla="*/ 19 w 503"/>
                <a:gd name="T47" fmla="*/ 176 h 708"/>
                <a:gd name="T48" fmla="*/ 7 w 503"/>
                <a:gd name="T49" fmla="*/ 215 h 708"/>
                <a:gd name="T50" fmla="*/ 0 w 503"/>
                <a:gd name="T51" fmla="*/ 256 h 708"/>
                <a:gd name="T52" fmla="*/ 0 w 503"/>
                <a:gd name="T53" fmla="*/ 278 h 708"/>
                <a:gd name="T54" fmla="*/ 0 w 503"/>
                <a:gd name="T55" fmla="*/ 708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03" h="708">
                  <a:moveTo>
                    <a:pt x="503" y="708"/>
                  </a:moveTo>
                  <a:lnTo>
                    <a:pt x="503" y="265"/>
                  </a:lnTo>
                  <a:lnTo>
                    <a:pt x="502" y="237"/>
                  </a:lnTo>
                  <a:lnTo>
                    <a:pt x="494" y="186"/>
                  </a:lnTo>
                  <a:lnTo>
                    <a:pt x="477" y="138"/>
                  </a:lnTo>
                  <a:lnTo>
                    <a:pt x="455" y="96"/>
                  </a:lnTo>
                  <a:lnTo>
                    <a:pt x="426" y="60"/>
                  </a:lnTo>
                  <a:lnTo>
                    <a:pt x="392" y="31"/>
                  </a:lnTo>
                  <a:lnTo>
                    <a:pt x="354" y="11"/>
                  </a:lnTo>
                  <a:lnTo>
                    <a:pt x="312" y="1"/>
                  </a:lnTo>
                  <a:lnTo>
                    <a:pt x="290" y="0"/>
                  </a:lnTo>
                  <a:lnTo>
                    <a:pt x="267" y="1"/>
                  </a:lnTo>
                  <a:lnTo>
                    <a:pt x="232" y="6"/>
                  </a:lnTo>
                  <a:lnTo>
                    <a:pt x="209" y="17"/>
                  </a:lnTo>
                  <a:lnTo>
                    <a:pt x="193" y="32"/>
                  </a:lnTo>
                  <a:lnTo>
                    <a:pt x="186" y="41"/>
                  </a:lnTo>
                  <a:lnTo>
                    <a:pt x="181" y="50"/>
                  </a:lnTo>
                  <a:lnTo>
                    <a:pt x="174" y="56"/>
                  </a:lnTo>
                  <a:lnTo>
                    <a:pt x="155" y="58"/>
                  </a:lnTo>
                  <a:lnTo>
                    <a:pt x="120" y="70"/>
                  </a:lnTo>
                  <a:lnTo>
                    <a:pt x="88" y="87"/>
                  </a:lnTo>
                  <a:lnTo>
                    <a:pt x="61" y="111"/>
                  </a:lnTo>
                  <a:lnTo>
                    <a:pt x="37" y="141"/>
                  </a:lnTo>
                  <a:lnTo>
                    <a:pt x="19" y="176"/>
                  </a:lnTo>
                  <a:lnTo>
                    <a:pt x="7" y="215"/>
                  </a:lnTo>
                  <a:lnTo>
                    <a:pt x="0" y="256"/>
                  </a:lnTo>
                  <a:lnTo>
                    <a:pt x="0" y="278"/>
                  </a:lnTo>
                  <a:lnTo>
                    <a:pt x="0" y="708"/>
                  </a:lnTo>
                </a:path>
              </a:pathLst>
            </a:custGeom>
            <a:noFill/>
            <a:ln w="9525">
              <a:solidFill>
                <a:srgbClr val="51626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1" name="Line 36">
              <a:extLst>
                <a:ext uri="{FF2B5EF4-FFF2-40B4-BE49-F238E27FC236}">
                  <a16:creationId xmlns:a16="http://schemas.microsoft.com/office/drawing/2014/main" xmlns="" id="{4CA0E95A-D420-E04F-A433-24AFCB35C488}"/>
                </a:ext>
              </a:extLst>
            </p:cNvPr>
            <p:cNvSpPr>
              <a:spLocks noChangeShapeType="1"/>
            </p:cNvSpPr>
            <p:nvPr/>
          </p:nvSpPr>
          <p:spPr bwMode="auto">
            <a:xfrm>
              <a:off x="1265238" y="4518025"/>
              <a:ext cx="0" cy="77788"/>
            </a:xfrm>
            <a:prstGeom prst="line">
              <a:avLst/>
            </a:prstGeom>
            <a:noFill/>
            <a:ln w="9525">
              <a:solidFill>
                <a:srgbClr val="51626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2" name="Line 37">
              <a:extLst>
                <a:ext uri="{FF2B5EF4-FFF2-40B4-BE49-F238E27FC236}">
                  <a16:creationId xmlns:a16="http://schemas.microsoft.com/office/drawing/2014/main" xmlns="" id="{CEEDAEFB-F31C-CC4B-8EBA-F602536E111A}"/>
                </a:ext>
              </a:extLst>
            </p:cNvPr>
            <p:cNvSpPr>
              <a:spLocks noChangeShapeType="1"/>
            </p:cNvSpPr>
            <p:nvPr/>
          </p:nvSpPr>
          <p:spPr bwMode="auto">
            <a:xfrm>
              <a:off x="1427163" y="4518025"/>
              <a:ext cx="0" cy="77788"/>
            </a:xfrm>
            <a:prstGeom prst="line">
              <a:avLst/>
            </a:prstGeom>
            <a:noFill/>
            <a:ln w="9525">
              <a:solidFill>
                <a:srgbClr val="51626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3" name="Line 38">
              <a:extLst>
                <a:ext uri="{FF2B5EF4-FFF2-40B4-BE49-F238E27FC236}">
                  <a16:creationId xmlns:a16="http://schemas.microsoft.com/office/drawing/2014/main" xmlns="" id="{3239D798-A943-DD41-81B8-F2674FA9AD7B}"/>
                </a:ext>
              </a:extLst>
            </p:cNvPr>
            <p:cNvSpPr>
              <a:spLocks noChangeShapeType="1"/>
            </p:cNvSpPr>
            <p:nvPr/>
          </p:nvSpPr>
          <p:spPr bwMode="auto">
            <a:xfrm>
              <a:off x="1265238" y="4695825"/>
              <a:ext cx="0" cy="30163"/>
            </a:xfrm>
            <a:prstGeom prst="line">
              <a:avLst/>
            </a:prstGeom>
            <a:noFill/>
            <a:ln w="9525">
              <a:solidFill>
                <a:srgbClr val="51626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4" name="Line 39">
              <a:extLst>
                <a:ext uri="{FF2B5EF4-FFF2-40B4-BE49-F238E27FC236}">
                  <a16:creationId xmlns:a16="http://schemas.microsoft.com/office/drawing/2014/main" xmlns="" id="{41F87EE2-00F8-3843-9495-A98D0A5662D3}"/>
                </a:ext>
              </a:extLst>
            </p:cNvPr>
            <p:cNvSpPr>
              <a:spLocks noChangeShapeType="1"/>
            </p:cNvSpPr>
            <p:nvPr/>
          </p:nvSpPr>
          <p:spPr bwMode="auto">
            <a:xfrm>
              <a:off x="1427163" y="4695825"/>
              <a:ext cx="0" cy="30163"/>
            </a:xfrm>
            <a:prstGeom prst="line">
              <a:avLst/>
            </a:prstGeom>
            <a:noFill/>
            <a:ln w="9525">
              <a:solidFill>
                <a:srgbClr val="51626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5" name="Line 40">
              <a:extLst>
                <a:ext uri="{FF2B5EF4-FFF2-40B4-BE49-F238E27FC236}">
                  <a16:creationId xmlns:a16="http://schemas.microsoft.com/office/drawing/2014/main" xmlns="" id="{EED2F875-1D5B-D04F-8623-AB86FCC2E1C5}"/>
                </a:ext>
              </a:extLst>
            </p:cNvPr>
            <p:cNvSpPr>
              <a:spLocks noChangeShapeType="1"/>
            </p:cNvSpPr>
            <p:nvPr/>
          </p:nvSpPr>
          <p:spPr bwMode="auto">
            <a:xfrm>
              <a:off x="1304925" y="4473575"/>
              <a:ext cx="0" cy="44450"/>
            </a:xfrm>
            <a:prstGeom prst="line">
              <a:avLst/>
            </a:prstGeom>
            <a:noFill/>
            <a:ln w="9525">
              <a:solidFill>
                <a:srgbClr val="51626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6" name="Line 41">
              <a:extLst>
                <a:ext uri="{FF2B5EF4-FFF2-40B4-BE49-F238E27FC236}">
                  <a16:creationId xmlns:a16="http://schemas.microsoft.com/office/drawing/2014/main" xmlns="" id="{D94A85A2-5C5A-D849-8BBF-528EB61287D7}"/>
                </a:ext>
              </a:extLst>
            </p:cNvPr>
            <p:cNvSpPr>
              <a:spLocks noChangeShapeType="1"/>
            </p:cNvSpPr>
            <p:nvPr/>
          </p:nvSpPr>
          <p:spPr bwMode="auto">
            <a:xfrm>
              <a:off x="1389063" y="4473575"/>
              <a:ext cx="0" cy="44450"/>
            </a:xfrm>
            <a:prstGeom prst="line">
              <a:avLst/>
            </a:prstGeom>
            <a:noFill/>
            <a:ln w="9525">
              <a:solidFill>
                <a:srgbClr val="51626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7" name="Freeform 42">
              <a:extLst>
                <a:ext uri="{FF2B5EF4-FFF2-40B4-BE49-F238E27FC236}">
                  <a16:creationId xmlns:a16="http://schemas.microsoft.com/office/drawing/2014/main" xmlns="" id="{E813F53B-B384-B44E-BDFF-C088B9AA17C2}"/>
                </a:ext>
              </a:extLst>
            </p:cNvPr>
            <p:cNvSpPr>
              <a:spLocks/>
            </p:cNvSpPr>
            <p:nvPr/>
          </p:nvSpPr>
          <p:spPr bwMode="auto">
            <a:xfrm>
              <a:off x="1244600" y="4591050"/>
              <a:ext cx="39688" cy="39688"/>
            </a:xfrm>
            <a:custGeom>
              <a:avLst/>
              <a:gdLst>
                <a:gd name="T0" fmla="*/ 101 w 101"/>
                <a:gd name="T1" fmla="*/ 63 h 126"/>
                <a:gd name="T2" fmla="*/ 101 w 101"/>
                <a:gd name="T3" fmla="*/ 76 h 126"/>
                <a:gd name="T4" fmla="*/ 93 w 101"/>
                <a:gd name="T5" fmla="*/ 98 h 126"/>
                <a:gd name="T6" fmla="*/ 79 w 101"/>
                <a:gd name="T7" fmla="*/ 116 h 126"/>
                <a:gd name="T8" fmla="*/ 61 w 101"/>
                <a:gd name="T9" fmla="*/ 126 h 126"/>
                <a:gd name="T10" fmla="*/ 51 w 101"/>
                <a:gd name="T11" fmla="*/ 126 h 126"/>
                <a:gd name="T12" fmla="*/ 41 w 101"/>
                <a:gd name="T13" fmla="*/ 126 h 126"/>
                <a:gd name="T14" fmla="*/ 22 w 101"/>
                <a:gd name="T15" fmla="*/ 116 h 126"/>
                <a:gd name="T16" fmla="*/ 9 w 101"/>
                <a:gd name="T17" fmla="*/ 98 h 126"/>
                <a:gd name="T18" fmla="*/ 1 w 101"/>
                <a:gd name="T19" fmla="*/ 76 h 126"/>
                <a:gd name="T20" fmla="*/ 0 w 101"/>
                <a:gd name="T21" fmla="*/ 63 h 126"/>
                <a:gd name="T22" fmla="*/ 1 w 101"/>
                <a:gd name="T23" fmla="*/ 51 h 126"/>
                <a:gd name="T24" fmla="*/ 9 w 101"/>
                <a:gd name="T25" fmla="*/ 27 h 126"/>
                <a:gd name="T26" fmla="*/ 22 w 101"/>
                <a:gd name="T27" fmla="*/ 11 h 126"/>
                <a:gd name="T28" fmla="*/ 41 w 101"/>
                <a:gd name="T29" fmla="*/ 1 h 126"/>
                <a:gd name="T30" fmla="*/ 51 w 101"/>
                <a:gd name="T31" fmla="*/ 0 h 126"/>
                <a:gd name="T32" fmla="*/ 61 w 101"/>
                <a:gd name="T33" fmla="*/ 1 h 126"/>
                <a:gd name="T34" fmla="*/ 79 w 101"/>
                <a:gd name="T35" fmla="*/ 11 h 126"/>
                <a:gd name="T36" fmla="*/ 93 w 101"/>
                <a:gd name="T37" fmla="*/ 27 h 126"/>
                <a:gd name="T38" fmla="*/ 101 w 101"/>
                <a:gd name="T39" fmla="*/ 51 h 126"/>
                <a:gd name="T40" fmla="*/ 101 w 101"/>
                <a:gd name="T41" fmla="*/ 6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 h="126">
                  <a:moveTo>
                    <a:pt x="101" y="63"/>
                  </a:moveTo>
                  <a:lnTo>
                    <a:pt x="101" y="76"/>
                  </a:lnTo>
                  <a:lnTo>
                    <a:pt x="93" y="98"/>
                  </a:lnTo>
                  <a:lnTo>
                    <a:pt x="79" y="116"/>
                  </a:lnTo>
                  <a:lnTo>
                    <a:pt x="61" y="126"/>
                  </a:lnTo>
                  <a:lnTo>
                    <a:pt x="51" y="126"/>
                  </a:lnTo>
                  <a:lnTo>
                    <a:pt x="41" y="126"/>
                  </a:lnTo>
                  <a:lnTo>
                    <a:pt x="22" y="116"/>
                  </a:lnTo>
                  <a:lnTo>
                    <a:pt x="9" y="98"/>
                  </a:lnTo>
                  <a:lnTo>
                    <a:pt x="1" y="76"/>
                  </a:lnTo>
                  <a:lnTo>
                    <a:pt x="0" y="63"/>
                  </a:lnTo>
                  <a:lnTo>
                    <a:pt x="1" y="51"/>
                  </a:lnTo>
                  <a:lnTo>
                    <a:pt x="9" y="27"/>
                  </a:lnTo>
                  <a:lnTo>
                    <a:pt x="22" y="11"/>
                  </a:lnTo>
                  <a:lnTo>
                    <a:pt x="41" y="1"/>
                  </a:lnTo>
                  <a:lnTo>
                    <a:pt x="51" y="0"/>
                  </a:lnTo>
                  <a:lnTo>
                    <a:pt x="61" y="1"/>
                  </a:lnTo>
                  <a:lnTo>
                    <a:pt x="79" y="11"/>
                  </a:lnTo>
                  <a:lnTo>
                    <a:pt x="93" y="27"/>
                  </a:lnTo>
                  <a:lnTo>
                    <a:pt x="101" y="51"/>
                  </a:lnTo>
                  <a:lnTo>
                    <a:pt x="101" y="63"/>
                  </a:lnTo>
                  <a:close/>
                </a:path>
              </a:pathLst>
            </a:custGeom>
            <a:noFill/>
            <a:ln w="9525">
              <a:solidFill>
                <a:srgbClr val="51626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8" name="Freeform 43">
              <a:extLst>
                <a:ext uri="{FF2B5EF4-FFF2-40B4-BE49-F238E27FC236}">
                  <a16:creationId xmlns:a16="http://schemas.microsoft.com/office/drawing/2014/main" xmlns="" id="{1279E07E-8E2C-7D4E-9358-8F990B0181FC}"/>
                </a:ext>
              </a:extLst>
            </p:cNvPr>
            <p:cNvSpPr>
              <a:spLocks/>
            </p:cNvSpPr>
            <p:nvPr/>
          </p:nvSpPr>
          <p:spPr bwMode="auto">
            <a:xfrm>
              <a:off x="1398588" y="4591050"/>
              <a:ext cx="55563" cy="26988"/>
            </a:xfrm>
            <a:custGeom>
              <a:avLst/>
              <a:gdLst>
                <a:gd name="T0" fmla="*/ 0 w 141"/>
                <a:gd name="T1" fmla="*/ 88 h 88"/>
                <a:gd name="T2" fmla="*/ 1 w 141"/>
                <a:gd name="T3" fmla="*/ 70 h 88"/>
                <a:gd name="T4" fmla="*/ 12 w 141"/>
                <a:gd name="T5" fmla="*/ 38 h 88"/>
                <a:gd name="T6" fmla="*/ 31 w 141"/>
                <a:gd name="T7" fmla="*/ 15 h 88"/>
                <a:gd name="T8" fmla="*/ 56 w 141"/>
                <a:gd name="T9" fmla="*/ 1 h 88"/>
                <a:gd name="T10" fmla="*/ 71 w 141"/>
                <a:gd name="T11" fmla="*/ 0 h 88"/>
                <a:gd name="T12" fmla="*/ 85 w 141"/>
                <a:gd name="T13" fmla="*/ 1 h 88"/>
                <a:gd name="T14" fmla="*/ 110 w 141"/>
                <a:gd name="T15" fmla="*/ 15 h 88"/>
                <a:gd name="T16" fmla="*/ 129 w 141"/>
                <a:gd name="T17" fmla="*/ 38 h 88"/>
                <a:gd name="T18" fmla="*/ 140 w 141"/>
                <a:gd name="T19" fmla="*/ 70 h 88"/>
                <a:gd name="T20" fmla="*/ 141 w 141"/>
                <a:gd name="T21"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1" h="88">
                  <a:moveTo>
                    <a:pt x="0" y="88"/>
                  </a:moveTo>
                  <a:lnTo>
                    <a:pt x="1" y="70"/>
                  </a:lnTo>
                  <a:lnTo>
                    <a:pt x="12" y="38"/>
                  </a:lnTo>
                  <a:lnTo>
                    <a:pt x="31" y="15"/>
                  </a:lnTo>
                  <a:lnTo>
                    <a:pt x="56" y="1"/>
                  </a:lnTo>
                  <a:lnTo>
                    <a:pt x="71" y="0"/>
                  </a:lnTo>
                  <a:lnTo>
                    <a:pt x="85" y="1"/>
                  </a:lnTo>
                  <a:lnTo>
                    <a:pt x="110" y="15"/>
                  </a:lnTo>
                  <a:lnTo>
                    <a:pt x="129" y="38"/>
                  </a:lnTo>
                  <a:lnTo>
                    <a:pt x="140" y="70"/>
                  </a:lnTo>
                  <a:lnTo>
                    <a:pt x="141" y="88"/>
                  </a:lnTo>
                </a:path>
              </a:pathLst>
            </a:custGeom>
            <a:noFill/>
            <a:ln w="9525">
              <a:solidFill>
                <a:srgbClr val="51626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9" name="Freeform 44">
              <a:extLst>
                <a:ext uri="{FF2B5EF4-FFF2-40B4-BE49-F238E27FC236}">
                  <a16:creationId xmlns:a16="http://schemas.microsoft.com/office/drawing/2014/main" xmlns="" id="{271BD922-0FB1-0142-AF34-3F1CCC07A138}"/>
                </a:ext>
              </a:extLst>
            </p:cNvPr>
            <p:cNvSpPr>
              <a:spLocks/>
            </p:cNvSpPr>
            <p:nvPr/>
          </p:nvSpPr>
          <p:spPr bwMode="auto">
            <a:xfrm>
              <a:off x="1304925" y="4518025"/>
              <a:ext cx="84138" cy="144463"/>
            </a:xfrm>
            <a:custGeom>
              <a:avLst/>
              <a:gdLst>
                <a:gd name="T0" fmla="*/ 0 w 211"/>
                <a:gd name="T1" fmla="*/ 0 h 459"/>
                <a:gd name="T2" fmla="*/ 93 w 211"/>
                <a:gd name="T3" fmla="*/ 447 h 459"/>
                <a:gd name="T4" fmla="*/ 95 w 211"/>
                <a:gd name="T5" fmla="*/ 452 h 459"/>
                <a:gd name="T6" fmla="*/ 102 w 211"/>
                <a:gd name="T7" fmla="*/ 459 h 459"/>
                <a:gd name="T8" fmla="*/ 106 w 211"/>
                <a:gd name="T9" fmla="*/ 459 h 459"/>
                <a:gd name="T10" fmla="*/ 111 w 211"/>
                <a:gd name="T11" fmla="*/ 459 h 459"/>
                <a:gd name="T12" fmla="*/ 118 w 211"/>
                <a:gd name="T13" fmla="*/ 452 h 459"/>
                <a:gd name="T14" fmla="*/ 120 w 211"/>
                <a:gd name="T15" fmla="*/ 447 h 459"/>
                <a:gd name="T16" fmla="*/ 211 w 211"/>
                <a:gd name="T17"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 h="459">
                  <a:moveTo>
                    <a:pt x="0" y="0"/>
                  </a:moveTo>
                  <a:lnTo>
                    <a:pt x="93" y="447"/>
                  </a:lnTo>
                  <a:lnTo>
                    <a:pt x="95" y="452"/>
                  </a:lnTo>
                  <a:lnTo>
                    <a:pt x="102" y="459"/>
                  </a:lnTo>
                  <a:lnTo>
                    <a:pt x="106" y="459"/>
                  </a:lnTo>
                  <a:lnTo>
                    <a:pt x="111" y="459"/>
                  </a:lnTo>
                  <a:lnTo>
                    <a:pt x="118" y="452"/>
                  </a:lnTo>
                  <a:lnTo>
                    <a:pt x="120" y="447"/>
                  </a:lnTo>
                  <a:lnTo>
                    <a:pt x="211" y="0"/>
                  </a:lnTo>
                </a:path>
              </a:pathLst>
            </a:custGeom>
            <a:noFill/>
            <a:ln w="9525">
              <a:solidFill>
                <a:srgbClr val="51626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0" name="Freeform 45">
              <a:extLst>
                <a:ext uri="{FF2B5EF4-FFF2-40B4-BE49-F238E27FC236}">
                  <a16:creationId xmlns:a16="http://schemas.microsoft.com/office/drawing/2014/main" xmlns="" id="{13604445-E1E5-5340-B475-1E78841B3F74}"/>
                </a:ext>
              </a:extLst>
            </p:cNvPr>
            <p:cNvSpPr>
              <a:spLocks/>
            </p:cNvSpPr>
            <p:nvPr/>
          </p:nvSpPr>
          <p:spPr bwMode="auto">
            <a:xfrm>
              <a:off x="1176338" y="4514850"/>
              <a:ext cx="336550" cy="211138"/>
            </a:xfrm>
            <a:custGeom>
              <a:avLst/>
              <a:gdLst>
                <a:gd name="T0" fmla="*/ 847 w 847"/>
                <a:gd name="T1" fmla="*/ 647 h 665"/>
                <a:gd name="T2" fmla="*/ 846 w 847"/>
                <a:gd name="T3" fmla="*/ 655 h 665"/>
                <a:gd name="T4" fmla="*/ 838 w 847"/>
                <a:gd name="T5" fmla="*/ 664 h 665"/>
                <a:gd name="T6" fmla="*/ 832 w 847"/>
                <a:gd name="T7" fmla="*/ 665 h 665"/>
                <a:gd name="T8" fmla="*/ 30 w 847"/>
                <a:gd name="T9" fmla="*/ 665 h 665"/>
                <a:gd name="T10" fmla="*/ 24 w 847"/>
                <a:gd name="T11" fmla="*/ 664 h 665"/>
                <a:gd name="T12" fmla="*/ 16 w 847"/>
                <a:gd name="T13" fmla="*/ 655 h 665"/>
                <a:gd name="T14" fmla="*/ 15 w 847"/>
                <a:gd name="T15" fmla="*/ 647 h 665"/>
                <a:gd name="T16" fmla="*/ 0 w 847"/>
                <a:gd name="T17" fmla="*/ 326 h 665"/>
                <a:gd name="T18" fmla="*/ 1 w 847"/>
                <a:gd name="T19" fmla="*/ 293 h 665"/>
                <a:gd name="T20" fmla="*/ 12 w 847"/>
                <a:gd name="T21" fmla="*/ 229 h 665"/>
                <a:gd name="T22" fmla="*/ 31 w 847"/>
                <a:gd name="T23" fmla="*/ 170 h 665"/>
                <a:gd name="T24" fmla="*/ 60 w 847"/>
                <a:gd name="T25" fmla="*/ 119 h 665"/>
                <a:gd name="T26" fmla="*/ 95 w 847"/>
                <a:gd name="T27" fmla="*/ 74 h 665"/>
                <a:gd name="T28" fmla="*/ 137 w 847"/>
                <a:gd name="T29" fmla="*/ 39 h 665"/>
                <a:gd name="T30" fmla="*/ 184 w 847"/>
                <a:gd name="T31" fmla="*/ 14 h 665"/>
                <a:gd name="T32" fmla="*/ 235 w 847"/>
                <a:gd name="T33" fmla="*/ 2 h 665"/>
                <a:gd name="T34" fmla="*/ 262 w 847"/>
                <a:gd name="T35" fmla="*/ 0 h 665"/>
                <a:gd name="T36" fmla="*/ 324 w 847"/>
                <a:gd name="T37" fmla="*/ 0 h 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47" h="665">
                  <a:moveTo>
                    <a:pt x="847" y="647"/>
                  </a:moveTo>
                  <a:lnTo>
                    <a:pt x="846" y="655"/>
                  </a:lnTo>
                  <a:lnTo>
                    <a:pt x="838" y="664"/>
                  </a:lnTo>
                  <a:lnTo>
                    <a:pt x="832" y="665"/>
                  </a:lnTo>
                  <a:lnTo>
                    <a:pt x="30" y="665"/>
                  </a:lnTo>
                  <a:lnTo>
                    <a:pt x="24" y="664"/>
                  </a:lnTo>
                  <a:lnTo>
                    <a:pt x="16" y="655"/>
                  </a:lnTo>
                  <a:lnTo>
                    <a:pt x="15" y="647"/>
                  </a:lnTo>
                  <a:lnTo>
                    <a:pt x="0" y="326"/>
                  </a:lnTo>
                  <a:lnTo>
                    <a:pt x="1" y="293"/>
                  </a:lnTo>
                  <a:lnTo>
                    <a:pt x="12" y="229"/>
                  </a:lnTo>
                  <a:lnTo>
                    <a:pt x="31" y="170"/>
                  </a:lnTo>
                  <a:lnTo>
                    <a:pt x="60" y="119"/>
                  </a:lnTo>
                  <a:lnTo>
                    <a:pt x="95" y="74"/>
                  </a:lnTo>
                  <a:lnTo>
                    <a:pt x="137" y="39"/>
                  </a:lnTo>
                  <a:lnTo>
                    <a:pt x="184" y="14"/>
                  </a:lnTo>
                  <a:lnTo>
                    <a:pt x="235" y="2"/>
                  </a:lnTo>
                  <a:lnTo>
                    <a:pt x="262" y="0"/>
                  </a:lnTo>
                  <a:lnTo>
                    <a:pt x="324" y="0"/>
                  </a:lnTo>
                </a:path>
              </a:pathLst>
            </a:custGeom>
            <a:noFill/>
            <a:ln w="9525">
              <a:solidFill>
                <a:srgbClr val="51626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1" name="Freeform 46">
              <a:extLst>
                <a:ext uri="{FF2B5EF4-FFF2-40B4-BE49-F238E27FC236}">
                  <a16:creationId xmlns:a16="http://schemas.microsoft.com/office/drawing/2014/main" xmlns="" id="{B5526926-E857-024F-846F-B294F07B6ECD}"/>
                </a:ext>
              </a:extLst>
            </p:cNvPr>
            <p:cNvSpPr>
              <a:spLocks/>
            </p:cNvSpPr>
            <p:nvPr/>
          </p:nvSpPr>
          <p:spPr bwMode="auto">
            <a:xfrm>
              <a:off x="1390650" y="4514850"/>
              <a:ext cx="128588" cy="211138"/>
            </a:xfrm>
            <a:custGeom>
              <a:avLst/>
              <a:gdLst>
                <a:gd name="T0" fmla="*/ 293 w 323"/>
                <a:gd name="T1" fmla="*/ 665 h 665"/>
                <a:gd name="T2" fmla="*/ 299 w 323"/>
                <a:gd name="T3" fmla="*/ 664 h 665"/>
                <a:gd name="T4" fmla="*/ 307 w 323"/>
                <a:gd name="T5" fmla="*/ 655 h 665"/>
                <a:gd name="T6" fmla="*/ 308 w 323"/>
                <a:gd name="T7" fmla="*/ 647 h 665"/>
                <a:gd name="T8" fmla="*/ 323 w 323"/>
                <a:gd name="T9" fmla="*/ 326 h 665"/>
                <a:gd name="T10" fmla="*/ 322 w 323"/>
                <a:gd name="T11" fmla="*/ 293 h 665"/>
                <a:gd name="T12" fmla="*/ 311 w 323"/>
                <a:gd name="T13" fmla="*/ 229 h 665"/>
                <a:gd name="T14" fmla="*/ 291 w 323"/>
                <a:gd name="T15" fmla="*/ 170 h 665"/>
                <a:gd name="T16" fmla="*/ 263 w 323"/>
                <a:gd name="T17" fmla="*/ 119 h 665"/>
                <a:gd name="T18" fmla="*/ 228 w 323"/>
                <a:gd name="T19" fmla="*/ 74 h 665"/>
                <a:gd name="T20" fmla="*/ 186 w 323"/>
                <a:gd name="T21" fmla="*/ 39 h 665"/>
                <a:gd name="T22" fmla="*/ 139 w 323"/>
                <a:gd name="T23" fmla="*/ 14 h 665"/>
                <a:gd name="T24" fmla="*/ 88 w 323"/>
                <a:gd name="T25" fmla="*/ 2 h 665"/>
                <a:gd name="T26" fmla="*/ 61 w 323"/>
                <a:gd name="T27" fmla="*/ 0 h 665"/>
                <a:gd name="T28" fmla="*/ 0 w 323"/>
                <a:gd name="T29" fmla="*/ 0 h 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3" h="665">
                  <a:moveTo>
                    <a:pt x="293" y="665"/>
                  </a:moveTo>
                  <a:lnTo>
                    <a:pt x="299" y="664"/>
                  </a:lnTo>
                  <a:lnTo>
                    <a:pt x="307" y="655"/>
                  </a:lnTo>
                  <a:lnTo>
                    <a:pt x="308" y="647"/>
                  </a:lnTo>
                  <a:lnTo>
                    <a:pt x="323" y="326"/>
                  </a:lnTo>
                  <a:lnTo>
                    <a:pt x="322" y="293"/>
                  </a:lnTo>
                  <a:lnTo>
                    <a:pt x="311" y="229"/>
                  </a:lnTo>
                  <a:lnTo>
                    <a:pt x="291" y="170"/>
                  </a:lnTo>
                  <a:lnTo>
                    <a:pt x="263" y="119"/>
                  </a:lnTo>
                  <a:lnTo>
                    <a:pt x="228" y="74"/>
                  </a:lnTo>
                  <a:lnTo>
                    <a:pt x="186" y="39"/>
                  </a:lnTo>
                  <a:lnTo>
                    <a:pt x="139" y="14"/>
                  </a:lnTo>
                  <a:lnTo>
                    <a:pt x="88" y="2"/>
                  </a:lnTo>
                  <a:lnTo>
                    <a:pt x="61" y="0"/>
                  </a:lnTo>
                  <a:lnTo>
                    <a:pt x="0" y="0"/>
                  </a:lnTo>
                </a:path>
              </a:pathLst>
            </a:custGeom>
            <a:noFill/>
            <a:ln w="9525">
              <a:solidFill>
                <a:srgbClr val="51626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2" name="Freeform 47">
              <a:extLst>
                <a:ext uri="{FF2B5EF4-FFF2-40B4-BE49-F238E27FC236}">
                  <a16:creationId xmlns:a16="http://schemas.microsoft.com/office/drawing/2014/main" xmlns="" id="{E6FF3189-5DB9-9547-B786-96FD5E6AAB0C}"/>
                </a:ext>
              </a:extLst>
            </p:cNvPr>
            <p:cNvSpPr>
              <a:spLocks/>
            </p:cNvSpPr>
            <p:nvPr/>
          </p:nvSpPr>
          <p:spPr bwMode="auto">
            <a:xfrm>
              <a:off x="1314450" y="4562475"/>
              <a:ext cx="65088" cy="6350"/>
            </a:xfrm>
            <a:custGeom>
              <a:avLst/>
              <a:gdLst>
                <a:gd name="T0" fmla="*/ 162 w 162"/>
                <a:gd name="T1" fmla="*/ 0 h 22"/>
                <a:gd name="T2" fmla="*/ 143 w 162"/>
                <a:gd name="T3" fmla="*/ 11 h 22"/>
                <a:gd name="T4" fmla="*/ 102 w 162"/>
                <a:gd name="T5" fmla="*/ 22 h 22"/>
                <a:gd name="T6" fmla="*/ 60 w 162"/>
                <a:gd name="T7" fmla="*/ 22 h 22"/>
                <a:gd name="T8" fmla="*/ 19 w 162"/>
                <a:gd name="T9" fmla="*/ 11 h 22"/>
                <a:gd name="T10" fmla="*/ 0 w 162"/>
                <a:gd name="T11" fmla="*/ 0 h 22"/>
              </a:gdLst>
              <a:ahLst/>
              <a:cxnLst>
                <a:cxn ang="0">
                  <a:pos x="T0" y="T1"/>
                </a:cxn>
                <a:cxn ang="0">
                  <a:pos x="T2" y="T3"/>
                </a:cxn>
                <a:cxn ang="0">
                  <a:pos x="T4" y="T5"/>
                </a:cxn>
                <a:cxn ang="0">
                  <a:pos x="T6" y="T7"/>
                </a:cxn>
                <a:cxn ang="0">
                  <a:pos x="T8" y="T9"/>
                </a:cxn>
                <a:cxn ang="0">
                  <a:pos x="T10" y="T11"/>
                </a:cxn>
              </a:cxnLst>
              <a:rect l="0" t="0" r="r" b="b"/>
              <a:pathLst>
                <a:path w="162" h="22">
                  <a:moveTo>
                    <a:pt x="162" y="0"/>
                  </a:moveTo>
                  <a:lnTo>
                    <a:pt x="143" y="11"/>
                  </a:lnTo>
                  <a:lnTo>
                    <a:pt x="102" y="22"/>
                  </a:lnTo>
                  <a:lnTo>
                    <a:pt x="60" y="22"/>
                  </a:lnTo>
                  <a:lnTo>
                    <a:pt x="19" y="11"/>
                  </a:lnTo>
                  <a:lnTo>
                    <a:pt x="0" y="0"/>
                  </a:lnTo>
                </a:path>
              </a:pathLst>
            </a:custGeom>
            <a:noFill/>
            <a:ln w="9525">
              <a:solidFill>
                <a:srgbClr val="51626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83" name="Group 82">
            <a:extLst>
              <a:ext uri="{FF2B5EF4-FFF2-40B4-BE49-F238E27FC236}">
                <a16:creationId xmlns:a16="http://schemas.microsoft.com/office/drawing/2014/main" xmlns="" id="{AA52F01F-DF6A-C94E-838E-56DE88237DAE}"/>
              </a:ext>
            </a:extLst>
          </p:cNvPr>
          <p:cNvGrpSpPr/>
          <p:nvPr/>
        </p:nvGrpSpPr>
        <p:grpSpPr>
          <a:xfrm>
            <a:off x="351972" y="4259961"/>
            <a:ext cx="240541" cy="145200"/>
            <a:chOff x="1114425" y="4940300"/>
            <a:chExt cx="436563" cy="263526"/>
          </a:xfrm>
        </p:grpSpPr>
        <p:sp>
          <p:nvSpPr>
            <p:cNvPr id="84" name="Freeform 48">
              <a:extLst>
                <a:ext uri="{FF2B5EF4-FFF2-40B4-BE49-F238E27FC236}">
                  <a16:creationId xmlns:a16="http://schemas.microsoft.com/office/drawing/2014/main" xmlns="" id="{6A0F3B58-10D6-0949-83F3-D4ABCAA609A9}"/>
                </a:ext>
              </a:extLst>
            </p:cNvPr>
            <p:cNvSpPr>
              <a:spLocks/>
            </p:cNvSpPr>
            <p:nvPr/>
          </p:nvSpPr>
          <p:spPr bwMode="auto">
            <a:xfrm>
              <a:off x="1154113" y="4992688"/>
              <a:ext cx="84138" cy="152400"/>
            </a:xfrm>
            <a:custGeom>
              <a:avLst/>
              <a:gdLst>
                <a:gd name="T0" fmla="*/ 211 w 211"/>
                <a:gd name="T1" fmla="*/ 0 h 479"/>
                <a:gd name="T2" fmla="*/ 188 w 211"/>
                <a:gd name="T3" fmla="*/ 20 h 479"/>
                <a:gd name="T4" fmla="*/ 145 w 211"/>
                <a:gd name="T5" fmla="*/ 64 h 479"/>
                <a:gd name="T6" fmla="*/ 106 w 211"/>
                <a:gd name="T7" fmla="*/ 114 h 479"/>
                <a:gd name="T8" fmla="*/ 73 w 211"/>
                <a:gd name="T9" fmla="*/ 170 h 479"/>
                <a:gd name="T10" fmla="*/ 45 w 211"/>
                <a:gd name="T11" fmla="*/ 231 h 479"/>
                <a:gd name="T12" fmla="*/ 23 w 211"/>
                <a:gd name="T13" fmla="*/ 298 h 479"/>
                <a:gd name="T14" fmla="*/ 9 w 211"/>
                <a:gd name="T15" fmla="*/ 366 h 479"/>
                <a:gd name="T16" fmla="*/ 1 w 211"/>
                <a:gd name="T17" fmla="*/ 439 h 479"/>
                <a:gd name="T18" fmla="*/ 0 w 211"/>
                <a:gd name="T19" fmla="*/ 476 h 479"/>
                <a:gd name="T20" fmla="*/ 0 w 211"/>
                <a:gd name="T21" fmla="*/ 479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1" h="479">
                  <a:moveTo>
                    <a:pt x="211" y="0"/>
                  </a:moveTo>
                  <a:lnTo>
                    <a:pt x="188" y="20"/>
                  </a:lnTo>
                  <a:lnTo>
                    <a:pt x="145" y="64"/>
                  </a:lnTo>
                  <a:lnTo>
                    <a:pt x="106" y="114"/>
                  </a:lnTo>
                  <a:lnTo>
                    <a:pt x="73" y="170"/>
                  </a:lnTo>
                  <a:lnTo>
                    <a:pt x="45" y="231"/>
                  </a:lnTo>
                  <a:lnTo>
                    <a:pt x="23" y="298"/>
                  </a:lnTo>
                  <a:lnTo>
                    <a:pt x="9" y="366"/>
                  </a:lnTo>
                  <a:lnTo>
                    <a:pt x="1" y="439"/>
                  </a:lnTo>
                  <a:lnTo>
                    <a:pt x="0" y="476"/>
                  </a:lnTo>
                  <a:lnTo>
                    <a:pt x="0" y="479"/>
                  </a:lnTo>
                </a:path>
              </a:pathLst>
            </a:custGeom>
            <a:noFill/>
            <a:ln w="9525">
              <a:solidFill>
                <a:srgbClr val="51626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5" name="Freeform 49">
              <a:extLst>
                <a:ext uri="{FF2B5EF4-FFF2-40B4-BE49-F238E27FC236}">
                  <a16:creationId xmlns:a16="http://schemas.microsoft.com/office/drawing/2014/main" xmlns="" id="{11676E2E-B437-6E4F-8C9D-8A0E5BE25DF2}"/>
                </a:ext>
              </a:extLst>
            </p:cNvPr>
            <p:cNvSpPr>
              <a:spLocks/>
            </p:cNvSpPr>
            <p:nvPr/>
          </p:nvSpPr>
          <p:spPr bwMode="auto">
            <a:xfrm>
              <a:off x="1114425" y="5151438"/>
              <a:ext cx="436563" cy="52388"/>
            </a:xfrm>
            <a:custGeom>
              <a:avLst/>
              <a:gdLst>
                <a:gd name="T0" fmla="*/ 1102 w 1102"/>
                <a:gd name="T1" fmla="*/ 124 h 166"/>
                <a:gd name="T2" fmla="*/ 964 w 1102"/>
                <a:gd name="T3" fmla="*/ 144 h 166"/>
                <a:gd name="T4" fmla="*/ 686 w 1102"/>
                <a:gd name="T5" fmla="*/ 165 h 166"/>
                <a:gd name="T6" fmla="*/ 546 w 1102"/>
                <a:gd name="T7" fmla="*/ 166 h 166"/>
                <a:gd name="T8" fmla="*/ 410 w 1102"/>
                <a:gd name="T9" fmla="*/ 165 h 166"/>
                <a:gd name="T10" fmla="*/ 136 w 1102"/>
                <a:gd name="T11" fmla="*/ 144 h 166"/>
                <a:gd name="T12" fmla="*/ 0 w 1102"/>
                <a:gd name="T13" fmla="*/ 125 h 166"/>
                <a:gd name="T14" fmla="*/ 0 w 1102"/>
                <a:gd name="T15" fmla="*/ 0 h 166"/>
                <a:gd name="T16" fmla="*/ 1102 w 1102"/>
                <a:gd name="T17" fmla="*/ 0 h 166"/>
                <a:gd name="T18" fmla="*/ 1102 w 1102"/>
                <a:gd name="T19" fmla="*/ 124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2" h="166">
                  <a:moveTo>
                    <a:pt x="1102" y="124"/>
                  </a:moveTo>
                  <a:lnTo>
                    <a:pt x="964" y="144"/>
                  </a:lnTo>
                  <a:lnTo>
                    <a:pt x="686" y="165"/>
                  </a:lnTo>
                  <a:lnTo>
                    <a:pt x="546" y="166"/>
                  </a:lnTo>
                  <a:lnTo>
                    <a:pt x="410" y="165"/>
                  </a:lnTo>
                  <a:lnTo>
                    <a:pt x="136" y="144"/>
                  </a:lnTo>
                  <a:lnTo>
                    <a:pt x="0" y="125"/>
                  </a:lnTo>
                  <a:lnTo>
                    <a:pt x="0" y="0"/>
                  </a:lnTo>
                  <a:lnTo>
                    <a:pt x="1102" y="0"/>
                  </a:lnTo>
                  <a:lnTo>
                    <a:pt x="1102" y="124"/>
                  </a:lnTo>
                  <a:close/>
                </a:path>
              </a:pathLst>
            </a:custGeom>
            <a:noFill/>
            <a:ln w="9525">
              <a:solidFill>
                <a:srgbClr val="51626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6" name="Freeform 50">
              <a:extLst>
                <a:ext uri="{FF2B5EF4-FFF2-40B4-BE49-F238E27FC236}">
                  <a16:creationId xmlns:a16="http://schemas.microsoft.com/office/drawing/2014/main" xmlns="" id="{B56097E8-F887-FE43-BA61-11F64AB4BF27}"/>
                </a:ext>
              </a:extLst>
            </p:cNvPr>
            <p:cNvSpPr>
              <a:spLocks/>
            </p:cNvSpPr>
            <p:nvPr/>
          </p:nvSpPr>
          <p:spPr bwMode="auto">
            <a:xfrm>
              <a:off x="1277938" y="4940300"/>
              <a:ext cx="111125" cy="55563"/>
            </a:xfrm>
            <a:custGeom>
              <a:avLst/>
              <a:gdLst>
                <a:gd name="T0" fmla="*/ 0 w 281"/>
                <a:gd name="T1" fmla="*/ 173 h 173"/>
                <a:gd name="T2" fmla="*/ 1 w 281"/>
                <a:gd name="T3" fmla="*/ 155 h 173"/>
                <a:gd name="T4" fmla="*/ 6 w 281"/>
                <a:gd name="T5" fmla="*/ 122 h 173"/>
                <a:gd name="T6" fmla="*/ 16 w 281"/>
                <a:gd name="T7" fmla="*/ 90 h 173"/>
                <a:gd name="T8" fmla="*/ 31 w 281"/>
                <a:gd name="T9" fmla="*/ 63 h 173"/>
                <a:gd name="T10" fmla="*/ 50 w 281"/>
                <a:gd name="T11" fmla="*/ 39 h 173"/>
                <a:gd name="T12" fmla="*/ 72 w 281"/>
                <a:gd name="T13" fmla="*/ 20 h 173"/>
                <a:gd name="T14" fmla="*/ 97 w 281"/>
                <a:gd name="T15" fmla="*/ 8 h 173"/>
                <a:gd name="T16" fmla="*/ 124 w 281"/>
                <a:gd name="T17" fmla="*/ 0 h 173"/>
                <a:gd name="T18" fmla="*/ 138 w 281"/>
                <a:gd name="T19" fmla="*/ 0 h 173"/>
                <a:gd name="T20" fmla="*/ 152 w 281"/>
                <a:gd name="T21" fmla="*/ 0 h 173"/>
                <a:gd name="T22" fmla="*/ 180 w 281"/>
                <a:gd name="T23" fmla="*/ 8 h 173"/>
                <a:gd name="T24" fmla="*/ 205 w 281"/>
                <a:gd name="T25" fmla="*/ 20 h 173"/>
                <a:gd name="T26" fmla="*/ 228 w 281"/>
                <a:gd name="T27" fmla="*/ 39 h 173"/>
                <a:gd name="T28" fmla="*/ 247 w 281"/>
                <a:gd name="T29" fmla="*/ 63 h 173"/>
                <a:gd name="T30" fmla="*/ 262 w 281"/>
                <a:gd name="T31" fmla="*/ 90 h 173"/>
                <a:gd name="T32" fmla="*/ 274 w 281"/>
                <a:gd name="T33" fmla="*/ 122 h 173"/>
                <a:gd name="T34" fmla="*/ 280 w 281"/>
                <a:gd name="T35" fmla="*/ 155 h 173"/>
                <a:gd name="T36" fmla="*/ 281 w 281"/>
                <a:gd name="T37" fmla="*/ 17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1" h="173">
                  <a:moveTo>
                    <a:pt x="0" y="173"/>
                  </a:moveTo>
                  <a:lnTo>
                    <a:pt x="1" y="155"/>
                  </a:lnTo>
                  <a:lnTo>
                    <a:pt x="6" y="122"/>
                  </a:lnTo>
                  <a:lnTo>
                    <a:pt x="16" y="90"/>
                  </a:lnTo>
                  <a:lnTo>
                    <a:pt x="31" y="63"/>
                  </a:lnTo>
                  <a:lnTo>
                    <a:pt x="50" y="39"/>
                  </a:lnTo>
                  <a:lnTo>
                    <a:pt x="72" y="20"/>
                  </a:lnTo>
                  <a:lnTo>
                    <a:pt x="97" y="8"/>
                  </a:lnTo>
                  <a:lnTo>
                    <a:pt x="124" y="0"/>
                  </a:lnTo>
                  <a:lnTo>
                    <a:pt x="138" y="0"/>
                  </a:lnTo>
                  <a:lnTo>
                    <a:pt x="152" y="0"/>
                  </a:lnTo>
                  <a:lnTo>
                    <a:pt x="180" y="8"/>
                  </a:lnTo>
                  <a:lnTo>
                    <a:pt x="205" y="20"/>
                  </a:lnTo>
                  <a:lnTo>
                    <a:pt x="228" y="39"/>
                  </a:lnTo>
                  <a:lnTo>
                    <a:pt x="247" y="63"/>
                  </a:lnTo>
                  <a:lnTo>
                    <a:pt x="262" y="90"/>
                  </a:lnTo>
                  <a:lnTo>
                    <a:pt x="274" y="122"/>
                  </a:lnTo>
                  <a:lnTo>
                    <a:pt x="280" y="155"/>
                  </a:lnTo>
                  <a:lnTo>
                    <a:pt x="281" y="173"/>
                  </a:lnTo>
                </a:path>
              </a:pathLst>
            </a:custGeom>
            <a:noFill/>
            <a:ln w="9525">
              <a:solidFill>
                <a:srgbClr val="51626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7" name="Line 51">
              <a:extLst>
                <a:ext uri="{FF2B5EF4-FFF2-40B4-BE49-F238E27FC236}">
                  <a16:creationId xmlns:a16="http://schemas.microsoft.com/office/drawing/2014/main" xmlns="" id="{45DB38E2-031F-334C-8EFD-8FB342ED3CD7}"/>
                </a:ext>
              </a:extLst>
            </p:cNvPr>
            <p:cNvSpPr>
              <a:spLocks noChangeShapeType="1"/>
            </p:cNvSpPr>
            <p:nvPr/>
          </p:nvSpPr>
          <p:spPr bwMode="auto">
            <a:xfrm>
              <a:off x="1277938" y="4995863"/>
              <a:ext cx="0" cy="149225"/>
            </a:xfrm>
            <a:prstGeom prst="line">
              <a:avLst/>
            </a:prstGeom>
            <a:noFill/>
            <a:ln w="9525">
              <a:solidFill>
                <a:srgbClr val="51626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8" name="Freeform 52">
              <a:extLst>
                <a:ext uri="{FF2B5EF4-FFF2-40B4-BE49-F238E27FC236}">
                  <a16:creationId xmlns:a16="http://schemas.microsoft.com/office/drawing/2014/main" xmlns="" id="{AD6FAAC2-8EDB-0A41-8811-209C9D04AF50}"/>
                </a:ext>
              </a:extLst>
            </p:cNvPr>
            <p:cNvSpPr>
              <a:spLocks/>
            </p:cNvSpPr>
            <p:nvPr/>
          </p:nvSpPr>
          <p:spPr bwMode="auto">
            <a:xfrm>
              <a:off x="1228725" y="4967288"/>
              <a:ext cx="55563" cy="57150"/>
            </a:xfrm>
            <a:custGeom>
              <a:avLst/>
              <a:gdLst>
                <a:gd name="T0" fmla="*/ 0 w 140"/>
                <a:gd name="T1" fmla="*/ 177 h 177"/>
                <a:gd name="T2" fmla="*/ 0 w 140"/>
                <a:gd name="T3" fmla="*/ 159 h 177"/>
                <a:gd name="T4" fmla="*/ 6 w 140"/>
                <a:gd name="T5" fmla="*/ 124 h 177"/>
                <a:gd name="T6" fmla="*/ 17 w 140"/>
                <a:gd name="T7" fmla="*/ 93 h 177"/>
                <a:gd name="T8" fmla="*/ 32 w 140"/>
                <a:gd name="T9" fmla="*/ 64 h 177"/>
                <a:gd name="T10" fmla="*/ 51 w 140"/>
                <a:gd name="T11" fmla="*/ 40 h 177"/>
                <a:gd name="T12" fmla="*/ 73 w 140"/>
                <a:gd name="T13" fmla="*/ 22 h 177"/>
                <a:gd name="T14" fmla="*/ 99 w 140"/>
                <a:gd name="T15" fmla="*/ 9 h 177"/>
                <a:gd name="T16" fmla="*/ 126 w 140"/>
                <a:gd name="T17" fmla="*/ 2 h 177"/>
                <a:gd name="T18" fmla="*/ 140 w 140"/>
                <a:gd name="T19"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77">
                  <a:moveTo>
                    <a:pt x="0" y="177"/>
                  </a:moveTo>
                  <a:lnTo>
                    <a:pt x="0" y="159"/>
                  </a:lnTo>
                  <a:lnTo>
                    <a:pt x="6" y="124"/>
                  </a:lnTo>
                  <a:lnTo>
                    <a:pt x="17" y="93"/>
                  </a:lnTo>
                  <a:lnTo>
                    <a:pt x="32" y="64"/>
                  </a:lnTo>
                  <a:lnTo>
                    <a:pt x="51" y="40"/>
                  </a:lnTo>
                  <a:lnTo>
                    <a:pt x="73" y="22"/>
                  </a:lnTo>
                  <a:lnTo>
                    <a:pt x="99" y="9"/>
                  </a:lnTo>
                  <a:lnTo>
                    <a:pt x="126" y="2"/>
                  </a:lnTo>
                  <a:lnTo>
                    <a:pt x="140" y="0"/>
                  </a:lnTo>
                </a:path>
              </a:pathLst>
            </a:custGeom>
            <a:noFill/>
            <a:ln w="9525">
              <a:solidFill>
                <a:srgbClr val="51626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9" name="Line 53">
              <a:extLst>
                <a:ext uri="{FF2B5EF4-FFF2-40B4-BE49-F238E27FC236}">
                  <a16:creationId xmlns:a16="http://schemas.microsoft.com/office/drawing/2014/main" xmlns="" id="{BC7EDA50-C5AA-CB4F-A22F-F186573D656F}"/>
                </a:ext>
              </a:extLst>
            </p:cNvPr>
            <p:cNvSpPr>
              <a:spLocks noChangeShapeType="1"/>
            </p:cNvSpPr>
            <p:nvPr/>
          </p:nvSpPr>
          <p:spPr bwMode="auto">
            <a:xfrm>
              <a:off x="1228725" y="5024438"/>
              <a:ext cx="0" cy="52388"/>
            </a:xfrm>
            <a:prstGeom prst="line">
              <a:avLst/>
            </a:prstGeom>
            <a:noFill/>
            <a:ln w="9525">
              <a:solidFill>
                <a:srgbClr val="51626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0" name="Freeform 54">
              <a:extLst>
                <a:ext uri="{FF2B5EF4-FFF2-40B4-BE49-F238E27FC236}">
                  <a16:creationId xmlns:a16="http://schemas.microsoft.com/office/drawing/2014/main" xmlns="" id="{81F728F0-45AA-AC49-8014-3E3B6B108C8C}"/>
                </a:ext>
              </a:extLst>
            </p:cNvPr>
            <p:cNvSpPr>
              <a:spLocks/>
            </p:cNvSpPr>
            <p:nvPr/>
          </p:nvSpPr>
          <p:spPr bwMode="auto">
            <a:xfrm>
              <a:off x="1428750" y="4992688"/>
              <a:ext cx="84138" cy="152400"/>
            </a:xfrm>
            <a:custGeom>
              <a:avLst/>
              <a:gdLst>
                <a:gd name="T0" fmla="*/ 210 w 210"/>
                <a:gd name="T1" fmla="*/ 479 h 479"/>
                <a:gd name="T2" fmla="*/ 210 w 210"/>
                <a:gd name="T3" fmla="*/ 476 h 479"/>
                <a:gd name="T4" fmla="*/ 209 w 210"/>
                <a:gd name="T5" fmla="*/ 439 h 479"/>
                <a:gd name="T6" fmla="*/ 201 w 210"/>
                <a:gd name="T7" fmla="*/ 366 h 479"/>
                <a:gd name="T8" fmla="*/ 187 w 210"/>
                <a:gd name="T9" fmla="*/ 298 h 479"/>
                <a:gd name="T10" fmla="*/ 165 w 210"/>
                <a:gd name="T11" fmla="*/ 231 h 479"/>
                <a:gd name="T12" fmla="*/ 138 w 210"/>
                <a:gd name="T13" fmla="*/ 170 h 479"/>
                <a:gd name="T14" fmla="*/ 105 w 210"/>
                <a:gd name="T15" fmla="*/ 114 h 479"/>
                <a:gd name="T16" fmla="*/ 66 w 210"/>
                <a:gd name="T17" fmla="*/ 64 h 479"/>
                <a:gd name="T18" fmla="*/ 23 w 210"/>
                <a:gd name="T19" fmla="*/ 20 h 479"/>
                <a:gd name="T20" fmla="*/ 0 w 210"/>
                <a:gd name="T21" fmla="*/ 0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0" h="479">
                  <a:moveTo>
                    <a:pt x="210" y="479"/>
                  </a:moveTo>
                  <a:lnTo>
                    <a:pt x="210" y="476"/>
                  </a:lnTo>
                  <a:lnTo>
                    <a:pt x="209" y="439"/>
                  </a:lnTo>
                  <a:lnTo>
                    <a:pt x="201" y="366"/>
                  </a:lnTo>
                  <a:lnTo>
                    <a:pt x="187" y="298"/>
                  </a:lnTo>
                  <a:lnTo>
                    <a:pt x="165" y="231"/>
                  </a:lnTo>
                  <a:lnTo>
                    <a:pt x="138" y="170"/>
                  </a:lnTo>
                  <a:lnTo>
                    <a:pt x="105" y="114"/>
                  </a:lnTo>
                  <a:lnTo>
                    <a:pt x="66" y="64"/>
                  </a:lnTo>
                  <a:lnTo>
                    <a:pt x="23" y="20"/>
                  </a:lnTo>
                  <a:lnTo>
                    <a:pt x="0" y="0"/>
                  </a:lnTo>
                </a:path>
              </a:pathLst>
            </a:custGeom>
            <a:noFill/>
            <a:ln w="9525">
              <a:solidFill>
                <a:srgbClr val="51626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1" name="Freeform 55">
              <a:extLst>
                <a:ext uri="{FF2B5EF4-FFF2-40B4-BE49-F238E27FC236}">
                  <a16:creationId xmlns:a16="http://schemas.microsoft.com/office/drawing/2014/main" xmlns="" id="{607BB08B-6BD1-2D4F-A3CC-A4373FB5415E}"/>
                </a:ext>
              </a:extLst>
            </p:cNvPr>
            <p:cNvSpPr>
              <a:spLocks/>
            </p:cNvSpPr>
            <p:nvPr/>
          </p:nvSpPr>
          <p:spPr bwMode="auto">
            <a:xfrm>
              <a:off x="1381125" y="4967288"/>
              <a:ext cx="55563" cy="57150"/>
            </a:xfrm>
            <a:custGeom>
              <a:avLst/>
              <a:gdLst>
                <a:gd name="T0" fmla="*/ 141 w 141"/>
                <a:gd name="T1" fmla="*/ 177 h 177"/>
                <a:gd name="T2" fmla="*/ 141 w 141"/>
                <a:gd name="T3" fmla="*/ 159 h 177"/>
                <a:gd name="T4" fmla="*/ 135 w 141"/>
                <a:gd name="T5" fmla="*/ 124 h 177"/>
                <a:gd name="T6" fmla="*/ 124 w 141"/>
                <a:gd name="T7" fmla="*/ 93 h 177"/>
                <a:gd name="T8" fmla="*/ 109 w 141"/>
                <a:gd name="T9" fmla="*/ 64 h 177"/>
                <a:gd name="T10" fmla="*/ 90 w 141"/>
                <a:gd name="T11" fmla="*/ 40 h 177"/>
                <a:gd name="T12" fmla="*/ 68 w 141"/>
                <a:gd name="T13" fmla="*/ 22 h 177"/>
                <a:gd name="T14" fmla="*/ 42 w 141"/>
                <a:gd name="T15" fmla="*/ 9 h 177"/>
                <a:gd name="T16" fmla="*/ 15 w 141"/>
                <a:gd name="T17" fmla="*/ 2 h 177"/>
                <a:gd name="T18" fmla="*/ 0 w 141"/>
                <a:gd name="T19"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1" h="177">
                  <a:moveTo>
                    <a:pt x="141" y="177"/>
                  </a:moveTo>
                  <a:lnTo>
                    <a:pt x="141" y="159"/>
                  </a:lnTo>
                  <a:lnTo>
                    <a:pt x="135" y="124"/>
                  </a:lnTo>
                  <a:lnTo>
                    <a:pt x="124" y="93"/>
                  </a:lnTo>
                  <a:lnTo>
                    <a:pt x="109" y="64"/>
                  </a:lnTo>
                  <a:lnTo>
                    <a:pt x="90" y="40"/>
                  </a:lnTo>
                  <a:lnTo>
                    <a:pt x="68" y="22"/>
                  </a:lnTo>
                  <a:lnTo>
                    <a:pt x="42" y="9"/>
                  </a:lnTo>
                  <a:lnTo>
                    <a:pt x="15" y="2"/>
                  </a:lnTo>
                  <a:lnTo>
                    <a:pt x="0" y="0"/>
                  </a:lnTo>
                </a:path>
              </a:pathLst>
            </a:custGeom>
            <a:noFill/>
            <a:ln w="9525">
              <a:solidFill>
                <a:srgbClr val="51626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2" name="Line 56">
              <a:extLst>
                <a:ext uri="{FF2B5EF4-FFF2-40B4-BE49-F238E27FC236}">
                  <a16:creationId xmlns:a16="http://schemas.microsoft.com/office/drawing/2014/main" xmlns="" id="{627DE73E-2FE8-CB46-9D3D-F1BA4B617B60}"/>
                </a:ext>
              </a:extLst>
            </p:cNvPr>
            <p:cNvSpPr>
              <a:spLocks noChangeShapeType="1"/>
            </p:cNvSpPr>
            <p:nvPr/>
          </p:nvSpPr>
          <p:spPr bwMode="auto">
            <a:xfrm>
              <a:off x="1436688" y="5024438"/>
              <a:ext cx="0" cy="52388"/>
            </a:xfrm>
            <a:prstGeom prst="line">
              <a:avLst/>
            </a:prstGeom>
            <a:noFill/>
            <a:ln w="9525">
              <a:solidFill>
                <a:srgbClr val="51626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3" name="Line 57">
              <a:extLst>
                <a:ext uri="{FF2B5EF4-FFF2-40B4-BE49-F238E27FC236}">
                  <a16:creationId xmlns:a16="http://schemas.microsoft.com/office/drawing/2014/main" xmlns="" id="{AA10344D-48F1-AC4A-B599-E5D604A86380}"/>
                </a:ext>
              </a:extLst>
            </p:cNvPr>
            <p:cNvSpPr>
              <a:spLocks noChangeShapeType="1"/>
            </p:cNvSpPr>
            <p:nvPr/>
          </p:nvSpPr>
          <p:spPr bwMode="auto">
            <a:xfrm>
              <a:off x="1389063" y="4995863"/>
              <a:ext cx="0" cy="147638"/>
            </a:xfrm>
            <a:prstGeom prst="line">
              <a:avLst/>
            </a:prstGeom>
            <a:noFill/>
            <a:ln w="9525">
              <a:solidFill>
                <a:srgbClr val="51626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94" name="Group 93">
            <a:extLst>
              <a:ext uri="{FF2B5EF4-FFF2-40B4-BE49-F238E27FC236}">
                <a16:creationId xmlns:a16="http://schemas.microsoft.com/office/drawing/2014/main" xmlns="" id="{6B142879-52F6-D249-A275-554EE1597530}"/>
              </a:ext>
            </a:extLst>
          </p:cNvPr>
          <p:cNvGrpSpPr/>
          <p:nvPr/>
        </p:nvGrpSpPr>
        <p:grpSpPr>
          <a:xfrm>
            <a:off x="346063" y="4750285"/>
            <a:ext cx="252820" cy="118596"/>
            <a:chOff x="1128713" y="5451475"/>
            <a:chExt cx="436563" cy="204788"/>
          </a:xfrm>
        </p:grpSpPr>
        <p:sp>
          <p:nvSpPr>
            <p:cNvPr id="95" name="Freeform 58">
              <a:extLst>
                <a:ext uri="{FF2B5EF4-FFF2-40B4-BE49-F238E27FC236}">
                  <a16:creationId xmlns:a16="http://schemas.microsoft.com/office/drawing/2014/main" xmlns="" id="{977F4EBF-A13E-194E-800A-3189AEF3AED8}"/>
                </a:ext>
              </a:extLst>
            </p:cNvPr>
            <p:cNvSpPr>
              <a:spLocks/>
            </p:cNvSpPr>
            <p:nvPr/>
          </p:nvSpPr>
          <p:spPr bwMode="auto">
            <a:xfrm>
              <a:off x="1179513" y="5602288"/>
              <a:ext cx="55563" cy="53975"/>
            </a:xfrm>
            <a:custGeom>
              <a:avLst/>
              <a:gdLst>
                <a:gd name="T0" fmla="*/ 138 w 138"/>
                <a:gd name="T1" fmla="*/ 86 h 172"/>
                <a:gd name="T2" fmla="*/ 137 w 138"/>
                <a:gd name="T3" fmla="*/ 103 h 172"/>
                <a:gd name="T4" fmla="*/ 126 w 138"/>
                <a:gd name="T5" fmla="*/ 135 h 172"/>
                <a:gd name="T6" fmla="*/ 108 w 138"/>
                <a:gd name="T7" fmla="*/ 157 h 172"/>
                <a:gd name="T8" fmla="*/ 83 w 138"/>
                <a:gd name="T9" fmla="*/ 171 h 172"/>
                <a:gd name="T10" fmla="*/ 69 w 138"/>
                <a:gd name="T11" fmla="*/ 172 h 172"/>
                <a:gd name="T12" fmla="*/ 55 w 138"/>
                <a:gd name="T13" fmla="*/ 171 h 172"/>
                <a:gd name="T14" fmla="*/ 30 w 138"/>
                <a:gd name="T15" fmla="*/ 157 h 172"/>
                <a:gd name="T16" fmla="*/ 12 w 138"/>
                <a:gd name="T17" fmla="*/ 135 h 172"/>
                <a:gd name="T18" fmla="*/ 1 w 138"/>
                <a:gd name="T19" fmla="*/ 103 h 172"/>
                <a:gd name="T20" fmla="*/ 0 w 138"/>
                <a:gd name="T21" fmla="*/ 86 h 172"/>
                <a:gd name="T22" fmla="*/ 1 w 138"/>
                <a:gd name="T23" fmla="*/ 68 h 172"/>
                <a:gd name="T24" fmla="*/ 12 w 138"/>
                <a:gd name="T25" fmla="*/ 37 h 172"/>
                <a:gd name="T26" fmla="*/ 30 w 138"/>
                <a:gd name="T27" fmla="*/ 15 h 172"/>
                <a:gd name="T28" fmla="*/ 55 w 138"/>
                <a:gd name="T29" fmla="*/ 1 h 172"/>
                <a:gd name="T30" fmla="*/ 69 w 138"/>
                <a:gd name="T31" fmla="*/ 0 h 172"/>
                <a:gd name="T32" fmla="*/ 83 w 138"/>
                <a:gd name="T33" fmla="*/ 1 h 172"/>
                <a:gd name="T34" fmla="*/ 108 w 138"/>
                <a:gd name="T35" fmla="*/ 15 h 172"/>
                <a:gd name="T36" fmla="*/ 126 w 138"/>
                <a:gd name="T37" fmla="*/ 37 h 172"/>
                <a:gd name="T38" fmla="*/ 137 w 138"/>
                <a:gd name="T39" fmla="*/ 68 h 172"/>
                <a:gd name="T40" fmla="*/ 138 w 138"/>
                <a:gd name="T41" fmla="*/ 8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8" h="172">
                  <a:moveTo>
                    <a:pt x="138" y="86"/>
                  </a:moveTo>
                  <a:lnTo>
                    <a:pt x="137" y="103"/>
                  </a:lnTo>
                  <a:lnTo>
                    <a:pt x="126" y="135"/>
                  </a:lnTo>
                  <a:lnTo>
                    <a:pt x="108" y="157"/>
                  </a:lnTo>
                  <a:lnTo>
                    <a:pt x="83" y="171"/>
                  </a:lnTo>
                  <a:lnTo>
                    <a:pt x="69" y="172"/>
                  </a:lnTo>
                  <a:lnTo>
                    <a:pt x="55" y="171"/>
                  </a:lnTo>
                  <a:lnTo>
                    <a:pt x="30" y="157"/>
                  </a:lnTo>
                  <a:lnTo>
                    <a:pt x="12" y="135"/>
                  </a:lnTo>
                  <a:lnTo>
                    <a:pt x="1" y="103"/>
                  </a:lnTo>
                  <a:lnTo>
                    <a:pt x="0" y="86"/>
                  </a:lnTo>
                  <a:lnTo>
                    <a:pt x="1" y="68"/>
                  </a:lnTo>
                  <a:lnTo>
                    <a:pt x="12" y="37"/>
                  </a:lnTo>
                  <a:lnTo>
                    <a:pt x="30" y="15"/>
                  </a:lnTo>
                  <a:lnTo>
                    <a:pt x="55" y="1"/>
                  </a:lnTo>
                  <a:lnTo>
                    <a:pt x="69" y="0"/>
                  </a:lnTo>
                  <a:lnTo>
                    <a:pt x="83" y="1"/>
                  </a:lnTo>
                  <a:lnTo>
                    <a:pt x="108" y="15"/>
                  </a:lnTo>
                  <a:lnTo>
                    <a:pt x="126" y="37"/>
                  </a:lnTo>
                  <a:lnTo>
                    <a:pt x="137" y="68"/>
                  </a:lnTo>
                  <a:lnTo>
                    <a:pt x="138" y="86"/>
                  </a:lnTo>
                  <a:close/>
                </a:path>
              </a:pathLst>
            </a:custGeom>
            <a:noFill/>
            <a:ln w="9525">
              <a:solidFill>
                <a:srgbClr val="51626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6" name="Freeform 59">
              <a:extLst>
                <a:ext uri="{FF2B5EF4-FFF2-40B4-BE49-F238E27FC236}">
                  <a16:creationId xmlns:a16="http://schemas.microsoft.com/office/drawing/2014/main" xmlns="" id="{ACCE3549-412A-1447-B507-650685262C65}"/>
                </a:ext>
              </a:extLst>
            </p:cNvPr>
            <p:cNvSpPr>
              <a:spLocks/>
            </p:cNvSpPr>
            <p:nvPr/>
          </p:nvSpPr>
          <p:spPr bwMode="auto">
            <a:xfrm>
              <a:off x="1200150" y="5622925"/>
              <a:ext cx="14288" cy="14288"/>
            </a:xfrm>
            <a:custGeom>
              <a:avLst/>
              <a:gdLst>
                <a:gd name="T0" fmla="*/ 36 w 36"/>
                <a:gd name="T1" fmla="*/ 23 h 45"/>
                <a:gd name="T2" fmla="*/ 35 w 36"/>
                <a:gd name="T3" fmla="*/ 32 h 45"/>
                <a:gd name="T4" fmla="*/ 25 w 36"/>
                <a:gd name="T5" fmla="*/ 44 h 45"/>
                <a:gd name="T6" fmla="*/ 18 w 36"/>
                <a:gd name="T7" fmla="*/ 45 h 45"/>
                <a:gd name="T8" fmla="*/ 11 w 36"/>
                <a:gd name="T9" fmla="*/ 44 h 45"/>
                <a:gd name="T10" fmla="*/ 1 w 36"/>
                <a:gd name="T11" fmla="*/ 32 h 45"/>
                <a:gd name="T12" fmla="*/ 0 w 36"/>
                <a:gd name="T13" fmla="*/ 23 h 45"/>
                <a:gd name="T14" fmla="*/ 1 w 36"/>
                <a:gd name="T15" fmla="*/ 14 h 45"/>
                <a:gd name="T16" fmla="*/ 11 w 36"/>
                <a:gd name="T17" fmla="*/ 2 h 45"/>
                <a:gd name="T18" fmla="*/ 18 w 36"/>
                <a:gd name="T19" fmla="*/ 0 h 45"/>
                <a:gd name="T20" fmla="*/ 25 w 36"/>
                <a:gd name="T21" fmla="*/ 2 h 45"/>
                <a:gd name="T22" fmla="*/ 35 w 36"/>
                <a:gd name="T23" fmla="*/ 14 h 45"/>
                <a:gd name="T24" fmla="*/ 36 w 36"/>
                <a:gd name="T25" fmla="*/ 2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45">
                  <a:moveTo>
                    <a:pt x="36" y="23"/>
                  </a:moveTo>
                  <a:lnTo>
                    <a:pt x="35" y="32"/>
                  </a:lnTo>
                  <a:lnTo>
                    <a:pt x="25" y="44"/>
                  </a:lnTo>
                  <a:lnTo>
                    <a:pt x="18" y="45"/>
                  </a:lnTo>
                  <a:lnTo>
                    <a:pt x="11" y="44"/>
                  </a:lnTo>
                  <a:lnTo>
                    <a:pt x="1" y="32"/>
                  </a:lnTo>
                  <a:lnTo>
                    <a:pt x="0" y="23"/>
                  </a:lnTo>
                  <a:lnTo>
                    <a:pt x="1" y="14"/>
                  </a:lnTo>
                  <a:lnTo>
                    <a:pt x="11" y="2"/>
                  </a:lnTo>
                  <a:lnTo>
                    <a:pt x="18" y="0"/>
                  </a:lnTo>
                  <a:lnTo>
                    <a:pt x="25" y="2"/>
                  </a:lnTo>
                  <a:lnTo>
                    <a:pt x="35" y="14"/>
                  </a:lnTo>
                  <a:lnTo>
                    <a:pt x="36" y="23"/>
                  </a:lnTo>
                  <a:close/>
                </a:path>
              </a:pathLst>
            </a:custGeom>
            <a:solidFill>
              <a:srgbClr val="405264"/>
            </a:solidFill>
            <a:ln w="9525">
              <a:solidFill>
                <a:srgbClr val="51626F"/>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7" name="Freeform 60">
              <a:extLst>
                <a:ext uri="{FF2B5EF4-FFF2-40B4-BE49-F238E27FC236}">
                  <a16:creationId xmlns:a16="http://schemas.microsoft.com/office/drawing/2014/main" xmlns="" id="{02A056E8-C8E9-674E-AC50-96A14D262A0D}"/>
                </a:ext>
              </a:extLst>
            </p:cNvPr>
            <p:cNvSpPr>
              <a:spLocks/>
            </p:cNvSpPr>
            <p:nvPr/>
          </p:nvSpPr>
          <p:spPr bwMode="auto">
            <a:xfrm>
              <a:off x="1257300" y="5602288"/>
              <a:ext cx="55563" cy="53975"/>
            </a:xfrm>
            <a:custGeom>
              <a:avLst/>
              <a:gdLst>
                <a:gd name="T0" fmla="*/ 138 w 138"/>
                <a:gd name="T1" fmla="*/ 86 h 172"/>
                <a:gd name="T2" fmla="*/ 137 w 138"/>
                <a:gd name="T3" fmla="*/ 103 h 172"/>
                <a:gd name="T4" fmla="*/ 126 w 138"/>
                <a:gd name="T5" fmla="*/ 135 h 172"/>
                <a:gd name="T6" fmla="*/ 107 w 138"/>
                <a:gd name="T7" fmla="*/ 157 h 172"/>
                <a:gd name="T8" fmla="*/ 83 w 138"/>
                <a:gd name="T9" fmla="*/ 171 h 172"/>
                <a:gd name="T10" fmla="*/ 69 w 138"/>
                <a:gd name="T11" fmla="*/ 172 h 172"/>
                <a:gd name="T12" fmla="*/ 55 w 138"/>
                <a:gd name="T13" fmla="*/ 171 h 172"/>
                <a:gd name="T14" fmla="*/ 30 w 138"/>
                <a:gd name="T15" fmla="*/ 157 h 172"/>
                <a:gd name="T16" fmla="*/ 11 w 138"/>
                <a:gd name="T17" fmla="*/ 135 h 172"/>
                <a:gd name="T18" fmla="*/ 1 w 138"/>
                <a:gd name="T19" fmla="*/ 103 h 172"/>
                <a:gd name="T20" fmla="*/ 0 w 138"/>
                <a:gd name="T21" fmla="*/ 86 h 172"/>
                <a:gd name="T22" fmla="*/ 1 w 138"/>
                <a:gd name="T23" fmla="*/ 68 h 172"/>
                <a:gd name="T24" fmla="*/ 11 w 138"/>
                <a:gd name="T25" fmla="*/ 37 h 172"/>
                <a:gd name="T26" fmla="*/ 30 w 138"/>
                <a:gd name="T27" fmla="*/ 15 h 172"/>
                <a:gd name="T28" fmla="*/ 55 w 138"/>
                <a:gd name="T29" fmla="*/ 1 h 172"/>
                <a:gd name="T30" fmla="*/ 69 w 138"/>
                <a:gd name="T31" fmla="*/ 0 h 172"/>
                <a:gd name="T32" fmla="*/ 83 w 138"/>
                <a:gd name="T33" fmla="*/ 1 h 172"/>
                <a:gd name="T34" fmla="*/ 107 w 138"/>
                <a:gd name="T35" fmla="*/ 15 h 172"/>
                <a:gd name="T36" fmla="*/ 126 w 138"/>
                <a:gd name="T37" fmla="*/ 37 h 172"/>
                <a:gd name="T38" fmla="*/ 137 w 138"/>
                <a:gd name="T39" fmla="*/ 68 h 172"/>
                <a:gd name="T40" fmla="*/ 138 w 138"/>
                <a:gd name="T41" fmla="*/ 8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8" h="172">
                  <a:moveTo>
                    <a:pt x="138" y="86"/>
                  </a:moveTo>
                  <a:lnTo>
                    <a:pt x="137" y="103"/>
                  </a:lnTo>
                  <a:lnTo>
                    <a:pt x="126" y="135"/>
                  </a:lnTo>
                  <a:lnTo>
                    <a:pt x="107" y="157"/>
                  </a:lnTo>
                  <a:lnTo>
                    <a:pt x="83" y="171"/>
                  </a:lnTo>
                  <a:lnTo>
                    <a:pt x="69" y="172"/>
                  </a:lnTo>
                  <a:lnTo>
                    <a:pt x="55" y="171"/>
                  </a:lnTo>
                  <a:lnTo>
                    <a:pt x="30" y="157"/>
                  </a:lnTo>
                  <a:lnTo>
                    <a:pt x="11" y="135"/>
                  </a:lnTo>
                  <a:lnTo>
                    <a:pt x="1" y="103"/>
                  </a:lnTo>
                  <a:lnTo>
                    <a:pt x="0" y="86"/>
                  </a:lnTo>
                  <a:lnTo>
                    <a:pt x="1" y="68"/>
                  </a:lnTo>
                  <a:lnTo>
                    <a:pt x="11" y="37"/>
                  </a:lnTo>
                  <a:lnTo>
                    <a:pt x="30" y="15"/>
                  </a:lnTo>
                  <a:lnTo>
                    <a:pt x="55" y="1"/>
                  </a:lnTo>
                  <a:lnTo>
                    <a:pt x="69" y="0"/>
                  </a:lnTo>
                  <a:lnTo>
                    <a:pt x="83" y="1"/>
                  </a:lnTo>
                  <a:lnTo>
                    <a:pt x="107" y="15"/>
                  </a:lnTo>
                  <a:lnTo>
                    <a:pt x="126" y="37"/>
                  </a:lnTo>
                  <a:lnTo>
                    <a:pt x="137" y="68"/>
                  </a:lnTo>
                  <a:lnTo>
                    <a:pt x="138" y="86"/>
                  </a:lnTo>
                  <a:close/>
                </a:path>
              </a:pathLst>
            </a:custGeom>
            <a:noFill/>
            <a:ln w="9525">
              <a:solidFill>
                <a:srgbClr val="51626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8" name="Freeform 61">
              <a:extLst>
                <a:ext uri="{FF2B5EF4-FFF2-40B4-BE49-F238E27FC236}">
                  <a16:creationId xmlns:a16="http://schemas.microsoft.com/office/drawing/2014/main" xmlns="" id="{D8DD3A24-C604-FF4E-A331-499DA5CA0A5C}"/>
                </a:ext>
              </a:extLst>
            </p:cNvPr>
            <p:cNvSpPr>
              <a:spLocks/>
            </p:cNvSpPr>
            <p:nvPr/>
          </p:nvSpPr>
          <p:spPr bwMode="auto">
            <a:xfrm>
              <a:off x="1277938" y="5622925"/>
              <a:ext cx="14288" cy="14288"/>
            </a:xfrm>
            <a:custGeom>
              <a:avLst/>
              <a:gdLst>
                <a:gd name="T0" fmla="*/ 36 w 36"/>
                <a:gd name="T1" fmla="*/ 23 h 45"/>
                <a:gd name="T2" fmla="*/ 35 w 36"/>
                <a:gd name="T3" fmla="*/ 32 h 45"/>
                <a:gd name="T4" fmla="*/ 25 w 36"/>
                <a:gd name="T5" fmla="*/ 44 h 45"/>
                <a:gd name="T6" fmla="*/ 18 w 36"/>
                <a:gd name="T7" fmla="*/ 45 h 45"/>
                <a:gd name="T8" fmla="*/ 10 w 36"/>
                <a:gd name="T9" fmla="*/ 44 h 45"/>
                <a:gd name="T10" fmla="*/ 1 w 36"/>
                <a:gd name="T11" fmla="*/ 32 h 45"/>
                <a:gd name="T12" fmla="*/ 0 w 36"/>
                <a:gd name="T13" fmla="*/ 23 h 45"/>
                <a:gd name="T14" fmla="*/ 1 w 36"/>
                <a:gd name="T15" fmla="*/ 14 h 45"/>
                <a:gd name="T16" fmla="*/ 10 w 36"/>
                <a:gd name="T17" fmla="*/ 2 h 45"/>
                <a:gd name="T18" fmla="*/ 18 w 36"/>
                <a:gd name="T19" fmla="*/ 0 h 45"/>
                <a:gd name="T20" fmla="*/ 25 w 36"/>
                <a:gd name="T21" fmla="*/ 2 h 45"/>
                <a:gd name="T22" fmla="*/ 35 w 36"/>
                <a:gd name="T23" fmla="*/ 14 h 45"/>
                <a:gd name="T24" fmla="*/ 36 w 36"/>
                <a:gd name="T25" fmla="*/ 2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45">
                  <a:moveTo>
                    <a:pt x="36" y="23"/>
                  </a:moveTo>
                  <a:lnTo>
                    <a:pt x="35" y="32"/>
                  </a:lnTo>
                  <a:lnTo>
                    <a:pt x="25" y="44"/>
                  </a:lnTo>
                  <a:lnTo>
                    <a:pt x="18" y="45"/>
                  </a:lnTo>
                  <a:lnTo>
                    <a:pt x="10" y="44"/>
                  </a:lnTo>
                  <a:lnTo>
                    <a:pt x="1" y="32"/>
                  </a:lnTo>
                  <a:lnTo>
                    <a:pt x="0" y="23"/>
                  </a:lnTo>
                  <a:lnTo>
                    <a:pt x="1" y="14"/>
                  </a:lnTo>
                  <a:lnTo>
                    <a:pt x="10" y="2"/>
                  </a:lnTo>
                  <a:lnTo>
                    <a:pt x="18" y="0"/>
                  </a:lnTo>
                  <a:lnTo>
                    <a:pt x="25" y="2"/>
                  </a:lnTo>
                  <a:lnTo>
                    <a:pt x="35" y="14"/>
                  </a:lnTo>
                  <a:lnTo>
                    <a:pt x="36" y="23"/>
                  </a:lnTo>
                  <a:close/>
                </a:path>
              </a:pathLst>
            </a:custGeom>
            <a:solidFill>
              <a:srgbClr val="405264"/>
            </a:solidFill>
            <a:ln w="9525">
              <a:solidFill>
                <a:srgbClr val="51626F"/>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9" name="Freeform 62">
              <a:extLst>
                <a:ext uri="{FF2B5EF4-FFF2-40B4-BE49-F238E27FC236}">
                  <a16:creationId xmlns:a16="http://schemas.microsoft.com/office/drawing/2014/main" xmlns="" id="{933FB0CC-C985-F249-8A8B-E65785CEC89B}"/>
                </a:ext>
              </a:extLst>
            </p:cNvPr>
            <p:cNvSpPr>
              <a:spLocks/>
            </p:cNvSpPr>
            <p:nvPr/>
          </p:nvSpPr>
          <p:spPr bwMode="auto">
            <a:xfrm>
              <a:off x="1492250" y="5602288"/>
              <a:ext cx="53975" cy="53975"/>
            </a:xfrm>
            <a:custGeom>
              <a:avLst/>
              <a:gdLst>
                <a:gd name="T0" fmla="*/ 138 w 138"/>
                <a:gd name="T1" fmla="*/ 86 h 172"/>
                <a:gd name="T2" fmla="*/ 137 w 138"/>
                <a:gd name="T3" fmla="*/ 103 h 172"/>
                <a:gd name="T4" fmla="*/ 126 w 138"/>
                <a:gd name="T5" fmla="*/ 135 h 172"/>
                <a:gd name="T6" fmla="*/ 108 w 138"/>
                <a:gd name="T7" fmla="*/ 157 h 172"/>
                <a:gd name="T8" fmla="*/ 83 w 138"/>
                <a:gd name="T9" fmla="*/ 171 h 172"/>
                <a:gd name="T10" fmla="*/ 69 w 138"/>
                <a:gd name="T11" fmla="*/ 172 h 172"/>
                <a:gd name="T12" fmla="*/ 55 w 138"/>
                <a:gd name="T13" fmla="*/ 171 h 172"/>
                <a:gd name="T14" fmla="*/ 30 w 138"/>
                <a:gd name="T15" fmla="*/ 157 h 172"/>
                <a:gd name="T16" fmla="*/ 12 w 138"/>
                <a:gd name="T17" fmla="*/ 135 h 172"/>
                <a:gd name="T18" fmla="*/ 1 w 138"/>
                <a:gd name="T19" fmla="*/ 103 h 172"/>
                <a:gd name="T20" fmla="*/ 0 w 138"/>
                <a:gd name="T21" fmla="*/ 86 h 172"/>
                <a:gd name="T22" fmla="*/ 1 w 138"/>
                <a:gd name="T23" fmla="*/ 68 h 172"/>
                <a:gd name="T24" fmla="*/ 12 w 138"/>
                <a:gd name="T25" fmla="*/ 37 h 172"/>
                <a:gd name="T26" fmla="*/ 30 w 138"/>
                <a:gd name="T27" fmla="*/ 15 h 172"/>
                <a:gd name="T28" fmla="*/ 55 w 138"/>
                <a:gd name="T29" fmla="*/ 1 h 172"/>
                <a:gd name="T30" fmla="*/ 69 w 138"/>
                <a:gd name="T31" fmla="*/ 0 h 172"/>
                <a:gd name="T32" fmla="*/ 83 w 138"/>
                <a:gd name="T33" fmla="*/ 1 h 172"/>
                <a:gd name="T34" fmla="*/ 108 w 138"/>
                <a:gd name="T35" fmla="*/ 15 h 172"/>
                <a:gd name="T36" fmla="*/ 126 w 138"/>
                <a:gd name="T37" fmla="*/ 37 h 172"/>
                <a:gd name="T38" fmla="*/ 137 w 138"/>
                <a:gd name="T39" fmla="*/ 68 h 172"/>
                <a:gd name="T40" fmla="*/ 138 w 138"/>
                <a:gd name="T41" fmla="*/ 8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8" h="172">
                  <a:moveTo>
                    <a:pt x="138" y="86"/>
                  </a:moveTo>
                  <a:lnTo>
                    <a:pt x="137" y="103"/>
                  </a:lnTo>
                  <a:lnTo>
                    <a:pt x="126" y="135"/>
                  </a:lnTo>
                  <a:lnTo>
                    <a:pt x="108" y="157"/>
                  </a:lnTo>
                  <a:lnTo>
                    <a:pt x="83" y="171"/>
                  </a:lnTo>
                  <a:lnTo>
                    <a:pt x="69" y="172"/>
                  </a:lnTo>
                  <a:lnTo>
                    <a:pt x="55" y="171"/>
                  </a:lnTo>
                  <a:lnTo>
                    <a:pt x="30" y="157"/>
                  </a:lnTo>
                  <a:lnTo>
                    <a:pt x="12" y="135"/>
                  </a:lnTo>
                  <a:lnTo>
                    <a:pt x="1" y="103"/>
                  </a:lnTo>
                  <a:lnTo>
                    <a:pt x="0" y="86"/>
                  </a:lnTo>
                  <a:lnTo>
                    <a:pt x="1" y="68"/>
                  </a:lnTo>
                  <a:lnTo>
                    <a:pt x="12" y="37"/>
                  </a:lnTo>
                  <a:lnTo>
                    <a:pt x="30" y="15"/>
                  </a:lnTo>
                  <a:lnTo>
                    <a:pt x="55" y="1"/>
                  </a:lnTo>
                  <a:lnTo>
                    <a:pt x="69" y="0"/>
                  </a:lnTo>
                  <a:lnTo>
                    <a:pt x="83" y="1"/>
                  </a:lnTo>
                  <a:lnTo>
                    <a:pt x="108" y="15"/>
                  </a:lnTo>
                  <a:lnTo>
                    <a:pt x="126" y="37"/>
                  </a:lnTo>
                  <a:lnTo>
                    <a:pt x="137" y="68"/>
                  </a:lnTo>
                  <a:lnTo>
                    <a:pt x="138" y="86"/>
                  </a:lnTo>
                  <a:close/>
                </a:path>
              </a:pathLst>
            </a:custGeom>
            <a:noFill/>
            <a:ln w="9525">
              <a:solidFill>
                <a:srgbClr val="51626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0" name="Freeform 63">
              <a:extLst>
                <a:ext uri="{FF2B5EF4-FFF2-40B4-BE49-F238E27FC236}">
                  <a16:creationId xmlns:a16="http://schemas.microsoft.com/office/drawing/2014/main" xmlns="" id="{0858D3F4-0407-3746-A347-4FF0A8F86A9F}"/>
                </a:ext>
              </a:extLst>
            </p:cNvPr>
            <p:cNvSpPr>
              <a:spLocks/>
            </p:cNvSpPr>
            <p:nvPr/>
          </p:nvSpPr>
          <p:spPr bwMode="auto">
            <a:xfrm>
              <a:off x="1511300" y="5622925"/>
              <a:ext cx="14288" cy="14288"/>
            </a:xfrm>
            <a:custGeom>
              <a:avLst/>
              <a:gdLst>
                <a:gd name="T0" fmla="*/ 36 w 36"/>
                <a:gd name="T1" fmla="*/ 23 h 45"/>
                <a:gd name="T2" fmla="*/ 35 w 36"/>
                <a:gd name="T3" fmla="*/ 32 h 45"/>
                <a:gd name="T4" fmla="*/ 25 w 36"/>
                <a:gd name="T5" fmla="*/ 44 h 45"/>
                <a:gd name="T6" fmla="*/ 18 w 36"/>
                <a:gd name="T7" fmla="*/ 45 h 45"/>
                <a:gd name="T8" fmla="*/ 11 w 36"/>
                <a:gd name="T9" fmla="*/ 44 h 45"/>
                <a:gd name="T10" fmla="*/ 1 w 36"/>
                <a:gd name="T11" fmla="*/ 32 h 45"/>
                <a:gd name="T12" fmla="*/ 0 w 36"/>
                <a:gd name="T13" fmla="*/ 23 h 45"/>
                <a:gd name="T14" fmla="*/ 1 w 36"/>
                <a:gd name="T15" fmla="*/ 14 h 45"/>
                <a:gd name="T16" fmla="*/ 11 w 36"/>
                <a:gd name="T17" fmla="*/ 2 h 45"/>
                <a:gd name="T18" fmla="*/ 18 w 36"/>
                <a:gd name="T19" fmla="*/ 0 h 45"/>
                <a:gd name="T20" fmla="*/ 25 w 36"/>
                <a:gd name="T21" fmla="*/ 2 h 45"/>
                <a:gd name="T22" fmla="*/ 35 w 36"/>
                <a:gd name="T23" fmla="*/ 14 h 45"/>
                <a:gd name="T24" fmla="*/ 36 w 36"/>
                <a:gd name="T25" fmla="*/ 2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45">
                  <a:moveTo>
                    <a:pt x="36" y="23"/>
                  </a:moveTo>
                  <a:lnTo>
                    <a:pt x="35" y="32"/>
                  </a:lnTo>
                  <a:lnTo>
                    <a:pt x="25" y="44"/>
                  </a:lnTo>
                  <a:lnTo>
                    <a:pt x="18" y="45"/>
                  </a:lnTo>
                  <a:lnTo>
                    <a:pt x="11" y="44"/>
                  </a:lnTo>
                  <a:lnTo>
                    <a:pt x="1" y="32"/>
                  </a:lnTo>
                  <a:lnTo>
                    <a:pt x="0" y="23"/>
                  </a:lnTo>
                  <a:lnTo>
                    <a:pt x="1" y="14"/>
                  </a:lnTo>
                  <a:lnTo>
                    <a:pt x="11" y="2"/>
                  </a:lnTo>
                  <a:lnTo>
                    <a:pt x="18" y="0"/>
                  </a:lnTo>
                  <a:lnTo>
                    <a:pt x="25" y="2"/>
                  </a:lnTo>
                  <a:lnTo>
                    <a:pt x="35" y="14"/>
                  </a:lnTo>
                  <a:lnTo>
                    <a:pt x="36" y="23"/>
                  </a:lnTo>
                  <a:close/>
                </a:path>
              </a:pathLst>
            </a:custGeom>
            <a:solidFill>
              <a:srgbClr val="405264"/>
            </a:solidFill>
            <a:ln w="9525">
              <a:solidFill>
                <a:srgbClr val="51626F"/>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1" name="Line 64">
              <a:extLst>
                <a:ext uri="{FF2B5EF4-FFF2-40B4-BE49-F238E27FC236}">
                  <a16:creationId xmlns:a16="http://schemas.microsoft.com/office/drawing/2014/main" xmlns="" id="{3437457A-D6E1-3F4D-8E0F-7897B3C28084}"/>
                </a:ext>
              </a:extLst>
            </p:cNvPr>
            <p:cNvSpPr>
              <a:spLocks noChangeShapeType="1"/>
            </p:cNvSpPr>
            <p:nvPr/>
          </p:nvSpPr>
          <p:spPr bwMode="auto">
            <a:xfrm flipH="1">
              <a:off x="1235075" y="5629275"/>
              <a:ext cx="22225" cy="0"/>
            </a:xfrm>
            <a:prstGeom prst="line">
              <a:avLst/>
            </a:prstGeom>
            <a:noFill/>
            <a:ln w="9525">
              <a:solidFill>
                <a:srgbClr val="51626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2" name="Freeform 65">
              <a:extLst>
                <a:ext uri="{FF2B5EF4-FFF2-40B4-BE49-F238E27FC236}">
                  <a16:creationId xmlns:a16="http://schemas.microsoft.com/office/drawing/2014/main" xmlns="" id="{A57A9750-1F93-E742-8DFD-F4E3A5A841C7}"/>
                </a:ext>
              </a:extLst>
            </p:cNvPr>
            <p:cNvSpPr>
              <a:spLocks/>
            </p:cNvSpPr>
            <p:nvPr/>
          </p:nvSpPr>
          <p:spPr bwMode="auto">
            <a:xfrm>
              <a:off x="1128713" y="5451475"/>
              <a:ext cx="307975" cy="177800"/>
            </a:xfrm>
            <a:custGeom>
              <a:avLst/>
              <a:gdLst>
                <a:gd name="T0" fmla="*/ 128 w 775"/>
                <a:gd name="T1" fmla="*/ 560 h 560"/>
                <a:gd name="T2" fmla="*/ 0 w 775"/>
                <a:gd name="T3" fmla="*/ 560 h 560"/>
                <a:gd name="T4" fmla="*/ 0 w 775"/>
                <a:gd name="T5" fmla="*/ 0 h 560"/>
                <a:gd name="T6" fmla="*/ 775 w 775"/>
                <a:gd name="T7" fmla="*/ 0 h 560"/>
                <a:gd name="T8" fmla="*/ 775 w 775"/>
                <a:gd name="T9" fmla="*/ 560 h 560"/>
                <a:gd name="T10" fmla="*/ 468 w 775"/>
                <a:gd name="T11" fmla="*/ 560 h 560"/>
              </a:gdLst>
              <a:ahLst/>
              <a:cxnLst>
                <a:cxn ang="0">
                  <a:pos x="T0" y="T1"/>
                </a:cxn>
                <a:cxn ang="0">
                  <a:pos x="T2" y="T3"/>
                </a:cxn>
                <a:cxn ang="0">
                  <a:pos x="T4" y="T5"/>
                </a:cxn>
                <a:cxn ang="0">
                  <a:pos x="T6" y="T7"/>
                </a:cxn>
                <a:cxn ang="0">
                  <a:pos x="T8" y="T9"/>
                </a:cxn>
                <a:cxn ang="0">
                  <a:pos x="T10" y="T11"/>
                </a:cxn>
              </a:cxnLst>
              <a:rect l="0" t="0" r="r" b="b"/>
              <a:pathLst>
                <a:path w="775" h="560">
                  <a:moveTo>
                    <a:pt x="128" y="560"/>
                  </a:moveTo>
                  <a:lnTo>
                    <a:pt x="0" y="560"/>
                  </a:lnTo>
                  <a:lnTo>
                    <a:pt x="0" y="0"/>
                  </a:lnTo>
                  <a:lnTo>
                    <a:pt x="775" y="0"/>
                  </a:lnTo>
                  <a:lnTo>
                    <a:pt x="775" y="560"/>
                  </a:lnTo>
                  <a:lnTo>
                    <a:pt x="468" y="560"/>
                  </a:lnTo>
                </a:path>
              </a:pathLst>
            </a:custGeom>
            <a:noFill/>
            <a:ln w="9525">
              <a:solidFill>
                <a:srgbClr val="51626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3" name="Freeform 66">
              <a:extLst>
                <a:ext uri="{FF2B5EF4-FFF2-40B4-BE49-F238E27FC236}">
                  <a16:creationId xmlns:a16="http://schemas.microsoft.com/office/drawing/2014/main" xmlns="" id="{AD026857-5233-764A-922C-34BDF976AC1D}"/>
                </a:ext>
              </a:extLst>
            </p:cNvPr>
            <p:cNvSpPr>
              <a:spLocks/>
            </p:cNvSpPr>
            <p:nvPr/>
          </p:nvSpPr>
          <p:spPr bwMode="auto">
            <a:xfrm>
              <a:off x="1462088" y="5464175"/>
              <a:ext cx="90488" cy="25400"/>
            </a:xfrm>
            <a:custGeom>
              <a:avLst/>
              <a:gdLst>
                <a:gd name="T0" fmla="*/ 227 w 227"/>
                <a:gd name="T1" fmla="*/ 80 h 80"/>
                <a:gd name="T2" fmla="*/ 226 w 227"/>
                <a:gd name="T3" fmla="*/ 64 h 80"/>
                <a:gd name="T4" fmla="*/ 216 w 227"/>
                <a:gd name="T5" fmla="*/ 35 h 80"/>
                <a:gd name="T6" fmla="*/ 199 w 227"/>
                <a:gd name="T7" fmla="*/ 14 h 80"/>
                <a:gd name="T8" fmla="*/ 176 w 227"/>
                <a:gd name="T9" fmla="*/ 2 h 80"/>
                <a:gd name="T10" fmla="*/ 163 w 227"/>
                <a:gd name="T11" fmla="*/ 0 h 80"/>
                <a:gd name="T12" fmla="*/ 0 w 227"/>
                <a:gd name="T13" fmla="*/ 0 h 80"/>
                <a:gd name="T14" fmla="*/ 0 w 227"/>
                <a:gd name="T15" fmla="*/ 80 h 80"/>
                <a:gd name="T16" fmla="*/ 227 w 227"/>
                <a:gd name="T17"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80">
                  <a:moveTo>
                    <a:pt x="227" y="80"/>
                  </a:moveTo>
                  <a:lnTo>
                    <a:pt x="226" y="64"/>
                  </a:lnTo>
                  <a:lnTo>
                    <a:pt x="216" y="35"/>
                  </a:lnTo>
                  <a:lnTo>
                    <a:pt x="199" y="14"/>
                  </a:lnTo>
                  <a:lnTo>
                    <a:pt x="176" y="2"/>
                  </a:lnTo>
                  <a:lnTo>
                    <a:pt x="163" y="0"/>
                  </a:lnTo>
                  <a:lnTo>
                    <a:pt x="0" y="0"/>
                  </a:lnTo>
                  <a:lnTo>
                    <a:pt x="0" y="80"/>
                  </a:lnTo>
                  <a:lnTo>
                    <a:pt x="227" y="80"/>
                  </a:lnTo>
                  <a:close/>
                </a:path>
              </a:pathLst>
            </a:custGeom>
            <a:noFill/>
            <a:ln w="9525">
              <a:solidFill>
                <a:srgbClr val="51626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4" name="Freeform 67">
              <a:extLst>
                <a:ext uri="{FF2B5EF4-FFF2-40B4-BE49-F238E27FC236}">
                  <a16:creationId xmlns:a16="http://schemas.microsoft.com/office/drawing/2014/main" xmlns="" id="{DFFF6267-4C31-4D44-B48A-FB136C88F0D2}"/>
                </a:ext>
              </a:extLst>
            </p:cNvPr>
            <p:cNvSpPr>
              <a:spLocks/>
            </p:cNvSpPr>
            <p:nvPr/>
          </p:nvSpPr>
          <p:spPr bwMode="auto">
            <a:xfrm>
              <a:off x="1462088" y="5556250"/>
              <a:ext cx="103188" cy="73025"/>
            </a:xfrm>
            <a:custGeom>
              <a:avLst/>
              <a:gdLst>
                <a:gd name="T0" fmla="*/ 210 w 257"/>
                <a:gd name="T1" fmla="*/ 228 h 228"/>
                <a:gd name="T2" fmla="*/ 257 w 257"/>
                <a:gd name="T3" fmla="*/ 228 h 228"/>
                <a:gd name="T4" fmla="*/ 257 w 257"/>
                <a:gd name="T5" fmla="*/ 71 h 228"/>
                <a:gd name="T6" fmla="*/ 256 w 257"/>
                <a:gd name="T7" fmla="*/ 56 h 228"/>
                <a:gd name="T8" fmla="*/ 248 w 257"/>
                <a:gd name="T9" fmla="*/ 31 h 228"/>
                <a:gd name="T10" fmla="*/ 232 w 257"/>
                <a:gd name="T11" fmla="*/ 11 h 228"/>
                <a:gd name="T12" fmla="*/ 212 w 257"/>
                <a:gd name="T13" fmla="*/ 0 h 228"/>
                <a:gd name="T14" fmla="*/ 200 w 257"/>
                <a:gd name="T15" fmla="*/ 0 h 228"/>
                <a:gd name="T16" fmla="*/ 0 w 257"/>
                <a:gd name="T17" fmla="*/ 0 h 228"/>
                <a:gd name="T18" fmla="*/ 0 w 257"/>
                <a:gd name="T19" fmla="*/ 228 h 228"/>
                <a:gd name="T20" fmla="*/ 72 w 257"/>
                <a:gd name="T21"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7" h="228">
                  <a:moveTo>
                    <a:pt x="210" y="228"/>
                  </a:moveTo>
                  <a:lnTo>
                    <a:pt x="257" y="228"/>
                  </a:lnTo>
                  <a:lnTo>
                    <a:pt x="257" y="71"/>
                  </a:lnTo>
                  <a:lnTo>
                    <a:pt x="256" y="56"/>
                  </a:lnTo>
                  <a:lnTo>
                    <a:pt x="248" y="31"/>
                  </a:lnTo>
                  <a:lnTo>
                    <a:pt x="232" y="11"/>
                  </a:lnTo>
                  <a:lnTo>
                    <a:pt x="212" y="0"/>
                  </a:lnTo>
                  <a:lnTo>
                    <a:pt x="200" y="0"/>
                  </a:lnTo>
                  <a:lnTo>
                    <a:pt x="0" y="0"/>
                  </a:lnTo>
                  <a:lnTo>
                    <a:pt x="0" y="228"/>
                  </a:lnTo>
                  <a:lnTo>
                    <a:pt x="72" y="228"/>
                  </a:lnTo>
                </a:path>
              </a:pathLst>
            </a:custGeom>
            <a:noFill/>
            <a:ln w="9525">
              <a:solidFill>
                <a:srgbClr val="51626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5" name="Line 68">
              <a:extLst>
                <a:ext uri="{FF2B5EF4-FFF2-40B4-BE49-F238E27FC236}">
                  <a16:creationId xmlns:a16="http://schemas.microsoft.com/office/drawing/2014/main" xmlns="" id="{E111264F-5481-4045-905E-294E90F355E9}"/>
                </a:ext>
              </a:extLst>
            </p:cNvPr>
            <p:cNvSpPr>
              <a:spLocks noChangeShapeType="1"/>
            </p:cNvSpPr>
            <p:nvPr/>
          </p:nvSpPr>
          <p:spPr bwMode="auto">
            <a:xfrm>
              <a:off x="1462088" y="5489575"/>
              <a:ext cx="0" cy="66675"/>
            </a:xfrm>
            <a:prstGeom prst="line">
              <a:avLst/>
            </a:prstGeom>
            <a:noFill/>
            <a:ln w="9525">
              <a:solidFill>
                <a:srgbClr val="51626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6" name="Line 69">
              <a:extLst>
                <a:ext uri="{FF2B5EF4-FFF2-40B4-BE49-F238E27FC236}">
                  <a16:creationId xmlns:a16="http://schemas.microsoft.com/office/drawing/2014/main" xmlns="" id="{4CA5B032-5360-EB4B-AE68-64732DE4F72F}"/>
                </a:ext>
              </a:extLst>
            </p:cNvPr>
            <p:cNvSpPr>
              <a:spLocks noChangeShapeType="1"/>
            </p:cNvSpPr>
            <p:nvPr/>
          </p:nvSpPr>
          <p:spPr bwMode="auto">
            <a:xfrm>
              <a:off x="1539875" y="5489575"/>
              <a:ext cx="6350" cy="66675"/>
            </a:xfrm>
            <a:prstGeom prst="line">
              <a:avLst/>
            </a:prstGeom>
            <a:noFill/>
            <a:ln w="9525">
              <a:solidFill>
                <a:srgbClr val="51626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7" name="Line 70">
              <a:extLst>
                <a:ext uri="{FF2B5EF4-FFF2-40B4-BE49-F238E27FC236}">
                  <a16:creationId xmlns:a16="http://schemas.microsoft.com/office/drawing/2014/main" xmlns="" id="{E4E6DDC7-C0DB-D241-9E3D-89EA148DAED1}"/>
                </a:ext>
              </a:extLst>
            </p:cNvPr>
            <p:cNvSpPr>
              <a:spLocks noChangeShapeType="1"/>
            </p:cNvSpPr>
            <p:nvPr/>
          </p:nvSpPr>
          <p:spPr bwMode="auto">
            <a:xfrm>
              <a:off x="1438275" y="5629275"/>
              <a:ext cx="23813" cy="0"/>
            </a:xfrm>
            <a:prstGeom prst="line">
              <a:avLst/>
            </a:prstGeom>
            <a:noFill/>
            <a:ln w="9525">
              <a:solidFill>
                <a:srgbClr val="51626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108" name="Group 107">
            <a:extLst>
              <a:ext uri="{FF2B5EF4-FFF2-40B4-BE49-F238E27FC236}">
                <a16:creationId xmlns:a16="http://schemas.microsoft.com/office/drawing/2014/main" xmlns="" id="{93748F8A-2E51-8A43-924C-93C9A95020BB}"/>
              </a:ext>
            </a:extLst>
          </p:cNvPr>
          <p:cNvGrpSpPr/>
          <p:nvPr/>
        </p:nvGrpSpPr>
        <p:grpSpPr>
          <a:xfrm>
            <a:off x="3586163" y="2347596"/>
            <a:ext cx="166442" cy="241297"/>
            <a:chOff x="3586163" y="2768600"/>
            <a:chExt cx="300038" cy="434975"/>
          </a:xfrm>
        </p:grpSpPr>
        <p:sp>
          <p:nvSpPr>
            <p:cNvPr id="109" name="Freeform 71">
              <a:extLst>
                <a:ext uri="{FF2B5EF4-FFF2-40B4-BE49-F238E27FC236}">
                  <a16:creationId xmlns:a16="http://schemas.microsoft.com/office/drawing/2014/main" xmlns="" id="{38AA0B7B-5BEE-0140-BB5E-4256F52DA5EF}"/>
                </a:ext>
              </a:extLst>
            </p:cNvPr>
            <p:cNvSpPr>
              <a:spLocks/>
            </p:cNvSpPr>
            <p:nvPr/>
          </p:nvSpPr>
          <p:spPr bwMode="auto">
            <a:xfrm>
              <a:off x="3586163" y="2768600"/>
              <a:ext cx="300038" cy="434975"/>
            </a:xfrm>
            <a:custGeom>
              <a:avLst/>
              <a:gdLst>
                <a:gd name="T0" fmla="*/ 755 w 755"/>
                <a:gd name="T1" fmla="*/ 1288 h 1370"/>
                <a:gd name="T2" fmla="*/ 754 w 755"/>
                <a:gd name="T3" fmla="*/ 1304 h 1370"/>
                <a:gd name="T4" fmla="*/ 744 w 755"/>
                <a:gd name="T5" fmla="*/ 1334 h 1370"/>
                <a:gd name="T6" fmla="*/ 725 w 755"/>
                <a:gd name="T7" fmla="*/ 1357 h 1370"/>
                <a:gd name="T8" fmla="*/ 702 w 755"/>
                <a:gd name="T9" fmla="*/ 1370 h 1370"/>
                <a:gd name="T10" fmla="*/ 688 w 755"/>
                <a:gd name="T11" fmla="*/ 1370 h 1370"/>
                <a:gd name="T12" fmla="*/ 67 w 755"/>
                <a:gd name="T13" fmla="*/ 1370 h 1370"/>
                <a:gd name="T14" fmla="*/ 53 w 755"/>
                <a:gd name="T15" fmla="*/ 1370 h 1370"/>
                <a:gd name="T16" fmla="*/ 29 w 755"/>
                <a:gd name="T17" fmla="*/ 1357 h 1370"/>
                <a:gd name="T18" fmla="*/ 11 w 755"/>
                <a:gd name="T19" fmla="*/ 1334 h 1370"/>
                <a:gd name="T20" fmla="*/ 1 w 755"/>
                <a:gd name="T21" fmla="*/ 1304 h 1370"/>
                <a:gd name="T22" fmla="*/ 0 w 755"/>
                <a:gd name="T23" fmla="*/ 1288 h 1370"/>
                <a:gd name="T24" fmla="*/ 0 w 755"/>
                <a:gd name="T25" fmla="*/ 83 h 1370"/>
                <a:gd name="T26" fmla="*/ 1 w 755"/>
                <a:gd name="T27" fmla="*/ 66 h 1370"/>
                <a:gd name="T28" fmla="*/ 11 w 755"/>
                <a:gd name="T29" fmla="*/ 36 h 1370"/>
                <a:gd name="T30" fmla="*/ 29 w 755"/>
                <a:gd name="T31" fmla="*/ 14 h 1370"/>
                <a:gd name="T32" fmla="*/ 53 w 755"/>
                <a:gd name="T33" fmla="*/ 1 h 1370"/>
                <a:gd name="T34" fmla="*/ 67 w 755"/>
                <a:gd name="T35" fmla="*/ 0 h 1370"/>
                <a:gd name="T36" fmla="*/ 688 w 755"/>
                <a:gd name="T37" fmla="*/ 0 h 1370"/>
                <a:gd name="T38" fmla="*/ 702 w 755"/>
                <a:gd name="T39" fmla="*/ 1 h 1370"/>
                <a:gd name="T40" fmla="*/ 725 w 755"/>
                <a:gd name="T41" fmla="*/ 14 h 1370"/>
                <a:gd name="T42" fmla="*/ 744 w 755"/>
                <a:gd name="T43" fmla="*/ 36 h 1370"/>
                <a:gd name="T44" fmla="*/ 754 w 755"/>
                <a:gd name="T45" fmla="*/ 66 h 1370"/>
                <a:gd name="T46" fmla="*/ 755 w 755"/>
                <a:gd name="T47" fmla="*/ 83 h 1370"/>
                <a:gd name="T48" fmla="*/ 755 w 755"/>
                <a:gd name="T49" fmla="*/ 1288 h 1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55" h="1370">
                  <a:moveTo>
                    <a:pt x="755" y="1288"/>
                  </a:moveTo>
                  <a:lnTo>
                    <a:pt x="754" y="1304"/>
                  </a:lnTo>
                  <a:lnTo>
                    <a:pt x="744" y="1334"/>
                  </a:lnTo>
                  <a:lnTo>
                    <a:pt x="725" y="1357"/>
                  </a:lnTo>
                  <a:lnTo>
                    <a:pt x="702" y="1370"/>
                  </a:lnTo>
                  <a:lnTo>
                    <a:pt x="688" y="1370"/>
                  </a:lnTo>
                  <a:lnTo>
                    <a:pt x="67" y="1370"/>
                  </a:lnTo>
                  <a:lnTo>
                    <a:pt x="53" y="1370"/>
                  </a:lnTo>
                  <a:lnTo>
                    <a:pt x="29" y="1357"/>
                  </a:lnTo>
                  <a:lnTo>
                    <a:pt x="11" y="1334"/>
                  </a:lnTo>
                  <a:lnTo>
                    <a:pt x="1" y="1304"/>
                  </a:lnTo>
                  <a:lnTo>
                    <a:pt x="0" y="1288"/>
                  </a:lnTo>
                  <a:lnTo>
                    <a:pt x="0" y="83"/>
                  </a:lnTo>
                  <a:lnTo>
                    <a:pt x="1" y="66"/>
                  </a:lnTo>
                  <a:lnTo>
                    <a:pt x="11" y="36"/>
                  </a:lnTo>
                  <a:lnTo>
                    <a:pt x="29" y="14"/>
                  </a:lnTo>
                  <a:lnTo>
                    <a:pt x="53" y="1"/>
                  </a:lnTo>
                  <a:lnTo>
                    <a:pt x="67" y="0"/>
                  </a:lnTo>
                  <a:lnTo>
                    <a:pt x="688" y="0"/>
                  </a:lnTo>
                  <a:lnTo>
                    <a:pt x="702" y="1"/>
                  </a:lnTo>
                  <a:lnTo>
                    <a:pt x="725" y="14"/>
                  </a:lnTo>
                  <a:lnTo>
                    <a:pt x="744" y="36"/>
                  </a:lnTo>
                  <a:lnTo>
                    <a:pt x="754" y="66"/>
                  </a:lnTo>
                  <a:lnTo>
                    <a:pt x="755" y="83"/>
                  </a:lnTo>
                  <a:lnTo>
                    <a:pt x="755" y="1288"/>
                  </a:lnTo>
                  <a:close/>
                </a:path>
              </a:pathLst>
            </a:custGeom>
            <a:noFill/>
            <a:ln w="9525">
              <a:solidFill>
                <a:srgbClr val="51626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0" name="Line 72">
              <a:extLst>
                <a:ext uri="{FF2B5EF4-FFF2-40B4-BE49-F238E27FC236}">
                  <a16:creationId xmlns:a16="http://schemas.microsoft.com/office/drawing/2014/main" xmlns="" id="{8CDBEE88-7473-C744-8DDD-7BD933B4D036}"/>
                </a:ext>
              </a:extLst>
            </p:cNvPr>
            <p:cNvSpPr>
              <a:spLocks noChangeShapeType="1"/>
            </p:cNvSpPr>
            <p:nvPr/>
          </p:nvSpPr>
          <p:spPr bwMode="auto">
            <a:xfrm>
              <a:off x="3586163" y="2900363"/>
              <a:ext cx="296863" cy="0"/>
            </a:xfrm>
            <a:prstGeom prst="line">
              <a:avLst/>
            </a:prstGeom>
            <a:noFill/>
            <a:ln w="9525">
              <a:solidFill>
                <a:srgbClr val="51626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1" name="Freeform 73">
              <a:extLst>
                <a:ext uri="{FF2B5EF4-FFF2-40B4-BE49-F238E27FC236}">
                  <a16:creationId xmlns:a16="http://schemas.microsoft.com/office/drawing/2014/main" xmlns="" id="{DEE95C0A-EA33-7B47-A9A0-8C36F9223D0F}"/>
                </a:ext>
              </a:extLst>
            </p:cNvPr>
            <p:cNvSpPr>
              <a:spLocks/>
            </p:cNvSpPr>
            <p:nvPr/>
          </p:nvSpPr>
          <p:spPr bwMode="auto">
            <a:xfrm>
              <a:off x="3624263" y="2940050"/>
              <a:ext cx="33338" cy="33338"/>
            </a:xfrm>
            <a:custGeom>
              <a:avLst/>
              <a:gdLst>
                <a:gd name="T0" fmla="*/ 83 w 83"/>
                <a:gd name="T1" fmla="*/ 52 h 104"/>
                <a:gd name="T2" fmla="*/ 82 w 83"/>
                <a:gd name="T3" fmla="*/ 62 h 104"/>
                <a:gd name="T4" fmla="*/ 76 w 83"/>
                <a:gd name="T5" fmla="*/ 81 h 104"/>
                <a:gd name="T6" fmla="*/ 65 w 83"/>
                <a:gd name="T7" fmla="*/ 95 h 104"/>
                <a:gd name="T8" fmla="*/ 50 w 83"/>
                <a:gd name="T9" fmla="*/ 104 h 104"/>
                <a:gd name="T10" fmla="*/ 41 w 83"/>
                <a:gd name="T11" fmla="*/ 104 h 104"/>
                <a:gd name="T12" fmla="*/ 33 w 83"/>
                <a:gd name="T13" fmla="*/ 104 h 104"/>
                <a:gd name="T14" fmla="*/ 18 w 83"/>
                <a:gd name="T15" fmla="*/ 95 h 104"/>
                <a:gd name="T16" fmla="*/ 7 w 83"/>
                <a:gd name="T17" fmla="*/ 81 h 104"/>
                <a:gd name="T18" fmla="*/ 0 w 83"/>
                <a:gd name="T19" fmla="*/ 62 h 104"/>
                <a:gd name="T20" fmla="*/ 0 w 83"/>
                <a:gd name="T21" fmla="*/ 52 h 104"/>
                <a:gd name="T22" fmla="*/ 0 w 83"/>
                <a:gd name="T23" fmla="*/ 41 h 104"/>
                <a:gd name="T24" fmla="*/ 7 w 83"/>
                <a:gd name="T25" fmla="*/ 22 h 104"/>
                <a:gd name="T26" fmla="*/ 18 w 83"/>
                <a:gd name="T27" fmla="*/ 9 h 104"/>
                <a:gd name="T28" fmla="*/ 33 w 83"/>
                <a:gd name="T29" fmla="*/ 1 h 104"/>
                <a:gd name="T30" fmla="*/ 41 w 83"/>
                <a:gd name="T31" fmla="*/ 0 h 104"/>
                <a:gd name="T32" fmla="*/ 50 w 83"/>
                <a:gd name="T33" fmla="*/ 1 h 104"/>
                <a:gd name="T34" fmla="*/ 65 w 83"/>
                <a:gd name="T35" fmla="*/ 9 h 104"/>
                <a:gd name="T36" fmla="*/ 76 w 83"/>
                <a:gd name="T37" fmla="*/ 22 h 104"/>
                <a:gd name="T38" fmla="*/ 82 w 83"/>
                <a:gd name="T39" fmla="*/ 41 h 104"/>
                <a:gd name="T40" fmla="*/ 83 w 83"/>
                <a:gd name="T41" fmla="*/ 5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3" h="104">
                  <a:moveTo>
                    <a:pt x="83" y="52"/>
                  </a:moveTo>
                  <a:lnTo>
                    <a:pt x="82" y="62"/>
                  </a:lnTo>
                  <a:lnTo>
                    <a:pt x="76" y="81"/>
                  </a:lnTo>
                  <a:lnTo>
                    <a:pt x="65" y="95"/>
                  </a:lnTo>
                  <a:lnTo>
                    <a:pt x="50" y="104"/>
                  </a:lnTo>
                  <a:lnTo>
                    <a:pt x="41" y="104"/>
                  </a:lnTo>
                  <a:lnTo>
                    <a:pt x="33" y="104"/>
                  </a:lnTo>
                  <a:lnTo>
                    <a:pt x="18" y="95"/>
                  </a:lnTo>
                  <a:lnTo>
                    <a:pt x="7" y="81"/>
                  </a:lnTo>
                  <a:lnTo>
                    <a:pt x="0" y="62"/>
                  </a:lnTo>
                  <a:lnTo>
                    <a:pt x="0" y="52"/>
                  </a:lnTo>
                  <a:lnTo>
                    <a:pt x="0" y="41"/>
                  </a:lnTo>
                  <a:lnTo>
                    <a:pt x="7" y="22"/>
                  </a:lnTo>
                  <a:lnTo>
                    <a:pt x="18" y="9"/>
                  </a:lnTo>
                  <a:lnTo>
                    <a:pt x="33" y="1"/>
                  </a:lnTo>
                  <a:lnTo>
                    <a:pt x="41" y="0"/>
                  </a:lnTo>
                  <a:lnTo>
                    <a:pt x="50" y="1"/>
                  </a:lnTo>
                  <a:lnTo>
                    <a:pt x="65" y="9"/>
                  </a:lnTo>
                  <a:lnTo>
                    <a:pt x="76" y="22"/>
                  </a:lnTo>
                  <a:lnTo>
                    <a:pt x="82" y="41"/>
                  </a:lnTo>
                  <a:lnTo>
                    <a:pt x="83" y="52"/>
                  </a:lnTo>
                  <a:close/>
                </a:path>
              </a:pathLst>
            </a:custGeom>
            <a:noFill/>
            <a:ln w="9525">
              <a:solidFill>
                <a:srgbClr val="51626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2" name="Freeform 74">
              <a:extLst>
                <a:ext uri="{FF2B5EF4-FFF2-40B4-BE49-F238E27FC236}">
                  <a16:creationId xmlns:a16="http://schemas.microsoft.com/office/drawing/2014/main" xmlns="" id="{9317D9A7-7F24-6D4D-ABE4-6D377E22E15B}"/>
                </a:ext>
              </a:extLst>
            </p:cNvPr>
            <p:cNvSpPr>
              <a:spLocks/>
            </p:cNvSpPr>
            <p:nvPr/>
          </p:nvSpPr>
          <p:spPr bwMode="auto">
            <a:xfrm>
              <a:off x="3686175" y="2940050"/>
              <a:ext cx="33338" cy="33338"/>
            </a:xfrm>
            <a:custGeom>
              <a:avLst/>
              <a:gdLst>
                <a:gd name="T0" fmla="*/ 85 w 85"/>
                <a:gd name="T1" fmla="*/ 52 h 104"/>
                <a:gd name="T2" fmla="*/ 84 w 85"/>
                <a:gd name="T3" fmla="*/ 62 h 104"/>
                <a:gd name="T4" fmla="*/ 77 w 85"/>
                <a:gd name="T5" fmla="*/ 81 h 104"/>
                <a:gd name="T6" fmla="*/ 66 w 85"/>
                <a:gd name="T7" fmla="*/ 95 h 104"/>
                <a:gd name="T8" fmla="*/ 51 w 85"/>
                <a:gd name="T9" fmla="*/ 104 h 104"/>
                <a:gd name="T10" fmla="*/ 42 w 85"/>
                <a:gd name="T11" fmla="*/ 104 h 104"/>
                <a:gd name="T12" fmla="*/ 34 w 85"/>
                <a:gd name="T13" fmla="*/ 104 h 104"/>
                <a:gd name="T14" fmla="*/ 19 w 85"/>
                <a:gd name="T15" fmla="*/ 95 h 104"/>
                <a:gd name="T16" fmla="*/ 7 w 85"/>
                <a:gd name="T17" fmla="*/ 81 h 104"/>
                <a:gd name="T18" fmla="*/ 1 w 85"/>
                <a:gd name="T19" fmla="*/ 62 h 104"/>
                <a:gd name="T20" fmla="*/ 0 w 85"/>
                <a:gd name="T21" fmla="*/ 52 h 104"/>
                <a:gd name="T22" fmla="*/ 1 w 85"/>
                <a:gd name="T23" fmla="*/ 41 h 104"/>
                <a:gd name="T24" fmla="*/ 7 w 85"/>
                <a:gd name="T25" fmla="*/ 22 h 104"/>
                <a:gd name="T26" fmla="*/ 19 w 85"/>
                <a:gd name="T27" fmla="*/ 9 h 104"/>
                <a:gd name="T28" fmla="*/ 34 w 85"/>
                <a:gd name="T29" fmla="*/ 1 h 104"/>
                <a:gd name="T30" fmla="*/ 42 w 85"/>
                <a:gd name="T31" fmla="*/ 0 h 104"/>
                <a:gd name="T32" fmla="*/ 51 w 85"/>
                <a:gd name="T33" fmla="*/ 1 h 104"/>
                <a:gd name="T34" fmla="*/ 66 w 85"/>
                <a:gd name="T35" fmla="*/ 9 h 104"/>
                <a:gd name="T36" fmla="*/ 77 w 85"/>
                <a:gd name="T37" fmla="*/ 22 h 104"/>
                <a:gd name="T38" fmla="*/ 84 w 85"/>
                <a:gd name="T39" fmla="*/ 41 h 104"/>
                <a:gd name="T40" fmla="*/ 85 w 85"/>
                <a:gd name="T41" fmla="*/ 5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5" h="104">
                  <a:moveTo>
                    <a:pt x="85" y="52"/>
                  </a:moveTo>
                  <a:lnTo>
                    <a:pt x="84" y="62"/>
                  </a:lnTo>
                  <a:lnTo>
                    <a:pt x="77" y="81"/>
                  </a:lnTo>
                  <a:lnTo>
                    <a:pt x="66" y="95"/>
                  </a:lnTo>
                  <a:lnTo>
                    <a:pt x="51" y="104"/>
                  </a:lnTo>
                  <a:lnTo>
                    <a:pt x="42" y="104"/>
                  </a:lnTo>
                  <a:lnTo>
                    <a:pt x="34" y="104"/>
                  </a:lnTo>
                  <a:lnTo>
                    <a:pt x="19" y="95"/>
                  </a:lnTo>
                  <a:lnTo>
                    <a:pt x="7" y="81"/>
                  </a:lnTo>
                  <a:lnTo>
                    <a:pt x="1" y="62"/>
                  </a:lnTo>
                  <a:lnTo>
                    <a:pt x="0" y="52"/>
                  </a:lnTo>
                  <a:lnTo>
                    <a:pt x="1" y="41"/>
                  </a:lnTo>
                  <a:lnTo>
                    <a:pt x="7" y="22"/>
                  </a:lnTo>
                  <a:lnTo>
                    <a:pt x="19" y="9"/>
                  </a:lnTo>
                  <a:lnTo>
                    <a:pt x="34" y="1"/>
                  </a:lnTo>
                  <a:lnTo>
                    <a:pt x="42" y="0"/>
                  </a:lnTo>
                  <a:lnTo>
                    <a:pt x="51" y="1"/>
                  </a:lnTo>
                  <a:lnTo>
                    <a:pt x="66" y="9"/>
                  </a:lnTo>
                  <a:lnTo>
                    <a:pt x="77" y="22"/>
                  </a:lnTo>
                  <a:lnTo>
                    <a:pt x="84" y="41"/>
                  </a:lnTo>
                  <a:lnTo>
                    <a:pt x="85" y="52"/>
                  </a:lnTo>
                  <a:close/>
                </a:path>
              </a:pathLst>
            </a:custGeom>
            <a:noFill/>
            <a:ln w="9525">
              <a:solidFill>
                <a:srgbClr val="51626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3" name="Freeform 75">
              <a:extLst>
                <a:ext uri="{FF2B5EF4-FFF2-40B4-BE49-F238E27FC236}">
                  <a16:creationId xmlns:a16="http://schemas.microsoft.com/office/drawing/2014/main" xmlns="" id="{06B76436-3F74-604E-AAD6-C90B5DB8DF9C}"/>
                </a:ext>
              </a:extLst>
            </p:cNvPr>
            <p:cNvSpPr>
              <a:spLocks/>
            </p:cNvSpPr>
            <p:nvPr/>
          </p:nvSpPr>
          <p:spPr bwMode="auto">
            <a:xfrm>
              <a:off x="3749675" y="2940050"/>
              <a:ext cx="33338" cy="33338"/>
            </a:xfrm>
            <a:custGeom>
              <a:avLst/>
              <a:gdLst>
                <a:gd name="T0" fmla="*/ 84 w 84"/>
                <a:gd name="T1" fmla="*/ 52 h 104"/>
                <a:gd name="T2" fmla="*/ 83 w 84"/>
                <a:gd name="T3" fmla="*/ 62 h 104"/>
                <a:gd name="T4" fmla="*/ 77 w 84"/>
                <a:gd name="T5" fmla="*/ 81 h 104"/>
                <a:gd name="T6" fmla="*/ 65 w 84"/>
                <a:gd name="T7" fmla="*/ 95 h 104"/>
                <a:gd name="T8" fmla="*/ 50 w 84"/>
                <a:gd name="T9" fmla="*/ 104 h 104"/>
                <a:gd name="T10" fmla="*/ 42 w 84"/>
                <a:gd name="T11" fmla="*/ 104 h 104"/>
                <a:gd name="T12" fmla="*/ 33 w 84"/>
                <a:gd name="T13" fmla="*/ 104 h 104"/>
                <a:gd name="T14" fmla="*/ 18 w 84"/>
                <a:gd name="T15" fmla="*/ 95 h 104"/>
                <a:gd name="T16" fmla="*/ 7 w 84"/>
                <a:gd name="T17" fmla="*/ 81 h 104"/>
                <a:gd name="T18" fmla="*/ 1 w 84"/>
                <a:gd name="T19" fmla="*/ 62 h 104"/>
                <a:gd name="T20" fmla="*/ 0 w 84"/>
                <a:gd name="T21" fmla="*/ 52 h 104"/>
                <a:gd name="T22" fmla="*/ 1 w 84"/>
                <a:gd name="T23" fmla="*/ 41 h 104"/>
                <a:gd name="T24" fmla="*/ 7 w 84"/>
                <a:gd name="T25" fmla="*/ 22 h 104"/>
                <a:gd name="T26" fmla="*/ 18 w 84"/>
                <a:gd name="T27" fmla="*/ 9 h 104"/>
                <a:gd name="T28" fmla="*/ 33 w 84"/>
                <a:gd name="T29" fmla="*/ 1 h 104"/>
                <a:gd name="T30" fmla="*/ 42 w 84"/>
                <a:gd name="T31" fmla="*/ 0 h 104"/>
                <a:gd name="T32" fmla="*/ 50 w 84"/>
                <a:gd name="T33" fmla="*/ 1 h 104"/>
                <a:gd name="T34" fmla="*/ 65 w 84"/>
                <a:gd name="T35" fmla="*/ 9 h 104"/>
                <a:gd name="T36" fmla="*/ 77 w 84"/>
                <a:gd name="T37" fmla="*/ 22 h 104"/>
                <a:gd name="T38" fmla="*/ 83 w 84"/>
                <a:gd name="T39" fmla="*/ 41 h 104"/>
                <a:gd name="T40" fmla="*/ 84 w 84"/>
                <a:gd name="T41" fmla="*/ 5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4" h="104">
                  <a:moveTo>
                    <a:pt x="84" y="52"/>
                  </a:moveTo>
                  <a:lnTo>
                    <a:pt x="83" y="62"/>
                  </a:lnTo>
                  <a:lnTo>
                    <a:pt x="77" y="81"/>
                  </a:lnTo>
                  <a:lnTo>
                    <a:pt x="65" y="95"/>
                  </a:lnTo>
                  <a:lnTo>
                    <a:pt x="50" y="104"/>
                  </a:lnTo>
                  <a:lnTo>
                    <a:pt x="42" y="104"/>
                  </a:lnTo>
                  <a:lnTo>
                    <a:pt x="33" y="104"/>
                  </a:lnTo>
                  <a:lnTo>
                    <a:pt x="18" y="95"/>
                  </a:lnTo>
                  <a:lnTo>
                    <a:pt x="7" y="81"/>
                  </a:lnTo>
                  <a:lnTo>
                    <a:pt x="1" y="62"/>
                  </a:lnTo>
                  <a:lnTo>
                    <a:pt x="0" y="52"/>
                  </a:lnTo>
                  <a:lnTo>
                    <a:pt x="1" y="41"/>
                  </a:lnTo>
                  <a:lnTo>
                    <a:pt x="7" y="22"/>
                  </a:lnTo>
                  <a:lnTo>
                    <a:pt x="18" y="9"/>
                  </a:lnTo>
                  <a:lnTo>
                    <a:pt x="33" y="1"/>
                  </a:lnTo>
                  <a:lnTo>
                    <a:pt x="42" y="0"/>
                  </a:lnTo>
                  <a:lnTo>
                    <a:pt x="50" y="1"/>
                  </a:lnTo>
                  <a:lnTo>
                    <a:pt x="65" y="9"/>
                  </a:lnTo>
                  <a:lnTo>
                    <a:pt x="77" y="22"/>
                  </a:lnTo>
                  <a:lnTo>
                    <a:pt x="83" y="41"/>
                  </a:lnTo>
                  <a:lnTo>
                    <a:pt x="84" y="52"/>
                  </a:lnTo>
                  <a:close/>
                </a:path>
              </a:pathLst>
            </a:custGeom>
            <a:noFill/>
            <a:ln w="9525">
              <a:solidFill>
                <a:srgbClr val="51626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4" name="Rectangle 76">
              <a:extLst>
                <a:ext uri="{FF2B5EF4-FFF2-40B4-BE49-F238E27FC236}">
                  <a16:creationId xmlns:a16="http://schemas.microsoft.com/office/drawing/2014/main" xmlns="" id="{C0E9C7AA-454E-FA49-9DA4-CB4B0FC6499B}"/>
                </a:ext>
              </a:extLst>
            </p:cNvPr>
            <p:cNvSpPr>
              <a:spLocks noChangeArrowheads="1"/>
            </p:cNvSpPr>
            <p:nvPr/>
          </p:nvSpPr>
          <p:spPr bwMode="auto">
            <a:xfrm>
              <a:off x="3811588" y="2941638"/>
              <a:ext cx="33338" cy="31750"/>
            </a:xfrm>
            <a:prstGeom prst="rect">
              <a:avLst/>
            </a:prstGeom>
            <a:noFill/>
            <a:ln w="9525">
              <a:solidFill>
                <a:srgbClr val="51626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5" name="Freeform 77">
              <a:extLst>
                <a:ext uri="{FF2B5EF4-FFF2-40B4-BE49-F238E27FC236}">
                  <a16:creationId xmlns:a16="http://schemas.microsoft.com/office/drawing/2014/main" xmlns="" id="{113F6B78-5084-B540-9539-975F82CD1AA4}"/>
                </a:ext>
              </a:extLst>
            </p:cNvPr>
            <p:cNvSpPr>
              <a:spLocks/>
            </p:cNvSpPr>
            <p:nvPr/>
          </p:nvSpPr>
          <p:spPr bwMode="auto">
            <a:xfrm>
              <a:off x="3624263" y="3005138"/>
              <a:ext cx="33338" cy="33338"/>
            </a:xfrm>
            <a:custGeom>
              <a:avLst/>
              <a:gdLst>
                <a:gd name="T0" fmla="*/ 83 w 83"/>
                <a:gd name="T1" fmla="*/ 52 h 104"/>
                <a:gd name="T2" fmla="*/ 82 w 83"/>
                <a:gd name="T3" fmla="*/ 62 h 104"/>
                <a:gd name="T4" fmla="*/ 76 w 83"/>
                <a:gd name="T5" fmla="*/ 81 h 104"/>
                <a:gd name="T6" fmla="*/ 65 w 83"/>
                <a:gd name="T7" fmla="*/ 96 h 104"/>
                <a:gd name="T8" fmla="*/ 50 w 83"/>
                <a:gd name="T9" fmla="*/ 103 h 104"/>
                <a:gd name="T10" fmla="*/ 41 w 83"/>
                <a:gd name="T11" fmla="*/ 104 h 104"/>
                <a:gd name="T12" fmla="*/ 33 w 83"/>
                <a:gd name="T13" fmla="*/ 103 h 104"/>
                <a:gd name="T14" fmla="*/ 18 w 83"/>
                <a:gd name="T15" fmla="*/ 96 h 104"/>
                <a:gd name="T16" fmla="*/ 7 w 83"/>
                <a:gd name="T17" fmla="*/ 81 h 104"/>
                <a:gd name="T18" fmla="*/ 0 w 83"/>
                <a:gd name="T19" fmla="*/ 62 h 104"/>
                <a:gd name="T20" fmla="*/ 0 w 83"/>
                <a:gd name="T21" fmla="*/ 52 h 104"/>
                <a:gd name="T22" fmla="*/ 0 w 83"/>
                <a:gd name="T23" fmla="*/ 41 h 104"/>
                <a:gd name="T24" fmla="*/ 7 w 83"/>
                <a:gd name="T25" fmla="*/ 22 h 104"/>
                <a:gd name="T26" fmla="*/ 18 w 83"/>
                <a:gd name="T27" fmla="*/ 8 h 104"/>
                <a:gd name="T28" fmla="*/ 33 w 83"/>
                <a:gd name="T29" fmla="*/ 1 h 104"/>
                <a:gd name="T30" fmla="*/ 41 w 83"/>
                <a:gd name="T31" fmla="*/ 0 h 104"/>
                <a:gd name="T32" fmla="*/ 50 w 83"/>
                <a:gd name="T33" fmla="*/ 1 h 104"/>
                <a:gd name="T34" fmla="*/ 65 w 83"/>
                <a:gd name="T35" fmla="*/ 8 h 104"/>
                <a:gd name="T36" fmla="*/ 76 w 83"/>
                <a:gd name="T37" fmla="*/ 22 h 104"/>
                <a:gd name="T38" fmla="*/ 82 w 83"/>
                <a:gd name="T39" fmla="*/ 41 h 104"/>
                <a:gd name="T40" fmla="*/ 83 w 83"/>
                <a:gd name="T41" fmla="*/ 5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3" h="104">
                  <a:moveTo>
                    <a:pt x="83" y="52"/>
                  </a:moveTo>
                  <a:lnTo>
                    <a:pt x="82" y="62"/>
                  </a:lnTo>
                  <a:lnTo>
                    <a:pt x="76" y="81"/>
                  </a:lnTo>
                  <a:lnTo>
                    <a:pt x="65" y="96"/>
                  </a:lnTo>
                  <a:lnTo>
                    <a:pt x="50" y="103"/>
                  </a:lnTo>
                  <a:lnTo>
                    <a:pt x="41" y="104"/>
                  </a:lnTo>
                  <a:lnTo>
                    <a:pt x="33" y="103"/>
                  </a:lnTo>
                  <a:lnTo>
                    <a:pt x="18" y="96"/>
                  </a:lnTo>
                  <a:lnTo>
                    <a:pt x="7" y="81"/>
                  </a:lnTo>
                  <a:lnTo>
                    <a:pt x="0" y="62"/>
                  </a:lnTo>
                  <a:lnTo>
                    <a:pt x="0" y="52"/>
                  </a:lnTo>
                  <a:lnTo>
                    <a:pt x="0" y="41"/>
                  </a:lnTo>
                  <a:lnTo>
                    <a:pt x="7" y="22"/>
                  </a:lnTo>
                  <a:lnTo>
                    <a:pt x="18" y="8"/>
                  </a:lnTo>
                  <a:lnTo>
                    <a:pt x="33" y="1"/>
                  </a:lnTo>
                  <a:lnTo>
                    <a:pt x="41" y="0"/>
                  </a:lnTo>
                  <a:lnTo>
                    <a:pt x="50" y="1"/>
                  </a:lnTo>
                  <a:lnTo>
                    <a:pt x="65" y="8"/>
                  </a:lnTo>
                  <a:lnTo>
                    <a:pt x="76" y="22"/>
                  </a:lnTo>
                  <a:lnTo>
                    <a:pt x="82" y="41"/>
                  </a:lnTo>
                  <a:lnTo>
                    <a:pt x="83" y="52"/>
                  </a:lnTo>
                  <a:close/>
                </a:path>
              </a:pathLst>
            </a:custGeom>
            <a:noFill/>
            <a:ln w="9525">
              <a:solidFill>
                <a:srgbClr val="51626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6" name="Freeform 78">
              <a:extLst>
                <a:ext uri="{FF2B5EF4-FFF2-40B4-BE49-F238E27FC236}">
                  <a16:creationId xmlns:a16="http://schemas.microsoft.com/office/drawing/2014/main" xmlns="" id="{89659FDD-9CA2-4848-B766-47D8F9971FDC}"/>
                </a:ext>
              </a:extLst>
            </p:cNvPr>
            <p:cNvSpPr>
              <a:spLocks/>
            </p:cNvSpPr>
            <p:nvPr/>
          </p:nvSpPr>
          <p:spPr bwMode="auto">
            <a:xfrm>
              <a:off x="3686175" y="3005138"/>
              <a:ext cx="33338" cy="33338"/>
            </a:xfrm>
            <a:custGeom>
              <a:avLst/>
              <a:gdLst>
                <a:gd name="T0" fmla="*/ 85 w 85"/>
                <a:gd name="T1" fmla="*/ 52 h 104"/>
                <a:gd name="T2" fmla="*/ 84 w 85"/>
                <a:gd name="T3" fmla="*/ 62 h 104"/>
                <a:gd name="T4" fmla="*/ 77 w 85"/>
                <a:gd name="T5" fmla="*/ 81 h 104"/>
                <a:gd name="T6" fmla="*/ 66 w 85"/>
                <a:gd name="T7" fmla="*/ 96 h 104"/>
                <a:gd name="T8" fmla="*/ 51 w 85"/>
                <a:gd name="T9" fmla="*/ 103 h 104"/>
                <a:gd name="T10" fmla="*/ 42 w 85"/>
                <a:gd name="T11" fmla="*/ 104 h 104"/>
                <a:gd name="T12" fmla="*/ 34 w 85"/>
                <a:gd name="T13" fmla="*/ 103 h 104"/>
                <a:gd name="T14" fmla="*/ 19 w 85"/>
                <a:gd name="T15" fmla="*/ 96 h 104"/>
                <a:gd name="T16" fmla="*/ 7 w 85"/>
                <a:gd name="T17" fmla="*/ 81 h 104"/>
                <a:gd name="T18" fmla="*/ 1 w 85"/>
                <a:gd name="T19" fmla="*/ 62 h 104"/>
                <a:gd name="T20" fmla="*/ 0 w 85"/>
                <a:gd name="T21" fmla="*/ 52 h 104"/>
                <a:gd name="T22" fmla="*/ 1 w 85"/>
                <a:gd name="T23" fmla="*/ 41 h 104"/>
                <a:gd name="T24" fmla="*/ 7 w 85"/>
                <a:gd name="T25" fmla="*/ 22 h 104"/>
                <a:gd name="T26" fmla="*/ 19 w 85"/>
                <a:gd name="T27" fmla="*/ 8 h 104"/>
                <a:gd name="T28" fmla="*/ 34 w 85"/>
                <a:gd name="T29" fmla="*/ 1 h 104"/>
                <a:gd name="T30" fmla="*/ 42 w 85"/>
                <a:gd name="T31" fmla="*/ 0 h 104"/>
                <a:gd name="T32" fmla="*/ 51 w 85"/>
                <a:gd name="T33" fmla="*/ 1 h 104"/>
                <a:gd name="T34" fmla="*/ 66 w 85"/>
                <a:gd name="T35" fmla="*/ 8 h 104"/>
                <a:gd name="T36" fmla="*/ 77 w 85"/>
                <a:gd name="T37" fmla="*/ 22 h 104"/>
                <a:gd name="T38" fmla="*/ 84 w 85"/>
                <a:gd name="T39" fmla="*/ 41 h 104"/>
                <a:gd name="T40" fmla="*/ 85 w 85"/>
                <a:gd name="T41" fmla="*/ 5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5" h="104">
                  <a:moveTo>
                    <a:pt x="85" y="52"/>
                  </a:moveTo>
                  <a:lnTo>
                    <a:pt x="84" y="62"/>
                  </a:lnTo>
                  <a:lnTo>
                    <a:pt x="77" y="81"/>
                  </a:lnTo>
                  <a:lnTo>
                    <a:pt x="66" y="96"/>
                  </a:lnTo>
                  <a:lnTo>
                    <a:pt x="51" y="103"/>
                  </a:lnTo>
                  <a:lnTo>
                    <a:pt x="42" y="104"/>
                  </a:lnTo>
                  <a:lnTo>
                    <a:pt x="34" y="103"/>
                  </a:lnTo>
                  <a:lnTo>
                    <a:pt x="19" y="96"/>
                  </a:lnTo>
                  <a:lnTo>
                    <a:pt x="7" y="81"/>
                  </a:lnTo>
                  <a:lnTo>
                    <a:pt x="1" y="62"/>
                  </a:lnTo>
                  <a:lnTo>
                    <a:pt x="0" y="52"/>
                  </a:lnTo>
                  <a:lnTo>
                    <a:pt x="1" y="41"/>
                  </a:lnTo>
                  <a:lnTo>
                    <a:pt x="7" y="22"/>
                  </a:lnTo>
                  <a:lnTo>
                    <a:pt x="19" y="8"/>
                  </a:lnTo>
                  <a:lnTo>
                    <a:pt x="34" y="1"/>
                  </a:lnTo>
                  <a:lnTo>
                    <a:pt x="42" y="0"/>
                  </a:lnTo>
                  <a:lnTo>
                    <a:pt x="51" y="1"/>
                  </a:lnTo>
                  <a:lnTo>
                    <a:pt x="66" y="8"/>
                  </a:lnTo>
                  <a:lnTo>
                    <a:pt x="77" y="22"/>
                  </a:lnTo>
                  <a:lnTo>
                    <a:pt x="84" y="41"/>
                  </a:lnTo>
                  <a:lnTo>
                    <a:pt x="85" y="52"/>
                  </a:lnTo>
                  <a:close/>
                </a:path>
              </a:pathLst>
            </a:custGeom>
            <a:noFill/>
            <a:ln w="9525">
              <a:solidFill>
                <a:srgbClr val="51626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7" name="Freeform 79">
              <a:extLst>
                <a:ext uri="{FF2B5EF4-FFF2-40B4-BE49-F238E27FC236}">
                  <a16:creationId xmlns:a16="http://schemas.microsoft.com/office/drawing/2014/main" xmlns="" id="{CBF51C48-9BB0-A640-82BD-966FA388409C}"/>
                </a:ext>
              </a:extLst>
            </p:cNvPr>
            <p:cNvSpPr>
              <a:spLocks/>
            </p:cNvSpPr>
            <p:nvPr/>
          </p:nvSpPr>
          <p:spPr bwMode="auto">
            <a:xfrm>
              <a:off x="3749675" y="3005138"/>
              <a:ext cx="33338" cy="33338"/>
            </a:xfrm>
            <a:custGeom>
              <a:avLst/>
              <a:gdLst>
                <a:gd name="T0" fmla="*/ 84 w 84"/>
                <a:gd name="T1" fmla="*/ 52 h 104"/>
                <a:gd name="T2" fmla="*/ 83 w 84"/>
                <a:gd name="T3" fmla="*/ 62 h 104"/>
                <a:gd name="T4" fmla="*/ 77 w 84"/>
                <a:gd name="T5" fmla="*/ 81 h 104"/>
                <a:gd name="T6" fmla="*/ 65 w 84"/>
                <a:gd name="T7" fmla="*/ 96 h 104"/>
                <a:gd name="T8" fmla="*/ 50 w 84"/>
                <a:gd name="T9" fmla="*/ 103 h 104"/>
                <a:gd name="T10" fmla="*/ 42 w 84"/>
                <a:gd name="T11" fmla="*/ 104 h 104"/>
                <a:gd name="T12" fmla="*/ 33 w 84"/>
                <a:gd name="T13" fmla="*/ 103 h 104"/>
                <a:gd name="T14" fmla="*/ 18 w 84"/>
                <a:gd name="T15" fmla="*/ 96 h 104"/>
                <a:gd name="T16" fmla="*/ 7 w 84"/>
                <a:gd name="T17" fmla="*/ 81 h 104"/>
                <a:gd name="T18" fmla="*/ 1 w 84"/>
                <a:gd name="T19" fmla="*/ 62 h 104"/>
                <a:gd name="T20" fmla="*/ 0 w 84"/>
                <a:gd name="T21" fmla="*/ 52 h 104"/>
                <a:gd name="T22" fmla="*/ 1 w 84"/>
                <a:gd name="T23" fmla="*/ 41 h 104"/>
                <a:gd name="T24" fmla="*/ 7 w 84"/>
                <a:gd name="T25" fmla="*/ 22 h 104"/>
                <a:gd name="T26" fmla="*/ 18 w 84"/>
                <a:gd name="T27" fmla="*/ 8 h 104"/>
                <a:gd name="T28" fmla="*/ 33 w 84"/>
                <a:gd name="T29" fmla="*/ 1 h 104"/>
                <a:gd name="T30" fmla="*/ 42 w 84"/>
                <a:gd name="T31" fmla="*/ 0 h 104"/>
                <a:gd name="T32" fmla="*/ 50 w 84"/>
                <a:gd name="T33" fmla="*/ 1 h 104"/>
                <a:gd name="T34" fmla="*/ 65 w 84"/>
                <a:gd name="T35" fmla="*/ 8 h 104"/>
                <a:gd name="T36" fmla="*/ 77 w 84"/>
                <a:gd name="T37" fmla="*/ 22 h 104"/>
                <a:gd name="T38" fmla="*/ 83 w 84"/>
                <a:gd name="T39" fmla="*/ 41 h 104"/>
                <a:gd name="T40" fmla="*/ 84 w 84"/>
                <a:gd name="T41" fmla="*/ 5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4" h="104">
                  <a:moveTo>
                    <a:pt x="84" y="52"/>
                  </a:moveTo>
                  <a:lnTo>
                    <a:pt x="83" y="62"/>
                  </a:lnTo>
                  <a:lnTo>
                    <a:pt x="77" y="81"/>
                  </a:lnTo>
                  <a:lnTo>
                    <a:pt x="65" y="96"/>
                  </a:lnTo>
                  <a:lnTo>
                    <a:pt x="50" y="103"/>
                  </a:lnTo>
                  <a:lnTo>
                    <a:pt x="42" y="104"/>
                  </a:lnTo>
                  <a:lnTo>
                    <a:pt x="33" y="103"/>
                  </a:lnTo>
                  <a:lnTo>
                    <a:pt x="18" y="96"/>
                  </a:lnTo>
                  <a:lnTo>
                    <a:pt x="7" y="81"/>
                  </a:lnTo>
                  <a:lnTo>
                    <a:pt x="1" y="62"/>
                  </a:lnTo>
                  <a:lnTo>
                    <a:pt x="0" y="52"/>
                  </a:lnTo>
                  <a:lnTo>
                    <a:pt x="1" y="41"/>
                  </a:lnTo>
                  <a:lnTo>
                    <a:pt x="7" y="22"/>
                  </a:lnTo>
                  <a:lnTo>
                    <a:pt x="18" y="8"/>
                  </a:lnTo>
                  <a:lnTo>
                    <a:pt x="33" y="1"/>
                  </a:lnTo>
                  <a:lnTo>
                    <a:pt x="42" y="0"/>
                  </a:lnTo>
                  <a:lnTo>
                    <a:pt x="50" y="1"/>
                  </a:lnTo>
                  <a:lnTo>
                    <a:pt x="65" y="8"/>
                  </a:lnTo>
                  <a:lnTo>
                    <a:pt x="77" y="22"/>
                  </a:lnTo>
                  <a:lnTo>
                    <a:pt x="83" y="41"/>
                  </a:lnTo>
                  <a:lnTo>
                    <a:pt x="84" y="52"/>
                  </a:lnTo>
                  <a:close/>
                </a:path>
              </a:pathLst>
            </a:custGeom>
            <a:noFill/>
            <a:ln w="9525">
              <a:solidFill>
                <a:srgbClr val="51626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8" name="Rectangle 80">
              <a:extLst>
                <a:ext uri="{FF2B5EF4-FFF2-40B4-BE49-F238E27FC236}">
                  <a16:creationId xmlns:a16="http://schemas.microsoft.com/office/drawing/2014/main" xmlns="" id="{7E1BF314-898E-4346-BB6B-456E61F0A7AF}"/>
                </a:ext>
              </a:extLst>
            </p:cNvPr>
            <p:cNvSpPr>
              <a:spLocks noChangeArrowheads="1"/>
            </p:cNvSpPr>
            <p:nvPr/>
          </p:nvSpPr>
          <p:spPr bwMode="auto">
            <a:xfrm>
              <a:off x="3811588" y="3005138"/>
              <a:ext cx="33338" cy="33338"/>
            </a:xfrm>
            <a:prstGeom prst="rect">
              <a:avLst/>
            </a:prstGeom>
            <a:noFill/>
            <a:ln w="9525">
              <a:solidFill>
                <a:srgbClr val="51626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9" name="Freeform 81">
              <a:extLst>
                <a:ext uri="{FF2B5EF4-FFF2-40B4-BE49-F238E27FC236}">
                  <a16:creationId xmlns:a16="http://schemas.microsoft.com/office/drawing/2014/main" xmlns="" id="{052AD2DB-C2C7-9F4F-9CE6-7C490CA113A9}"/>
                </a:ext>
              </a:extLst>
            </p:cNvPr>
            <p:cNvSpPr>
              <a:spLocks/>
            </p:cNvSpPr>
            <p:nvPr/>
          </p:nvSpPr>
          <p:spPr bwMode="auto">
            <a:xfrm>
              <a:off x="3624263" y="3070225"/>
              <a:ext cx="33338" cy="33338"/>
            </a:xfrm>
            <a:custGeom>
              <a:avLst/>
              <a:gdLst>
                <a:gd name="T0" fmla="*/ 83 w 83"/>
                <a:gd name="T1" fmla="*/ 52 h 104"/>
                <a:gd name="T2" fmla="*/ 82 w 83"/>
                <a:gd name="T3" fmla="*/ 63 h 104"/>
                <a:gd name="T4" fmla="*/ 76 w 83"/>
                <a:gd name="T5" fmla="*/ 82 h 104"/>
                <a:gd name="T6" fmla="*/ 65 w 83"/>
                <a:gd name="T7" fmla="*/ 95 h 104"/>
                <a:gd name="T8" fmla="*/ 50 w 83"/>
                <a:gd name="T9" fmla="*/ 103 h 104"/>
                <a:gd name="T10" fmla="*/ 41 w 83"/>
                <a:gd name="T11" fmla="*/ 104 h 104"/>
                <a:gd name="T12" fmla="*/ 33 w 83"/>
                <a:gd name="T13" fmla="*/ 103 h 104"/>
                <a:gd name="T14" fmla="*/ 18 w 83"/>
                <a:gd name="T15" fmla="*/ 95 h 104"/>
                <a:gd name="T16" fmla="*/ 7 w 83"/>
                <a:gd name="T17" fmla="*/ 82 h 104"/>
                <a:gd name="T18" fmla="*/ 0 w 83"/>
                <a:gd name="T19" fmla="*/ 63 h 104"/>
                <a:gd name="T20" fmla="*/ 0 w 83"/>
                <a:gd name="T21" fmla="*/ 52 h 104"/>
                <a:gd name="T22" fmla="*/ 0 w 83"/>
                <a:gd name="T23" fmla="*/ 42 h 104"/>
                <a:gd name="T24" fmla="*/ 7 w 83"/>
                <a:gd name="T25" fmla="*/ 23 h 104"/>
                <a:gd name="T26" fmla="*/ 18 w 83"/>
                <a:gd name="T27" fmla="*/ 9 h 104"/>
                <a:gd name="T28" fmla="*/ 33 w 83"/>
                <a:gd name="T29" fmla="*/ 0 h 104"/>
                <a:gd name="T30" fmla="*/ 41 w 83"/>
                <a:gd name="T31" fmla="*/ 0 h 104"/>
                <a:gd name="T32" fmla="*/ 50 w 83"/>
                <a:gd name="T33" fmla="*/ 0 h 104"/>
                <a:gd name="T34" fmla="*/ 65 w 83"/>
                <a:gd name="T35" fmla="*/ 9 h 104"/>
                <a:gd name="T36" fmla="*/ 76 w 83"/>
                <a:gd name="T37" fmla="*/ 23 h 104"/>
                <a:gd name="T38" fmla="*/ 82 w 83"/>
                <a:gd name="T39" fmla="*/ 42 h 104"/>
                <a:gd name="T40" fmla="*/ 83 w 83"/>
                <a:gd name="T41" fmla="*/ 5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3" h="104">
                  <a:moveTo>
                    <a:pt x="83" y="52"/>
                  </a:moveTo>
                  <a:lnTo>
                    <a:pt x="82" y="63"/>
                  </a:lnTo>
                  <a:lnTo>
                    <a:pt x="76" y="82"/>
                  </a:lnTo>
                  <a:lnTo>
                    <a:pt x="65" y="95"/>
                  </a:lnTo>
                  <a:lnTo>
                    <a:pt x="50" y="103"/>
                  </a:lnTo>
                  <a:lnTo>
                    <a:pt x="41" y="104"/>
                  </a:lnTo>
                  <a:lnTo>
                    <a:pt x="33" y="103"/>
                  </a:lnTo>
                  <a:lnTo>
                    <a:pt x="18" y="95"/>
                  </a:lnTo>
                  <a:lnTo>
                    <a:pt x="7" y="82"/>
                  </a:lnTo>
                  <a:lnTo>
                    <a:pt x="0" y="63"/>
                  </a:lnTo>
                  <a:lnTo>
                    <a:pt x="0" y="52"/>
                  </a:lnTo>
                  <a:lnTo>
                    <a:pt x="0" y="42"/>
                  </a:lnTo>
                  <a:lnTo>
                    <a:pt x="7" y="23"/>
                  </a:lnTo>
                  <a:lnTo>
                    <a:pt x="18" y="9"/>
                  </a:lnTo>
                  <a:lnTo>
                    <a:pt x="33" y="0"/>
                  </a:lnTo>
                  <a:lnTo>
                    <a:pt x="41" y="0"/>
                  </a:lnTo>
                  <a:lnTo>
                    <a:pt x="50" y="0"/>
                  </a:lnTo>
                  <a:lnTo>
                    <a:pt x="65" y="9"/>
                  </a:lnTo>
                  <a:lnTo>
                    <a:pt x="76" y="23"/>
                  </a:lnTo>
                  <a:lnTo>
                    <a:pt x="82" y="42"/>
                  </a:lnTo>
                  <a:lnTo>
                    <a:pt x="83" y="52"/>
                  </a:lnTo>
                  <a:close/>
                </a:path>
              </a:pathLst>
            </a:custGeom>
            <a:noFill/>
            <a:ln w="9525">
              <a:solidFill>
                <a:srgbClr val="51626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0" name="Freeform 82">
              <a:extLst>
                <a:ext uri="{FF2B5EF4-FFF2-40B4-BE49-F238E27FC236}">
                  <a16:creationId xmlns:a16="http://schemas.microsoft.com/office/drawing/2014/main" xmlns="" id="{AA818B0A-2CE4-B945-B866-B70BE7BEE5A5}"/>
                </a:ext>
              </a:extLst>
            </p:cNvPr>
            <p:cNvSpPr>
              <a:spLocks/>
            </p:cNvSpPr>
            <p:nvPr/>
          </p:nvSpPr>
          <p:spPr bwMode="auto">
            <a:xfrm>
              <a:off x="3686175" y="3070225"/>
              <a:ext cx="33338" cy="33338"/>
            </a:xfrm>
            <a:custGeom>
              <a:avLst/>
              <a:gdLst>
                <a:gd name="T0" fmla="*/ 85 w 85"/>
                <a:gd name="T1" fmla="*/ 52 h 104"/>
                <a:gd name="T2" fmla="*/ 84 w 85"/>
                <a:gd name="T3" fmla="*/ 63 h 104"/>
                <a:gd name="T4" fmla="*/ 77 w 85"/>
                <a:gd name="T5" fmla="*/ 82 h 104"/>
                <a:gd name="T6" fmla="*/ 66 w 85"/>
                <a:gd name="T7" fmla="*/ 95 h 104"/>
                <a:gd name="T8" fmla="*/ 51 w 85"/>
                <a:gd name="T9" fmla="*/ 103 h 104"/>
                <a:gd name="T10" fmla="*/ 42 w 85"/>
                <a:gd name="T11" fmla="*/ 104 h 104"/>
                <a:gd name="T12" fmla="*/ 34 w 85"/>
                <a:gd name="T13" fmla="*/ 103 h 104"/>
                <a:gd name="T14" fmla="*/ 19 w 85"/>
                <a:gd name="T15" fmla="*/ 95 h 104"/>
                <a:gd name="T16" fmla="*/ 7 w 85"/>
                <a:gd name="T17" fmla="*/ 82 h 104"/>
                <a:gd name="T18" fmla="*/ 1 w 85"/>
                <a:gd name="T19" fmla="*/ 63 h 104"/>
                <a:gd name="T20" fmla="*/ 0 w 85"/>
                <a:gd name="T21" fmla="*/ 52 h 104"/>
                <a:gd name="T22" fmla="*/ 1 w 85"/>
                <a:gd name="T23" fmla="*/ 42 h 104"/>
                <a:gd name="T24" fmla="*/ 7 w 85"/>
                <a:gd name="T25" fmla="*/ 23 h 104"/>
                <a:gd name="T26" fmla="*/ 19 w 85"/>
                <a:gd name="T27" fmla="*/ 9 h 104"/>
                <a:gd name="T28" fmla="*/ 34 w 85"/>
                <a:gd name="T29" fmla="*/ 0 h 104"/>
                <a:gd name="T30" fmla="*/ 42 w 85"/>
                <a:gd name="T31" fmla="*/ 0 h 104"/>
                <a:gd name="T32" fmla="*/ 51 w 85"/>
                <a:gd name="T33" fmla="*/ 0 h 104"/>
                <a:gd name="T34" fmla="*/ 66 w 85"/>
                <a:gd name="T35" fmla="*/ 9 h 104"/>
                <a:gd name="T36" fmla="*/ 77 w 85"/>
                <a:gd name="T37" fmla="*/ 23 h 104"/>
                <a:gd name="T38" fmla="*/ 84 w 85"/>
                <a:gd name="T39" fmla="*/ 42 h 104"/>
                <a:gd name="T40" fmla="*/ 85 w 85"/>
                <a:gd name="T41" fmla="*/ 5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5" h="104">
                  <a:moveTo>
                    <a:pt x="85" y="52"/>
                  </a:moveTo>
                  <a:lnTo>
                    <a:pt x="84" y="63"/>
                  </a:lnTo>
                  <a:lnTo>
                    <a:pt x="77" y="82"/>
                  </a:lnTo>
                  <a:lnTo>
                    <a:pt x="66" y="95"/>
                  </a:lnTo>
                  <a:lnTo>
                    <a:pt x="51" y="103"/>
                  </a:lnTo>
                  <a:lnTo>
                    <a:pt x="42" y="104"/>
                  </a:lnTo>
                  <a:lnTo>
                    <a:pt x="34" y="103"/>
                  </a:lnTo>
                  <a:lnTo>
                    <a:pt x="19" y="95"/>
                  </a:lnTo>
                  <a:lnTo>
                    <a:pt x="7" y="82"/>
                  </a:lnTo>
                  <a:lnTo>
                    <a:pt x="1" y="63"/>
                  </a:lnTo>
                  <a:lnTo>
                    <a:pt x="0" y="52"/>
                  </a:lnTo>
                  <a:lnTo>
                    <a:pt x="1" y="42"/>
                  </a:lnTo>
                  <a:lnTo>
                    <a:pt x="7" y="23"/>
                  </a:lnTo>
                  <a:lnTo>
                    <a:pt x="19" y="9"/>
                  </a:lnTo>
                  <a:lnTo>
                    <a:pt x="34" y="0"/>
                  </a:lnTo>
                  <a:lnTo>
                    <a:pt x="42" y="0"/>
                  </a:lnTo>
                  <a:lnTo>
                    <a:pt x="51" y="0"/>
                  </a:lnTo>
                  <a:lnTo>
                    <a:pt x="66" y="9"/>
                  </a:lnTo>
                  <a:lnTo>
                    <a:pt x="77" y="23"/>
                  </a:lnTo>
                  <a:lnTo>
                    <a:pt x="84" y="42"/>
                  </a:lnTo>
                  <a:lnTo>
                    <a:pt x="85" y="52"/>
                  </a:lnTo>
                  <a:close/>
                </a:path>
              </a:pathLst>
            </a:custGeom>
            <a:noFill/>
            <a:ln w="9525">
              <a:solidFill>
                <a:srgbClr val="51626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1" name="Freeform 83">
              <a:extLst>
                <a:ext uri="{FF2B5EF4-FFF2-40B4-BE49-F238E27FC236}">
                  <a16:creationId xmlns:a16="http://schemas.microsoft.com/office/drawing/2014/main" xmlns="" id="{70D1EB3B-2128-9E47-A0FD-604FC343222D}"/>
                </a:ext>
              </a:extLst>
            </p:cNvPr>
            <p:cNvSpPr>
              <a:spLocks/>
            </p:cNvSpPr>
            <p:nvPr/>
          </p:nvSpPr>
          <p:spPr bwMode="auto">
            <a:xfrm>
              <a:off x="3749675" y="3070225"/>
              <a:ext cx="33338" cy="33338"/>
            </a:xfrm>
            <a:custGeom>
              <a:avLst/>
              <a:gdLst>
                <a:gd name="T0" fmla="*/ 84 w 84"/>
                <a:gd name="T1" fmla="*/ 52 h 104"/>
                <a:gd name="T2" fmla="*/ 83 w 84"/>
                <a:gd name="T3" fmla="*/ 63 h 104"/>
                <a:gd name="T4" fmla="*/ 77 w 84"/>
                <a:gd name="T5" fmla="*/ 82 h 104"/>
                <a:gd name="T6" fmla="*/ 65 w 84"/>
                <a:gd name="T7" fmla="*/ 95 h 104"/>
                <a:gd name="T8" fmla="*/ 50 w 84"/>
                <a:gd name="T9" fmla="*/ 103 h 104"/>
                <a:gd name="T10" fmla="*/ 42 w 84"/>
                <a:gd name="T11" fmla="*/ 104 h 104"/>
                <a:gd name="T12" fmla="*/ 33 w 84"/>
                <a:gd name="T13" fmla="*/ 103 h 104"/>
                <a:gd name="T14" fmla="*/ 18 w 84"/>
                <a:gd name="T15" fmla="*/ 95 h 104"/>
                <a:gd name="T16" fmla="*/ 7 w 84"/>
                <a:gd name="T17" fmla="*/ 82 h 104"/>
                <a:gd name="T18" fmla="*/ 1 w 84"/>
                <a:gd name="T19" fmla="*/ 63 h 104"/>
                <a:gd name="T20" fmla="*/ 0 w 84"/>
                <a:gd name="T21" fmla="*/ 52 h 104"/>
                <a:gd name="T22" fmla="*/ 1 w 84"/>
                <a:gd name="T23" fmla="*/ 42 h 104"/>
                <a:gd name="T24" fmla="*/ 7 w 84"/>
                <a:gd name="T25" fmla="*/ 23 h 104"/>
                <a:gd name="T26" fmla="*/ 18 w 84"/>
                <a:gd name="T27" fmla="*/ 9 h 104"/>
                <a:gd name="T28" fmla="*/ 33 w 84"/>
                <a:gd name="T29" fmla="*/ 0 h 104"/>
                <a:gd name="T30" fmla="*/ 42 w 84"/>
                <a:gd name="T31" fmla="*/ 0 h 104"/>
                <a:gd name="T32" fmla="*/ 50 w 84"/>
                <a:gd name="T33" fmla="*/ 0 h 104"/>
                <a:gd name="T34" fmla="*/ 65 w 84"/>
                <a:gd name="T35" fmla="*/ 9 h 104"/>
                <a:gd name="T36" fmla="*/ 77 w 84"/>
                <a:gd name="T37" fmla="*/ 23 h 104"/>
                <a:gd name="T38" fmla="*/ 83 w 84"/>
                <a:gd name="T39" fmla="*/ 42 h 104"/>
                <a:gd name="T40" fmla="*/ 84 w 84"/>
                <a:gd name="T41" fmla="*/ 5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4" h="104">
                  <a:moveTo>
                    <a:pt x="84" y="52"/>
                  </a:moveTo>
                  <a:lnTo>
                    <a:pt x="83" y="63"/>
                  </a:lnTo>
                  <a:lnTo>
                    <a:pt x="77" y="82"/>
                  </a:lnTo>
                  <a:lnTo>
                    <a:pt x="65" y="95"/>
                  </a:lnTo>
                  <a:lnTo>
                    <a:pt x="50" y="103"/>
                  </a:lnTo>
                  <a:lnTo>
                    <a:pt x="42" y="104"/>
                  </a:lnTo>
                  <a:lnTo>
                    <a:pt x="33" y="103"/>
                  </a:lnTo>
                  <a:lnTo>
                    <a:pt x="18" y="95"/>
                  </a:lnTo>
                  <a:lnTo>
                    <a:pt x="7" y="82"/>
                  </a:lnTo>
                  <a:lnTo>
                    <a:pt x="1" y="63"/>
                  </a:lnTo>
                  <a:lnTo>
                    <a:pt x="0" y="52"/>
                  </a:lnTo>
                  <a:lnTo>
                    <a:pt x="1" y="42"/>
                  </a:lnTo>
                  <a:lnTo>
                    <a:pt x="7" y="23"/>
                  </a:lnTo>
                  <a:lnTo>
                    <a:pt x="18" y="9"/>
                  </a:lnTo>
                  <a:lnTo>
                    <a:pt x="33" y="0"/>
                  </a:lnTo>
                  <a:lnTo>
                    <a:pt x="42" y="0"/>
                  </a:lnTo>
                  <a:lnTo>
                    <a:pt x="50" y="0"/>
                  </a:lnTo>
                  <a:lnTo>
                    <a:pt x="65" y="9"/>
                  </a:lnTo>
                  <a:lnTo>
                    <a:pt x="77" y="23"/>
                  </a:lnTo>
                  <a:lnTo>
                    <a:pt x="83" y="42"/>
                  </a:lnTo>
                  <a:lnTo>
                    <a:pt x="84" y="52"/>
                  </a:lnTo>
                  <a:close/>
                </a:path>
              </a:pathLst>
            </a:custGeom>
            <a:noFill/>
            <a:ln w="9525">
              <a:solidFill>
                <a:srgbClr val="51626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2" name="Rectangle 84">
              <a:extLst>
                <a:ext uri="{FF2B5EF4-FFF2-40B4-BE49-F238E27FC236}">
                  <a16:creationId xmlns:a16="http://schemas.microsoft.com/office/drawing/2014/main" xmlns="" id="{ABF9DBD0-05FB-EF42-9C61-0665AB61E80B}"/>
                </a:ext>
              </a:extLst>
            </p:cNvPr>
            <p:cNvSpPr>
              <a:spLocks noChangeArrowheads="1"/>
            </p:cNvSpPr>
            <p:nvPr/>
          </p:nvSpPr>
          <p:spPr bwMode="auto">
            <a:xfrm>
              <a:off x="3811588" y="3070225"/>
              <a:ext cx="33338" cy="33338"/>
            </a:xfrm>
            <a:prstGeom prst="rect">
              <a:avLst/>
            </a:prstGeom>
            <a:noFill/>
            <a:ln w="9525">
              <a:solidFill>
                <a:srgbClr val="51626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3" name="Freeform 85">
              <a:extLst>
                <a:ext uri="{FF2B5EF4-FFF2-40B4-BE49-F238E27FC236}">
                  <a16:creationId xmlns:a16="http://schemas.microsoft.com/office/drawing/2014/main" xmlns="" id="{2B51E274-9222-4747-8B4F-320FAC6E8542}"/>
                </a:ext>
              </a:extLst>
            </p:cNvPr>
            <p:cNvSpPr>
              <a:spLocks/>
            </p:cNvSpPr>
            <p:nvPr/>
          </p:nvSpPr>
          <p:spPr bwMode="auto">
            <a:xfrm>
              <a:off x="3624263" y="3135313"/>
              <a:ext cx="95250" cy="33338"/>
            </a:xfrm>
            <a:custGeom>
              <a:avLst/>
              <a:gdLst>
                <a:gd name="T0" fmla="*/ 199 w 242"/>
                <a:gd name="T1" fmla="*/ 104 h 104"/>
                <a:gd name="T2" fmla="*/ 208 w 242"/>
                <a:gd name="T3" fmla="*/ 104 h 104"/>
                <a:gd name="T4" fmla="*/ 223 w 242"/>
                <a:gd name="T5" fmla="*/ 95 h 104"/>
                <a:gd name="T6" fmla="*/ 234 w 242"/>
                <a:gd name="T7" fmla="*/ 81 h 104"/>
                <a:gd name="T8" fmla="*/ 241 w 242"/>
                <a:gd name="T9" fmla="*/ 62 h 104"/>
                <a:gd name="T10" fmla="*/ 242 w 242"/>
                <a:gd name="T11" fmla="*/ 52 h 104"/>
                <a:gd name="T12" fmla="*/ 241 w 242"/>
                <a:gd name="T13" fmla="*/ 41 h 104"/>
                <a:gd name="T14" fmla="*/ 234 w 242"/>
                <a:gd name="T15" fmla="*/ 22 h 104"/>
                <a:gd name="T16" fmla="*/ 223 w 242"/>
                <a:gd name="T17" fmla="*/ 9 h 104"/>
                <a:gd name="T18" fmla="*/ 208 w 242"/>
                <a:gd name="T19" fmla="*/ 1 h 104"/>
                <a:gd name="T20" fmla="*/ 199 w 242"/>
                <a:gd name="T21" fmla="*/ 0 h 104"/>
                <a:gd name="T22" fmla="*/ 41 w 242"/>
                <a:gd name="T23" fmla="*/ 0 h 104"/>
                <a:gd name="T24" fmla="*/ 33 w 242"/>
                <a:gd name="T25" fmla="*/ 1 h 104"/>
                <a:gd name="T26" fmla="*/ 18 w 242"/>
                <a:gd name="T27" fmla="*/ 9 h 104"/>
                <a:gd name="T28" fmla="*/ 7 w 242"/>
                <a:gd name="T29" fmla="*/ 22 h 104"/>
                <a:gd name="T30" fmla="*/ 0 w 242"/>
                <a:gd name="T31" fmla="*/ 41 h 104"/>
                <a:gd name="T32" fmla="*/ 0 w 242"/>
                <a:gd name="T33" fmla="*/ 52 h 104"/>
                <a:gd name="T34" fmla="*/ 0 w 242"/>
                <a:gd name="T35" fmla="*/ 62 h 104"/>
                <a:gd name="T36" fmla="*/ 7 w 242"/>
                <a:gd name="T37" fmla="*/ 81 h 104"/>
                <a:gd name="T38" fmla="*/ 18 w 242"/>
                <a:gd name="T39" fmla="*/ 95 h 104"/>
                <a:gd name="T40" fmla="*/ 33 w 242"/>
                <a:gd name="T41" fmla="*/ 104 h 104"/>
                <a:gd name="T42" fmla="*/ 41 w 242"/>
                <a:gd name="T43" fmla="*/ 104 h 104"/>
                <a:gd name="T44" fmla="*/ 199 w 242"/>
                <a:gd name="T45"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2" h="104">
                  <a:moveTo>
                    <a:pt x="199" y="104"/>
                  </a:moveTo>
                  <a:lnTo>
                    <a:pt x="208" y="104"/>
                  </a:lnTo>
                  <a:lnTo>
                    <a:pt x="223" y="95"/>
                  </a:lnTo>
                  <a:lnTo>
                    <a:pt x="234" y="81"/>
                  </a:lnTo>
                  <a:lnTo>
                    <a:pt x="241" y="62"/>
                  </a:lnTo>
                  <a:lnTo>
                    <a:pt x="242" y="52"/>
                  </a:lnTo>
                  <a:lnTo>
                    <a:pt x="241" y="41"/>
                  </a:lnTo>
                  <a:lnTo>
                    <a:pt x="234" y="22"/>
                  </a:lnTo>
                  <a:lnTo>
                    <a:pt x="223" y="9"/>
                  </a:lnTo>
                  <a:lnTo>
                    <a:pt x="208" y="1"/>
                  </a:lnTo>
                  <a:lnTo>
                    <a:pt x="199" y="0"/>
                  </a:lnTo>
                  <a:lnTo>
                    <a:pt x="41" y="0"/>
                  </a:lnTo>
                  <a:lnTo>
                    <a:pt x="33" y="1"/>
                  </a:lnTo>
                  <a:lnTo>
                    <a:pt x="18" y="9"/>
                  </a:lnTo>
                  <a:lnTo>
                    <a:pt x="7" y="22"/>
                  </a:lnTo>
                  <a:lnTo>
                    <a:pt x="0" y="41"/>
                  </a:lnTo>
                  <a:lnTo>
                    <a:pt x="0" y="52"/>
                  </a:lnTo>
                  <a:lnTo>
                    <a:pt x="0" y="62"/>
                  </a:lnTo>
                  <a:lnTo>
                    <a:pt x="7" y="81"/>
                  </a:lnTo>
                  <a:lnTo>
                    <a:pt x="18" y="95"/>
                  </a:lnTo>
                  <a:lnTo>
                    <a:pt x="33" y="104"/>
                  </a:lnTo>
                  <a:lnTo>
                    <a:pt x="41" y="104"/>
                  </a:lnTo>
                  <a:lnTo>
                    <a:pt x="199" y="104"/>
                  </a:lnTo>
                  <a:close/>
                </a:path>
              </a:pathLst>
            </a:custGeom>
            <a:noFill/>
            <a:ln w="9525">
              <a:solidFill>
                <a:srgbClr val="51626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4" name="Freeform 86">
              <a:extLst>
                <a:ext uri="{FF2B5EF4-FFF2-40B4-BE49-F238E27FC236}">
                  <a16:creationId xmlns:a16="http://schemas.microsoft.com/office/drawing/2014/main" xmlns="" id="{F290E0AF-0BCA-D34A-AF21-A0790A8D5576}"/>
                </a:ext>
              </a:extLst>
            </p:cNvPr>
            <p:cNvSpPr>
              <a:spLocks/>
            </p:cNvSpPr>
            <p:nvPr/>
          </p:nvSpPr>
          <p:spPr bwMode="auto">
            <a:xfrm>
              <a:off x="3749675" y="3135313"/>
              <a:ext cx="33338" cy="33338"/>
            </a:xfrm>
            <a:custGeom>
              <a:avLst/>
              <a:gdLst>
                <a:gd name="T0" fmla="*/ 84 w 84"/>
                <a:gd name="T1" fmla="*/ 52 h 104"/>
                <a:gd name="T2" fmla="*/ 83 w 84"/>
                <a:gd name="T3" fmla="*/ 62 h 104"/>
                <a:gd name="T4" fmla="*/ 77 w 84"/>
                <a:gd name="T5" fmla="*/ 81 h 104"/>
                <a:gd name="T6" fmla="*/ 65 w 84"/>
                <a:gd name="T7" fmla="*/ 95 h 104"/>
                <a:gd name="T8" fmla="*/ 50 w 84"/>
                <a:gd name="T9" fmla="*/ 104 h 104"/>
                <a:gd name="T10" fmla="*/ 42 w 84"/>
                <a:gd name="T11" fmla="*/ 104 h 104"/>
                <a:gd name="T12" fmla="*/ 33 w 84"/>
                <a:gd name="T13" fmla="*/ 104 h 104"/>
                <a:gd name="T14" fmla="*/ 18 w 84"/>
                <a:gd name="T15" fmla="*/ 95 h 104"/>
                <a:gd name="T16" fmla="*/ 7 w 84"/>
                <a:gd name="T17" fmla="*/ 81 h 104"/>
                <a:gd name="T18" fmla="*/ 1 w 84"/>
                <a:gd name="T19" fmla="*/ 62 h 104"/>
                <a:gd name="T20" fmla="*/ 0 w 84"/>
                <a:gd name="T21" fmla="*/ 52 h 104"/>
                <a:gd name="T22" fmla="*/ 1 w 84"/>
                <a:gd name="T23" fmla="*/ 41 h 104"/>
                <a:gd name="T24" fmla="*/ 7 w 84"/>
                <a:gd name="T25" fmla="*/ 22 h 104"/>
                <a:gd name="T26" fmla="*/ 18 w 84"/>
                <a:gd name="T27" fmla="*/ 9 h 104"/>
                <a:gd name="T28" fmla="*/ 33 w 84"/>
                <a:gd name="T29" fmla="*/ 1 h 104"/>
                <a:gd name="T30" fmla="*/ 42 w 84"/>
                <a:gd name="T31" fmla="*/ 0 h 104"/>
                <a:gd name="T32" fmla="*/ 50 w 84"/>
                <a:gd name="T33" fmla="*/ 1 h 104"/>
                <a:gd name="T34" fmla="*/ 65 w 84"/>
                <a:gd name="T35" fmla="*/ 9 h 104"/>
                <a:gd name="T36" fmla="*/ 77 w 84"/>
                <a:gd name="T37" fmla="*/ 22 h 104"/>
                <a:gd name="T38" fmla="*/ 83 w 84"/>
                <a:gd name="T39" fmla="*/ 41 h 104"/>
                <a:gd name="T40" fmla="*/ 84 w 84"/>
                <a:gd name="T41" fmla="*/ 5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4" h="104">
                  <a:moveTo>
                    <a:pt x="84" y="52"/>
                  </a:moveTo>
                  <a:lnTo>
                    <a:pt x="83" y="62"/>
                  </a:lnTo>
                  <a:lnTo>
                    <a:pt x="77" y="81"/>
                  </a:lnTo>
                  <a:lnTo>
                    <a:pt x="65" y="95"/>
                  </a:lnTo>
                  <a:lnTo>
                    <a:pt x="50" y="104"/>
                  </a:lnTo>
                  <a:lnTo>
                    <a:pt x="42" y="104"/>
                  </a:lnTo>
                  <a:lnTo>
                    <a:pt x="33" y="104"/>
                  </a:lnTo>
                  <a:lnTo>
                    <a:pt x="18" y="95"/>
                  </a:lnTo>
                  <a:lnTo>
                    <a:pt x="7" y="81"/>
                  </a:lnTo>
                  <a:lnTo>
                    <a:pt x="1" y="62"/>
                  </a:lnTo>
                  <a:lnTo>
                    <a:pt x="0" y="52"/>
                  </a:lnTo>
                  <a:lnTo>
                    <a:pt x="1" y="41"/>
                  </a:lnTo>
                  <a:lnTo>
                    <a:pt x="7" y="22"/>
                  </a:lnTo>
                  <a:lnTo>
                    <a:pt x="18" y="9"/>
                  </a:lnTo>
                  <a:lnTo>
                    <a:pt x="33" y="1"/>
                  </a:lnTo>
                  <a:lnTo>
                    <a:pt x="42" y="0"/>
                  </a:lnTo>
                  <a:lnTo>
                    <a:pt x="50" y="1"/>
                  </a:lnTo>
                  <a:lnTo>
                    <a:pt x="65" y="9"/>
                  </a:lnTo>
                  <a:lnTo>
                    <a:pt x="77" y="22"/>
                  </a:lnTo>
                  <a:lnTo>
                    <a:pt x="83" y="41"/>
                  </a:lnTo>
                  <a:lnTo>
                    <a:pt x="84" y="52"/>
                  </a:lnTo>
                  <a:close/>
                </a:path>
              </a:pathLst>
            </a:custGeom>
            <a:noFill/>
            <a:ln w="9525">
              <a:solidFill>
                <a:srgbClr val="51626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5" name="Rectangle 87">
              <a:extLst>
                <a:ext uri="{FF2B5EF4-FFF2-40B4-BE49-F238E27FC236}">
                  <a16:creationId xmlns:a16="http://schemas.microsoft.com/office/drawing/2014/main" xmlns="" id="{8F24B519-5C6E-B447-AFE0-1894FFEC8EFF}"/>
                </a:ext>
              </a:extLst>
            </p:cNvPr>
            <p:cNvSpPr>
              <a:spLocks noChangeArrowheads="1"/>
            </p:cNvSpPr>
            <p:nvPr/>
          </p:nvSpPr>
          <p:spPr bwMode="auto">
            <a:xfrm>
              <a:off x="3811588" y="3135313"/>
              <a:ext cx="33338" cy="31750"/>
            </a:xfrm>
            <a:prstGeom prst="rect">
              <a:avLst/>
            </a:prstGeom>
            <a:noFill/>
            <a:ln w="9525">
              <a:solidFill>
                <a:srgbClr val="51626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126" name="Group 125">
            <a:extLst>
              <a:ext uri="{FF2B5EF4-FFF2-40B4-BE49-F238E27FC236}">
                <a16:creationId xmlns:a16="http://schemas.microsoft.com/office/drawing/2014/main" xmlns="" id="{C12DF589-E4B4-CC45-9B30-115AE7DCA448}"/>
              </a:ext>
            </a:extLst>
          </p:cNvPr>
          <p:cNvGrpSpPr/>
          <p:nvPr/>
        </p:nvGrpSpPr>
        <p:grpSpPr>
          <a:xfrm>
            <a:off x="3586163" y="2803589"/>
            <a:ext cx="169085" cy="241298"/>
            <a:chOff x="3567113" y="3467100"/>
            <a:chExt cx="304800" cy="434975"/>
          </a:xfrm>
        </p:grpSpPr>
        <p:sp>
          <p:nvSpPr>
            <p:cNvPr id="127" name="Freeform 88">
              <a:extLst>
                <a:ext uri="{FF2B5EF4-FFF2-40B4-BE49-F238E27FC236}">
                  <a16:creationId xmlns:a16="http://schemas.microsoft.com/office/drawing/2014/main" xmlns="" id="{ACF8BF90-2835-5145-8FF1-3386CB4A836D}"/>
                </a:ext>
              </a:extLst>
            </p:cNvPr>
            <p:cNvSpPr>
              <a:spLocks/>
            </p:cNvSpPr>
            <p:nvPr/>
          </p:nvSpPr>
          <p:spPr bwMode="auto">
            <a:xfrm>
              <a:off x="3683000" y="3609975"/>
              <a:ext cx="57150" cy="57150"/>
            </a:xfrm>
            <a:custGeom>
              <a:avLst/>
              <a:gdLst>
                <a:gd name="T0" fmla="*/ 143 w 143"/>
                <a:gd name="T1" fmla="*/ 89 h 178"/>
                <a:gd name="T2" fmla="*/ 142 w 143"/>
                <a:gd name="T3" fmla="*/ 108 h 178"/>
                <a:gd name="T4" fmla="*/ 132 w 143"/>
                <a:gd name="T5" fmla="*/ 139 h 178"/>
                <a:gd name="T6" fmla="*/ 112 w 143"/>
                <a:gd name="T7" fmla="*/ 163 h 178"/>
                <a:gd name="T8" fmla="*/ 86 w 143"/>
                <a:gd name="T9" fmla="*/ 176 h 178"/>
                <a:gd name="T10" fmla="*/ 71 w 143"/>
                <a:gd name="T11" fmla="*/ 178 h 178"/>
                <a:gd name="T12" fmla="*/ 57 w 143"/>
                <a:gd name="T13" fmla="*/ 176 h 178"/>
                <a:gd name="T14" fmla="*/ 32 w 143"/>
                <a:gd name="T15" fmla="*/ 163 h 178"/>
                <a:gd name="T16" fmla="*/ 12 w 143"/>
                <a:gd name="T17" fmla="*/ 139 h 178"/>
                <a:gd name="T18" fmla="*/ 1 w 143"/>
                <a:gd name="T19" fmla="*/ 108 h 178"/>
                <a:gd name="T20" fmla="*/ 0 w 143"/>
                <a:gd name="T21" fmla="*/ 89 h 178"/>
                <a:gd name="T22" fmla="*/ 1 w 143"/>
                <a:gd name="T23" fmla="*/ 71 h 178"/>
                <a:gd name="T24" fmla="*/ 12 w 143"/>
                <a:gd name="T25" fmla="*/ 39 h 178"/>
                <a:gd name="T26" fmla="*/ 32 w 143"/>
                <a:gd name="T27" fmla="*/ 15 h 178"/>
                <a:gd name="T28" fmla="*/ 57 w 143"/>
                <a:gd name="T29" fmla="*/ 1 h 178"/>
                <a:gd name="T30" fmla="*/ 71 w 143"/>
                <a:gd name="T31" fmla="*/ 0 h 178"/>
                <a:gd name="T32" fmla="*/ 86 w 143"/>
                <a:gd name="T33" fmla="*/ 1 h 178"/>
                <a:gd name="T34" fmla="*/ 112 w 143"/>
                <a:gd name="T35" fmla="*/ 15 h 178"/>
                <a:gd name="T36" fmla="*/ 132 w 143"/>
                <a:gd name="T37" fmla="*/ 39 h 178"/>
                <a:gd name="T38" fmla="*/ 142 w 143"/>
                <a:gd name="T39" fmla="*/ 71 h 178"/>
                <a:gd name="T40" fmla="*/ 143 w 143"/>
                <a:gd name="T41" fmla="*/ 89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 h="178">
                  <a:moveTo>
                    <a:pt x="143" y="89"/>
                  </a:moveTo>
                  <a:lnTo>
                    <a:pt x="142" y="108"/>
                  </a:lnTo>
                  <a:lnTo>
                    <a:pt x="132" y="139"/>
                  </a:lnTo>
                  <a:lnTo>
                    <a:pt x="112" y="163"/>
                  </a:lnTo>
                  <a:lnTo>
                    <a:pt x="86" y="176"/>
                  </a:lnTo>
                  <a:lnTo>
                    <a:pt x="71" y="178"/>
                  </a:lnTo>
                  <a:lnTo>
                    <a:pt x="57" y="176"/>
                  </a:lnTo>
                  <a:lnTo>
                    <a:pt x="32" y="163"/>
                  </a:lnTo>
                  <a:lnTo>
                    <a:pt x="12" y="139"/>
                  </a:lnTo>
                  <a:lnTo>
                    <a:pt x="1" y="108"/>
                  </a:lnTo>
                  <a:lnTo>
                    <a:pt x="0" y="89"/>
                  </a:lnTo>
                  <a:lnTo>
                    <a:pt x="1" y="71"/>
                  </a:lnTo>
                  <a:lnTo>
                    <a:pt x="12" y="39"/>
                  </a:lnTo>
                  <a:lnTo>
                    <a:pt x="32" y="15"/>
                  </a:lnTo>
                  <a:lnTo>
                    <a:pt x="57" y="1"/>
                  </a:lnTo>
                  <a:lnTo>
                    <a:pt x="71" y="0"/>
                  </a:lnTo>
                  <a:lnTo>
                    <a:pt x="86" y="1"/>
                  </a:lnTo>
                  <a:lnTo>
                    <a:pt x="112" y="15"/>
                  </a:lnTo>
                  <a:lnTo>
                    <a:pt x="132" y="39"/>
                  </a:lnTo>
                  <a:lnTo>
                    <a:pt x="142" y="71"/>
                  </a:lnTo>
                  <a:lnTo>
                    <a:pt x="143" y="89"/>
                  </a:lnTo>
                  <a:close/>
                </a:path>
              </a:pathLst>
            </a:custGeom>
            <a:noFill/>
            <a:ln w="9525">
              <a:solidFill>
                <a:srgbClr val="51626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8" name="Freeform 89">
              <a:extLst>
                <a:ext uri="{FF2B5EF4-FFF2-40B4-BE49-F238E27FC236}">
                  <a16:creationId xmlns:a16="http://schemas.microsoft.com/office/drawing/2014/main" xmlns="" id="{3E41DDC2-1186-684E-82E9-29CDE8DE9ACA}"/>
                </a:ext>
              </a:extLst>
            </p:cNvPr>
            <p:cNvSpPr>
              <a:spLocks/>
            </p:cNvSpPr>
            <p:nvPr/>
          </p:nvSpPr>
          <p:spPr bwMode="auto">
            <a:xfrm>
              <a:off x="3690938" y="3467100"/>
              <a:ext cx="41275" cy="147638"/>
            </a:xfrm>
            <a:custGeom>
              <a:avLst/>
              <a:gdLst>
                <a:gd name="T0" fmla="*/ 95 w 104"/>
                <a:gd name="T1" fmla="*/ 456 h 464"/>
                <a:gd name="T2" fmla="*/ 104 w 104"/>
                <a:gd name="T3" fmla="*/ 135 h 464"/>
                <a:gd name="T4" fmla="*/ 104 w 104"/>
                <a:gd name="T5" fmla="*/ 129 h 464"/>
                <a:gd name="T6" fmla="*/ 102 w 104"/>
                <a:gd name="T7" fmla="*/ 103 h 464"/>
                <a:gd name="T8" fmla="*/ 87 w 104"/>
                <a:gd name="T9" fmla="*/ 57 h 464"/>
                <a:gd name="T10" fmla="*/ 58 w 104"/>
                <a:gd name="T11" fmla="*/ 22 h 464"/>
                <a:gd name="T12" fmla="*/ 21 w 104"/>
                <a:gd name="T13" fmla="*/ 2 h 464"/>
                <a:gd name="T14" fmla="*/ 0 w 104"/>
                <a:gd name="T15" fmla="*/ 0 h 464"/>
                <a:gd name="T16" fmla="*/ 0 w 104"/>
                <a:gd name="T17" fmla="*/ 4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 h="464">
                  <a:moveTo>
                    <a:pt x="95" y="456"/>
                  </a:moveTo>
                  <a:lnTo>
                    <a:pt x="104" y="135"/>
                  </a:lnTo>
                  <a:lnTo>
                    <a:pt x="104" y="129"/>
                  </a:lnTo>
                  <a:lnTo>
                    <a:pt x="102" y="103"/>
                  </a:lnTo>
                  <a:lnTo>
                    <a:pt x="87" y="57"/>
                  </a:lnTo>
                  <a:lnTo>
                    <a:pt x="58" y="22"/>
                  </a:lnTo>
                  <a:lnTo>
                    <a:pt x="21" y="2"/>
                  </a:lnTo>
                  <a:lnTo>
                    <a:pt x="0" y="0"/>
                  </a:lnTo>
                  <a:lnTo>
                    <a:pt x="0" y="464"/>
                  </a:lnTo>
                </a:path>
              </a:pathLst>
            </a:custGeom>
            <a:noFill/>
            <a:ln w="9525">
              <a:solidFill>
                <a:srgbClr val="51626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9" name="Freeform 90">
              <a:extLst>
                <a:ext uri="{FF2B5EF4-FFF2-40B4-BE49-F238E27FC236}">
                  <a16:creationId xmlns:a16="http://schemas.microsoft.com/office/drawing/2014/main" xmlns="" id="{0223FA18-FB7F-A148-ABFF-C07BE0E65C05}"/>
                </a:ext>
              </a:extLst>
            </p:cNvPr>
            <p:cNvSpPr>
              <a:spLocks/>
            </p:cNvSpPr>
            <p:nvPr/>
          </p:nvSpPr>
          <p:spPr bwMode="auto">
            <a:xfrm>
              <a:off x="3567113" y="3636963"/>
              <a:ext cx="134938" cy="104775"/>
            </a:xfrm>
            <a:custGeom>
              <a:avLst/>
              <a:gdLst>
                <a:gd name="T0" fmla="*/ 284 w 336"/>
                <a:gd name="T1" fmla="*/ 0 h 330"/>
                <a:gd name="T2" fmla="*/ 57 w 336"/>
                <a:gd name="T3" fmla="*/ 151 h 330"/>
                <a:gd name="T4" fmla="*/ 52 w 336"/>
                <a:gd name="T5" fmla="*/ 155 h 330"/>
                <a:gd name="T6" fmla="*/ 34 w 336"/>
                <a:gd name="T7" fmla="*/ 170 h 330"/>
                <a:gd name="T8" fmla="*/ 10 w 336"/>
                <a:gd name="T9" fmla="*/ 209 h 330"/>
                <a:gd name="T10" fmla="*/ 0 w 336"/>
                <a:gd name="T11" fmla="*/ 256 h 330"/>
                <a:gd name="T12" fmla="*/ 5 w 336"/>
                <a:gd name="T13" fmla="*/ 306 h 330"/>
                <a:gd name="T14" fmla="*/ 14 w 336"/>
                <a:gd name="T15" fmla="*/ 330 h 330"/>
                <a:gd name="T16" fmla="*/ 336 w 336"/>
                <a:gd name="T17" fmla="*/ 98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6" h="330">
                  <a:moveTo>
                    <a:pt x="284" y="0"/>
                  </a:moveTo>
                  <a:lnTo>
                    <a:pt x="57" y="151"/>
                  </a:lnTo>
                  <a:lnTo>
                    <a:pt x="52" y="155"/>
                  </a:lnTo>
                  <a:lnTo>
                    <a:pt x="34" y="170"/>
                  </a:lnTo>
                  <a:lnTo>
                    <a:pt x="10" y="209"/>
                  </a:lnTo>
                  <a:lnTo>
                    <a:pt x="0" y="256"/>
                  </a:lnTo>
                  <a:lnTo>
                    <a:pt x="5" y="306"/>
                  </a:lnTo>
                  <a:lnTo>
                    <a:pt x="14" y="330"/>
                  </a:lnTo>
                  <a:lnTo>
                    <a:pt x="336" y="98"/>
                  </a:lnTo>
                </a:path>
              </a:pathLst>
            </a:custGeom>
            <a:noFill/>
            <a:ln w="9525">
              <a:solidFill>
                <a:srgbClr val="51626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0" name="Freeform 91">
              <a:extLst>
                <a:ext uri="{FF2B5EF4-FFF2-40B4-BE49-F238E27FC236}">
                  <a16:creationId xmlns:a16="http://schemas.microsoft.com/office/drawing/2014/main" xmlns="" id="{16E1BAAD-68C8-BA40-966F-A2F30FDAB6A2}"/>
                </a:ext>
              </a:extLst>
            </p:cNvPr>
            <p:cNvSpPr>
              <a:spLocks/>
            </p:cNvSpPr>
            <p:nvPr/>
          </p:nvSpPr>
          <p:spPr bwMode="auto">
            <a:xfrm>
              <a:off x="3727450" y="3632200"/>
              <a:ext cx="144463" cy="93663"/>
            </a:xfrm>
            <a:custGeom>
              <a:avLst/>
              <a:gdLst>
                <a:gd name="T0" fmla="*/ 0 w 363"/>
                <a:gd name="T1" fmla="*/ 106 h 297"/>
                <a:gd name="T2" fmla="*/ 218 w 363"/>
                <a:gd name="T3" fmla="*/ 276 h 297"/>
                <a:gd name="T4" fmla="*/ 223 w 363"/>
                <a:gd name="T5" fmla="*/ 280 h 297"/>
                <a:gd name="T6" fmla="*/ 242 w 363"/>
                <a:gd name="T7" fmla="*/ 291 h 297"/>
                <a:gd name="T8" fmla="*/ 282 w 363"/>
                <a:gd name="T9" fmla="*/ 297 h 297"/>
                <a:gd name="T10" fmla="*/ 320 w 363"/>
                <a:gd name="T11" fmla="*/ 284 h 297"/>
                <a:gd name="T12" fmla="*/ 351 w 363"/>
                <a:gd name="T13" fmla="*/ 254 h 297"/>
                <a:gd name="T14" fmla="*/ 363 w 363"/>
                <a:gd name="T15" fmla="*/ 232 h 297"/>
                <a:gd name="T16" fmla="*/ 42 w 363"/>
                <a:gd name="T17"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 h="297">
                  <a:moveTo>
                    <a:pt x="0" y="106"/>
                  </a:moveTo>
                  <a:lnTo>
                    <a:pt x="218" y="276"/>
                  </a:lnTo>
                  <a:lnTo>
                    <a:pt x="223" y="280"/>
                  </a:lnTo>
                  <a:lnTo>
                    <a:pt x="242" y="291"/>
                  </a:lnTo>
                  <a:lnTo>
                    <a:pt x="282" y="297"/>
                  </a:lnTo>
                  <a:lnTo>
                    <a:pt x="320" y="284"/>
                  </a:lnTo>
                  <a:lnTo>
                    <a:pt x="351" y="254"/>
                  </a:lnTo>
                  <a:lnTo>
                    <a:pt x="363" y="232"/>
                  </a:lnTo>
                  <a:lnTo>
                    <a:pt x="42" y="0"/>
                  </a:lnTo>
                </a:path>
              </a:pathLst>
            </a:custGeom>
            <a:noFill/>
            <a:ln w="9525">
              <a:solidFill>
                <a:srgbClr val="51626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1" name="Line 92">
              <a:extLst>
                <a:ext uri="{FF2B5EF4-FFF2-40B4-BE49-F238E27FC236}">
                  <a16:creationId xmlns:a16="http://schemas.microsoft.com/office/drawing/2014/main" xmlns="" id="{5D1EA869-8C75-9847-BC3D-BA1A1043551F}"/>
                </a:ext>
              </a:extLst>
            </p:cNvPr>
            <p:cNvSpPr>
              <a:spLocks noChangeShapeType="1"/>
            </p:cNvSpPr>
            <p:nvPr/>
          </p:nvSpPr>
          <p:spPr bwMode="auto">
            <a:xfrm>
              <a:off x="3606800" y="3902075"/>
              <a:ext cx="209550" cy="0"/>
            </a:xfrm>
            <a:prstGeom prst="line">
              <a:avLst/>
            </a:prstGeom>
            <a:noFill/>
            <a:ln w="9525">
              <a:solidFill>
                <a:srgbClr val="51626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2" name="Line 93">
              <a:extLst>
                <a:ext uri="{FF2B5EF4-FFF2-40B4-BE49-F238E27FC236}">
                  <a16:creationId xmlns:a16="http://schemas.microsoft.com/office/drawing/2014/main" xmlns="" id="{10C03CE0-99D8-2E49-A59E-052F43CE88F1}"/>
                </a:ext>
              </a:extLst>
            </p:cNvPr>
            <p:cNvSpPr>
              <a:spLocks noChangeShapeType="1"/>
            </p:cNvSpPr>
            <p:nvPr/>
          </p:nvSpPr>
          <p:spPr bwMode="auto">
            <a:xfrm flipV="1">
              <a:off x="3689350" y="3667125"/>
              <a:ext cx="9525" cy="234950"/>
            </a:xfrm>
            <a:prstGeom prst="line">
              <a:avLst/>
            </a:prstGeom>
            <a:noFill/>
            <a:ln w="9525">
              <a:solidFill>
                <a:srgbClr val="51626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3" name="Line 94">
              <a:extLst>
                <a:ext uri="{FF2B5EF4-FFF2-40B4-BE49-F238E27FC236}">
                  <a16:creationId xmlns:a16="http://schemas.microsoft.com/office/drawing/2014/main" xmlns="" id="{55072A4B-9096-D24D-A530-3543C41286C6}"/>
                </a:ext>
              </a:extLst>
            </p:cNvPr>
            <p:cNvSpPr>
              <a:spLocks noChangeShapeType="1"/>
            </p:cNvSpPr>
            <p:nvPr/>
          </p:nvSpPr>
          <p:spPr bwMode="auto">
            <a:xfrm flipH="1" flipV="1">
              <a:off x="3724275" y="3667125"/>
              <a:ext cx="11113" cy="234950"/>
            </a:xfrm>
            <a:prstGeom prst="line">
              <a:avLst/>
            </a:prstGeom>
            <a:noFill/>
            <a:ln w="9525">
              <a:solidFill>
                <a:srgbClr val="51626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134" name="Group 133">
            <a:extLst>
              <a:ext uri="{FF2B5EF4-FFF2-40B4-BE49-F238E27FC236}">
                <a16:creationId xmlns:a16="http://schemas.microsoft.com/office/drawing/2014/main" xmlns="" id="{BD97CF6B-5270-C44C-9E95-1F56450FB781}"/>
              </a:ext>
            </a:extLst>
          </p:cNvPr>
          <p:cNvGrpSpPr/>
          <p:nvPr/>
        </p:nvGrpSpPr>
        <p:grpSpPr>
          <a:xfrm>
            <a:off x="3585081" y="3265358"/>
            <a:ext cx="118187" cy="240784"/>
            <a:chOff x="3659188" y="4165600"/>
            <a:chExt cx="212725" cy="433388"/>
          </a:xfrm>
        </p:grpSpPr>
        <p:sp>
          <p:nvSpPr>
            <p:cNvPr id="135" name="Freeform 95">
              <a:extLst>
                <a:ext uri="{FF2B5EF4-FFF2-40B4-BE49-F238E27FC236}">
                  <a16:creationId xmlns:a16="http://schemas.microsoft.com/office/drawing/2014/main" xmlns="" id="{CA22E285-3CAC-6C40-85E8-C9EA690B595A}"/>
                </a:ext>
              </a:extLst>
            </p:cNvPr>
            <p:cNvSpPr>
              <a:spLocks/>
            </p:cNvSpPr>
            <p:nvPr/>
          </p:nvSpPr>
          <p:spPr bwMode="auto">
            <a:xfrm>
              <a:off x="3702050" y="4167188"/>
              <a:ext cx="128588" cy="431800"/>
            </a:xfrm>
            <a:custGeom>
              <a:avLst/>
              <a:gdLst>
                <a:gd name="T0" fmla="*/ 0 w 323"/>
                <a:gd name="T1" fmla="*/ 0 h 1361"/>
                <a:gd name="T2" fmla="*/ 0 w 323"/>
                <a:gd name="T3" fmla="*/ 1160 h 1361"/>
                <a:gd name="T4" fmla="*/ 1 w 323"/>
                <a:gd name="T5" fmla="*/ 1180 h 1361"/>
                <a:gd name="T6" fmla="*/ 7 w 323"/>
                <a:gd name="T7" fmla="*/ 1220 h 1361"/>
                <a:gd name="T8" fmla="*/ 19 w 323"/>
                <a:gd name="T9" fmla="*/ 1256 h 1361"/>
                <a:gd name="T10" fmla="*/ 37 w 323"/>
                <a:gd name="T11" fmla="*/ 1287 h 1361"/>
                <a:gd name="T12" fmla="*/ 60 w 323"/>
                <a:gd name="T13" fmla="*/ 1315 h 1361"/>
                <a:gd name="T14" fmla="*/ 85 w 323"/>
                <a:gd name="T15" fmla="*/ 1336 h 1361"/>
                <a:gd name="T16" fmla="*/ 114 w 323"/>
                <a:gd name="T17" fmla="*/ 1352 h 1361"/>
                <a:gd name="T18" fmla="*/ 145 w 323"/>
                <a:gd name="T19" fmla="*/ 1360 h 1361"/>
                <a:gd name="T20" fmla="*/ 162 w 323"/>
                <a:gd name="T21" fmla="*/ 1361 h 1361"/>
                <a:gd name="T22" fmla="*/ 178 w 323"/>
                <a:gd name="T23" fmla="*/ 1360 h 1361"/>
                <a:gd name="T24" fmla="*/ 210 w 323"/>
                <a:gd name="T25" fmla="*/ 1352 h 1361"/>
                <a:gd name="T26" fmla="*/ 239 w 323"/>
                <a:gd name="T27" fmla="*/ 1336 h 1361"/>
                <a:gd name="T28" fmla="*/ 264 w 323"/>
                <a:gd name="T29" fmla="*/ 1315 h 1361"/>
                <a:gd name="T30" fmla="*/ 286 w 323"/>
                <a:gd name="T31" fmla="*/ 1287 h 1361"/>
                <a:gd name="T32" fmla="*/ 304 w 323"/>
                <a:gd name="T33" fmla="*/ 1256 h 1361"/>
                <a:gd name="T34" fmla="*/ 316 w 323"/>
                <a:gd name="T35" fmla="*/ 1220 h 1361"/>
                <a:gd name="T36" fmla="*/ 322 w 323"/>
                <a:gd name="T37" fmla="*/ 1180 h 1361"/>
                <a:gd name="T38" fmla="*/ 323 w 323"/>
                <a:gd name="T39" fmla="*/ 1160 h 1361"/>
                <a:gd name="T40" fmla="*/ 323 w 323"/>
                <a:gd name="T41" fmla="*/ 0 h 1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3" h="1361">
                  <a:moveTo>
                    <a:pt x="0" y="0"/>
                  </a:moveTo>
                  <a:lnTo>
                    <a:pt x="0" y="1160"/>
                  </a:lnTo>
                  <a:lnTo>
                    <a:pt x="1" y="1180"/>
                  </a:lnTo>
                  <a:lnTo>
                    <a:pt x="7" y="1220"/>
                  </a:lnTo>
                  <a:lnTo>
                    <a:pt x="19" y="1256"/>
                  </a:lnTo>
                  <a:lnTo>
                    <a:pt x="37" y="1287"/>
                  </a:lnTo>
                  <a:lnTo>
                    <a:pt x="60" y="1315"/>
                  </a:lnTo>
                  <a:lnTo>
                    <a:pt x="85" y="1336"/>
                  </a:lnTo>
                  <a:lnTo>
                    <a:pt x="114" y="1352"/>
                  </a:lnTo>
                  <a:lnTo>
                    <a:pt x="145" y="1360"/>
                  </a:lnTo>
                  <a:lnTo>
                    <a:pt x="162" y="1361"/>
                  </a:lnTo>
                  <a:lnTo>
                    <a:pt x="178" y="1360"/>
                  </a:lnTo>
                  <a:lnTo>
                    <a:pt x="210" y="1352"/>
                  </a:lnTo>
                  <a:lnTo>
                    <a:pt x="239" y="1336"/>
                  </a:lnTo>
                  <a:lnTo>
                    <a:pt x="264" y="1315"/>
                  </a:lnTo>
                  <a:lnTo>
                    <a:pt x="286" y="1287"/>
                  </a:lnTo>
                  <a:lnTo>
                    <a:pt x="304" y="1256"/>
                  </a:lnTo>
                  <a:lnTo>
                    <a:pt x="316" y="1220"/>
                  </a:lnTo>
                  <a:lnTo>
                    <a:pt x="322" y="1180"/>
                  </a:lnTo>
                  <a:lnTo>
                    <a:pt x="323" y="1160"/>
                  </a:lnTo>
                  <a:lnTo>
                    <a:pt x="323" y="0"/>
                  </a:lnTo>
                </a:path>
              </a:pathLst>
            </a:custGeom>
            <a:noFill/>
            <a:ln w="9525">
              <a:solidFill>
                <a:srgbClr val="51626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6" name="Line 96">
              <a:extLst>
                <a:ext uri="{FF2B5EF4-FFF2-40B4-BE49-F238E27FC236}">
                  <a16:creationId xmlns:a16="http://schemas.microsoft.com/office/drawing/2014/main" xmlns="" id="{911847A3-B3D4-1F4F-BB67-1A54A31B5EAE}"/>
                </a:ext>
              </a:extLst>
            </p:cNvPr>
            <p:cNvSpPr>
              <a:spLocks noChangeShapeType="1"/>
            </p:cNvSpPr>
            <p:nvPr/>
          </p:nvSpPr>
          <p:spPr bwMode="auto">
            <a:xfrm>
              <a:off x="3773488" y="4232275"/>
              <a:ext cx="50800" cy="0"/>
            </a:xfrm>
            <a:prstGeom prst="line">
              <a:avLst/>
            </a:prstGeom>
            <a:noFill/>
            <a:ln w="9525">
              <a:solidFill>
                <a:srgbClr val="51626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7" name="Line 97">
              <a:extLst>
                <a:ext uri="{FF2B5EF4-FFF2-40B4-BE49-F238E27FC236}">
                  <a16:creationId xmlns:a16="http://schemas.microsoft.com/office/drawing/2014/main" xmlns="" id="{7D1C27CA-EE35-0046-BE91-5B57A5E570A3}"/>
                </a:ext>
              </a:extLst>
            </p:cNvPr>
            <p:cNvSpPr>
              <a:spLocks noChangeShapeType="1"/>
            </p:cNvSpPr>
            <p:nvPr/>
          </p:nvSpPr>
          <p:spPr bwMode="auto">
            <a:xfrm>
              <a:off x="3773488" y="4475163"/>
              <a:ext cx="50800" cy="0"/>
            </a:xfrm>
            <a:prstGeom prst="line">
              <a:avLst/>
            </a:prstGeom>
            <a:noFill/>
            <a:ln w="9525">
              <a:solidFill>
                <a:srgbClr val="51626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8" name="Line 98">
              <a:extLst>
                <a:ext uri="{FF2B5EF4-FFF2-40B4-BE49-F238E27FC236}">
                  <a16:creationId xmlns:a16="http://schemas.microsoft.com/office/drawing/2014/main" xmlns="" id="{9B61E30D-1E14-024A-8779-6B57C0294AA5}"/>
                </a:ext>
              </a:extLst>
            </p:cNvPr>
            <p:cNvSpPr>
              <a:spLocks noChangeShapeType="1"/>
            </p:cNvSpPr>
            <p:nvPr/>
          </p:nvSpPr>
          <p:spPr bwMode="auto">
            <a:xfrm>
              <a:off x="3773488" y="4394200"/>
              <a:ext cx="50800" cy="0"/>
            </a:xfrm>
            <a:prstGeom prst="line">
              <a:avLst/>
            </a:prstGeom>
            <a:noFill/>
            <a:ln w="9525">
              <a:solidFill>
                <a:srgbClr val="51626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9" name="Line 99">
              <a:extLst>
                <a:ext uri="{FF2B5EF4-FFF2-40B4-BE49-F238E27FC236}">
                  <a16:creationId xmlns:a16="http://schemas.microsoft.com/office/drawing/2014/main" xmlns="" id="{29227FE5-7B03-3B41-944C-206646AE63C8}"/>
                </a:ext>
              </a:extLst>
            </p:cNvPr>
            <p:cNvSpPr>
              <a:spLocks noChangeShapeType="1"/>
            </p:cNvSpPr>
            <p:nvPr/>
          </p:nvSpPr>
          <p:spPr bwMode="auto">
            <a:xfrm>
              <a:off x="3773488" y="4313238"/>
              <a:ext cx="50800" cy="0"/>
            </a:xfrm>
            <a:prstGeom prst="line">
              <a:avLst/>
            </a:prstGeom>
            <a:noFill/>
            <a:ln w="9525">
              <a:solidFill>
                <a:srgbClr val="51626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0" name="Line 100">
              <a:extLst>
                <a:ext uri="{FF2B5EF4-FFF2-40B4-BE49-F238E27FC236}">
                  <a16:creationId xmlns:a16="http://schemas.microsoft.com/office/drawing/2014/main" xmlns="" id="{F5C51974-BB23-1243-889D-57BBEC8AEDA5}"/>
                </a:ext>
              </a:extLst>
            </p:cNvPr>
            <p:cNvSpPr>
              <a:spLocks noChangeShapeType="1"/>
            </p:cNvSpPr>
            <p:nvPr/>
          </p:nvSpPr>
          <p:spPr bwMode="auto">
            <a:xfrm>
              <a:off x="3659188" y="4165600"/>
              <a:ext cx="212725" cy="0"/>
            </a:xfrm>
            <a:prstGeom prst="line">
              <a:avLst/>
            </a:prstGeom>
            <a:noFill/>
            <a:ln w="9525">
              <a:solidFill>
                <a:srgbClr val="51626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141" name="Group 140">
            <a:extLst>
              <a:ext uri="{FF2B5EF4-FFF2-40B4-BE49-F238E27FC236}">
                <a16:creationId xmlns:a16="http://schemas.microsoft.com/office/drawing/2014/main" xmlns="" id="{54D23DAF-DF5D-514C-90C0-E73832331B1F}"/>
              </a:ext>
            </a:extLst>
          </p:cNvPr>
          <p:cNvGrpSpPr/>
          <p:nvPr/>
        </p:nvGrpSpPr>
        <p:grpSpPr>
          <a:xfrm>
            <a:off x="3590801" y="3736502"/>
            <a:ext cx="156351" cy="249267"/>
            <a:chOff x="3635375" y="4862513"/>
            <a:chExt cx="277813" cy="442912"/>
          </a:xfrm>
        </p:grpSpPr>
        <p:sp>
          <p:nvSpPr>
            <p:cNvPr id="142" name="Freeform 101">
              <a:extLst>
                <a:ext uri="{FF2B5EF4-FFF2-40B4-BE49-F238E27FC236}">
                  <a16:creationId xmlns:a16="http://schemas.microsoft.com/office/drawing/2014/main" xmlns="" id="{FAD42623-C673-7943-B58F-6EB1CBDA4DA5}"/>
                </a:ext>
              </a:extLst>
            </p:cNvPr>
            <p:cNvSpPr>
              <a:spLocks/>
            </p:cNvSpPr>
            <p:nvPr/>
          </p:nvSpPr>
          <p:spPr bwMode="auto">
            <a:xfrm>
              <a:off x="3635375" y="5106988"/>
              <a:ext cx="127000" cy="125413"/>
            </a:xfrm>
            <a:custGeom>
              <a:avLst/>
              <a:gdLst>
                <a:gd name="T0" fmla="*/ 318 w 318"/>
                <a:gd name="T1" fmla="*/ 395 h 395"/>
                <a:gd name="T2" fmla="*/ 286 w 318"/>
                <a:gd name="T3" fmla="*/ 394 h 395"/>
                <a:gd name="T4" fmla="*/ 224 w 318"/>
                <a:gd name="T5" fmla="*/ 378 h 395"/>
                <a:gd name="T6" fmla="*/ 166 w 318"/>
                <a:gd name="T7" fmla="*/ 348 h 395"/>
                <a:gd name="T8" fmla="*/ 115 w 318"/>
                <a:gd name="T9" fmla="*/ 306 h 395"/>
                <a:gd name="T10" fmla="*/ 72 w 318"/>
                <a:gd name="T11" fmla="*/ 252 h 395"/>
                <a:gd name="T12" fmla="*/ 38 w 318"/>
                <a:gd name="T13" fmla="*/ 188 h 395"/>
                <a:gd name="T14" fmla="*/ 14 w 318"/>
                <a:gd name="T15" fmla="*/ 117 h 395"/>
                <a:gd name="T16" fmla="*/ 1 w 318"/>
                <a:gd name="T17" fmla="*/ 39 h 395"/>
                <a:gd name="T18" fmla="*/ 0 w 318"/>
                <a:gd name="T19" fmla="*/ 0 h 395"/>
                <a:gd name="T20" fmla="*/ 33 w 318"/>
                <a:gd name="T21" fmla="*/ 1 h 395"/>
                <a:gd name="T22" fmla="*/ 95 w 318"/>
                <a:gd name="T23" fmla="*/ 16 h 395"/>
                <a:gd name="T24" fmla="*/ 151 w 318"/>
                <a:gd name="T25" fmla="*/ 46 h 395"/>
                <a:gd name="T26" fmla="*/ 202 w 318"/>
                <a:gd name="T27" fmla="*/ 89 h 395"/>
                <a:gd name="T28" fmla="*/ 246 w 318"/>
                <a:gd name="T29" fmla="*/ 143 h 395"/>
                <a:gd name="T30" fmla="*/ 280 w 318"/>
                <a:gd name="T31" fmla="*/ 206 h 395"/>
                <a:gd name="T32" fmla="*/ 304 w 318"/>
                <a:gd name="T33" fmla="*/ 277 h 395"/>
                <a:gd name="T34" fmla="*/ 317 w 318"/>
                <a:gd name="T35" fmla="*/ 354 h 395"/>
                <a:gd name="T36" fmla="*/ 318 w 318"/>
                <a:gd name="T37" fmla="*/ 395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8" h="395">
                  <a:moveTo>
                    <a:pt x="318" y="395"/>
                  </a:moveTo>
                  <a:lnTo>
                    <a:pt x="286" y="394"/>
                  </a:lnTo>
                  <a:lnTo>
                    <a:pt x="224" y="378"/>
                  </a:lnTo>
                  <a:lnTo>
                    <a:pt x="166" y="348"/>
                  </a:lnTo>
                  <a:lnTo>
                    <a:pt x="115" y="306"/>
                  </a:lnTo>
                  <a:lnTo>
                    <a:pt x="72" y="252"/>
                  </a:lnTo>
                  <a:lnTo>
                    <a:pt x="38" y="188"/>
                  </a:lnTo>
                  <a:lnTo>
                    <a:pt x="14" y="117"/>
                  </a:lnTo>
                  <a:lnTo>
                    <a:pt x="1" y="39"/>
                  </a:lnTo>
                  <a:lnTo>
                    <a:pt x="0" y="0"/>
                  </a:lnTo>
                  <a:lnTo>
                    <a:pt x="33" y="1"/>
                  </a:lnTo>
                  <a:lnTo>
                    <a:pt x="95" y="16"/>
                  </a:lnTo>
                  <a:lnTo>
                    <a:pt x="151" y="46"/>
                  </a:lnTo>
                  <a:lnTo>
                    <a:pt x="202" y="89"/>
                  </a:lnTo>
                  <a:lnTo>
                    <a:pt x="246" y="143"/>
                  </a:lnTo>
                  <a:lnTo>
                    <a:pt x="280" y="206"/>
                  </a:lnTo>
                  <a:lnTo>
                    <a:pt x="304" y="277"/>
                  </a:lnTo>
                  <a:lnTo>
                    <a:pt x="317" y="354"/>
                  </a:lnTo>
                  <a:lnTo>
                    <a:pt x="318" y="395"/>
                  </a:lnTo>
                  <a:close/>
                </a:path>
              </a:pathLst>
            </a:custGeom>
            <a:noFill/>
            <a:ln w="9525">
              <a:solidFill>
                <a:srgbClr val="51626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3" name="Freeform 102">
              <a:extLst>
                <a:ext uri="{FF2B5EF4-FFF2-40B4-BE49-F238E27FC236}">
                  <a16:creationId xmlns:a16="http://schemas.microsoft.com/office/drawing/2014/main" xmlns="" id="{BFE8DF91-3BE2-7449-9DA7-43D4AACB2107}"/>
                </a:ext>
              </a:extLst>
            </p:cNvPr>
            <p:cNvSpPr>
              <a:spLocks/>
            </p:cNvSpPr>
            <p:nvPr/>
          </p:nvSpPr>
          <p:spPr bwMode="auto">
            <a:xfrm>
              <a:off x="3786188" y="5106988"/>
              <a:ext cx="127000" cy="125413"/>
            </a:xfrm>
            <a:custGeom>
              <a:avLst/>
              <a:gdLst>
                <a:gd name="T0" fmla="*/ 317 w 317"/>
                <a:gd name="T1" fmla="*/ 0 h 395"/>
                <a:gd name="T2" fmla="*/ 316 w 317"/>
                <a:gd name="T3" fmla="*/ 39 h 395"/>
                <a:gd name="T4" fmla="*/ 304 w 317"/>
                <a:gd name="T5" fmla="*/ 117 h 395"/>
                <a:gd name="T6" fmla="*/ 280 w 317"/>
                <a:gd name="T7" fmla="*/ 188 h 395"/>
                <a:gd name="T8" fmla="*/ 245 w 317"/>
                <a:gd name="T9" fmla="*/ 252 h 395"/>
                <a:gd name="T10" fmla="*/ 202 w 317"/>
                <a:gd name="T11" fmla="*/ 306 h 395"/>
                <a:gd name="T12" fmla="*/ 152 w 317"/>
                <a:gd name="T13" fmla="*/ 348 h 395"/>
                <a:gd name="T14" fmla="*/ 95 w 317"/>
                <a:gd name="T15" fmla="*/ 378 h 395"/>
                <a:gd name="T16" fmla="*/ 33 w 317"/>
                <a:gd name="T17" fmla="*/ 394 h 395"/>
                <a:gd name="T18" fmla="*/ 0 w 317"/>
                <a:gd name="T19" fmla="*/ 395 h 395"/>
                <a:gd name="T20" fmla="*/ 1 w 317"/>
                <a:gd name="T21" fmla="*/ 354 h 395"/>
                <a:gd name="T22" fmla="*/ 14 w 317"/>
                <a:gd name="T23" fmla="*/ 277 h 395"/>
                <a:gd name="T24" fmla="*/ 38 w 317"/>
                <a:gd name="T25" fmla="*/ 206 h 395"/>
                <a:gd name="T26" fmla="*/ 72 w 317"/>
                <a:gd name="T27" fmla="*/ 143 h 395"/>
                <a:gd name="T28" fmla="*/ 115 w 317"/>
                <a:gd name="T29" fmla="*/ 89 h 395"/>
                <a:gd name="T30" fmla="*/ 166 w 317"/>
                <a:gd name="T31" fmla="*/ 46 h 395"/>
                <a:gd name="T32" fmla="*/ 223 w 317"/>
                <a:gd name="T33" fmla="*/ 16 h 395"/>
                <a:gd name="T34" fmla="*/ 285 w 317"/>
                <a:gd name="T35" fmla="*/ 1 h 395"/>
                <a:gd name="T36" fmla="*/ 317 w 317"/>
                <a:gd name="T37"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7" h="395">
                  <a:moveTo>
                    <a:pt x="317" y="0"/>
                  </a:moveTo>
                  <a:lnTo>
                    <a:pt x="316" y="39"/>
                  </a:lnTo>
                  <a:lnTo>
                    <a:pt x="304" y="117"/>
                  </a:lnTo>
                  <a:lnTo>
                    <a:pt x="280" y="188"/>
                  </a:lnTo>
                  <a:lnTo>
                    <a:pt x="245" y="252"/>
                  </a:lnTo>
                  <a:lnTo>
                    <a:pt x="202" y="306"/>
                  </a:lnTo>
                  <a:lnTo>
                    <a:pt x="152" y="348"/>
                  </a:lnTo>
                  <a:lnTo>
                    <a:pt x="95" y="378"/>
                  </a:lnTo>
                  <a:lnTo>
                    <a:pt x="33" y="394"/>
                  </a:lnTo>
                  <a:lnTo>
                    <a:pt x="0" y="395"/>
                  </a:lnTo>
                  <a:lnTo>
                    <a:pt x="1" y="354"/>
                  </a:lnTo>
                  <a:lnTo>
                    <a:pt x="14" y="277"/>
                  </a:lnTo>
                  <a:lnTo>
                    <a:pt x="38" y="206"/>
                  </a:lnTo>
                  <a:lnTo>
                    <a:pt x="72" y="143"/>
                  </a:lnTo>
                  <a:lnTo>
                    <a:pt x="115" y="89"/>
                  </a:lnTo>
                  <a:lnTo>
                    <a:pt x="166" y="46"/>
                  </a:lnTo>
                  <a:lnTo>
                    <a:pt x="223" y="16"/>
                  </a:lnTo>
                  <a:lnTo>
                    <a:pt x="285" y="1"/>
                  </a:lnTo>
                  <a:lnTo>
                    <a:pt x="317" y="0"/>
                  </a:lnTo>
                  <a:close/>
                </a:path>
              </a:pathLst>
            </a:custGeom>
            <a:noFill/>
            <a:ln w="9525">
              <a:solidFill>
                <a:srgbClr val="51626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4" name="Freeform 103">
              <a:extLst>
                <a:ext uri="{FF2B5EF4-FFF2-40B4-BE49-F238E27FC236}">
                  <a16:creationId xmlns:a16="http://schemas.microsoft.com/office/drawing/2014/main" xmlns="" id="{76180452-5DD0-A64F-9082-32A6BDBE4842}"/>
                </a:ext>
              </a:extLst>
            </p:cNvPr>
            <p:cNvSpPr>
              <a:spLocks/>
            </p:cNvSpPr>
            <p:nvPr/>
          </p:nvSpPr>
          <p:spPr bwMode="auto">
            <a:xfrm>
              <a:off x="3635375" y="4983163"/>
              <a:ext cx="127000" cy="125413"/>
            </a:xfrm>
            <a:custGeom>
              <a:avLst/>
              <a:gdLst>
                <a:gd name="T0" fmla="*/ 318 w 318"/>
                <a:gd name="T1" fmla="*/ 396 h 396"/>
                <a:gd name="T2" fmla="*/ 286 w 318"/>
                <a:gd name="T3" fmla="*/ 395 h 396"/>
                <a:gd name="T4" fmla="*/ 224 w 318"/>
                <a:gd name="T5" fmla="*/ 379 h 396"/>
                <a:gd name="T6" fmla="*/ 166 w 318"/>
                <a:gd name="T7" fmla="*/ 349 h 396"/>
                <a:gd name="T8" fmla="*/ 115 w 318"/>
                <a:gd name="T9" fmla="*/ 306 h 396"/>
                <a:gd name="T10" fmla="*/ 72 w 318"/>
                <a:gd name="T11" fmla="*/ 252 h 396"/>
                <a:gd name="T12" fmla="*/ 38 w 318"/>
                <a:gd name="T13" fmla="*/ 189 h 396"/>
                <a:gd name="T14" fmla="*/ 14 w 318"/>
                <a:gd name="T15" fmla="*/ 118 h 396"/>
                <a:gd name="T16" fmla="*/ 1 w 318"/>
                <a:gd name="T17" fmla="*/ 41 h 396"/>
                <a:gd name="T18" fmla="*/ 0 w 318"/>
                <a:gd name="T19" fmla="*/ 0 h 396"/>
                <a:gd name="T20" fmla="*/ 33 w 318"/>
                <a:gd name="T21" fmla="*/ 1 h 396"/>
                <a:gd name="T22" fmla="*/ 95 w 318"/>
                <a:gd name="T23" fmla="*/ 18 h 396"/>
                <a:gd name="T24" fmla="*/ 151 w 318"/>
                <a:gd name="T25" fmla="*/ 48 h 396"/>
                <a:gd name="T26" fmla="*/ 202 w 318"/>
                <a:gd name="T27" fmla="*/ 90 h 396"/>
                <a:gd name="T28" fmla="*/ 246 w 318"/>
                <a:gd name="T29" fmla="*/ 144 h 396"/>
                <a:gd name="T30" fmla="*/ 280 w 318"/>
                <a:gd name="T31" fmla="*/ 207 h 396"/>
                <a:gd name="T32" fmla="*/ 304 w 318"/>
                <a:gd name="T33" fmla="*/ 279 h 396"/>
                <a:gd name="T34" fmla="*/ 317 w 318"/>
                <a:gd name="T35" fmla="*/ 355 h 396"/>
                <a:gd name="T36" fmla="*/ 318 w 318"/>
                <a:gd name="T37" fmla="*/ 396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8" h="396">
                  <a:moveTo>
                    <a:pt x="318" y="396"/>
                  </a:moveTo>
                  <a:lnTo>
                    <a:pt x="286" y="395"/>
                  </a:lnTo>
                  <a:lnTo>
                    <a:pt x="224" y="379"/>
                  </a:lnTo>
                  <a:lnTo>
                    <a:pt x="166" y="349"/>
                  </a:lnTo>
                  <a:lnTo>
                    <a:pt x="115" y="306"/>
                  </a:lnTo>
                  <a:lnTo>
                    <a:pt x="72" y="252"/>
                  </a:lnTo>
                  <a:lnTo>
                    <a:pt x="38" y="189"/>
                  </a:lnTo>
                  <a:lnTo>
                    <a:pt x="14" y="118"/>
                  </a:lnTo>
                  <a:lnTo>
                    <a:pt x="1" y="41"/>
                  </a:lnTo>
                  <a:lnTo>
                    <a:pt x="0" y="0"/>
                  </a:lnTo>
                  <a:lnTo>
                    <a:pt x="33" y="1"/>
                  </a:lnTo>
                  <a:lnTo>
                    <a:pt x="95" y="18"/>
                  </a:lnTo>
                  <a:lnTo>
                    <a:pt x="151" y="48"/>
                  </a:lnTo>
                  <a:lnTo>
                    <a:pt x="202" y="90"/>
                  </a:lnTo>
                  <a:lnTo>
                    <a:pt x="246" y="144"/>
                  </a:lnTo>
                  <a:lnTo>
                    <a:pt x="280" y="207"/>
                  </a:lnTo>
                  <a:lnTo>
                    <a:pt x="304" y="279"/>
                  </a:lnTo>
                  <a:lnTo>
                    <a:pt x="317" y="355"/>
                  </a:lnTo>
                  <a:lnTo>
                    <a:pt x="318" y="396"/>
                  </a:lnTo>
                  <a:close/>
                </a:path>
              </a:pathLst>
            </a:custGeom>
            <a:noFill/>
            <a:ln w="9525">
              <a:solidFill>
                <a:srgbClr val="51626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5" name="Freeform 104">
              <a:extLst>
                <a:ext uri="{FF2B5EF4-FFF2-40B4-BE49-F238E27FC236}">
                  <a16:creationId xmlns:a16="http://schemas.microsoft.com/office/drawing/2014/main" xmlns="" id="{229AA256-CDD0-5440-B2A9-05C8E3D557F6}"/>
                </a:ext>
              </a:extLst>
            </p:cNvPr>
            <p:cNvSpPr>
              <a:spLocks/>
            </p:cNvSpPr>
            <p:nvPr/>
          </p:nvSpPr>
          <p:spPr bwMode="auto">
            <a:xfrm>
              <a:off x="3786188" y="4983163"/>
              <a:ext cx="127000" cy="125413"/>
            </a:xfrm>
            <a:custGeom>
              <a:avLst/>
              <a:gdLst>
                <a:gd name="T0" fmla="*/ 317 w 317"/>
                <a:gd name="T1" fmla="*/ 0 h 396"/>
                <a:gd name="T2" fmla="*/ 316 w 317"/>
                <a:gd name="T3" fmla="*/ 41 h 396"/>
                <a:gd name="T4" fmla="*/ 304 w 317"/>
                <a:gd name="T5" fmla="*/ 118 h 396"/>
                <a:gd name="T6" fmla="*/ 280 w 317"/>
                <a:gd name="T7" fmla="*/ 189 h 396"/>
                <a:gd name="T8" fmla="*/ 245 w 317"/>
                <a:gd name="T9" fmla="*/ 252 h 396"/>
                <a:gd name="T10" fmla="*/ 202 w 317"/>
                <a:gd name="T11" fmla="*/ 306 h 396"/>
                <a:gd name="T12" fmla="*/ 152 w 317"/>
                <a:gd name="T13" fmla="*/ 349 h 396"/>
                <a:gd name="T14" fmla="*/ 95 w 317"/>
                <a:gd name="T15" fmla="*/ 379 h 396"/>
                <a:gd name="T16" fmla="*/ 33 w 317"/>
                <a:gd name="T17" fmla="*/ 395 h 396"/>
                <a:gd name="T18" fmla="*/ 0 w 317"/>
                <a:gd name="T19" fmla="*/ 396 h 396"/>
                <a:gd name="T20" fmla="*/ 1 w 317"/>
                <a:gd name="T21" fmla="*/ 355 h 396"/>
                <a:gd name="T22" fmla="*/ 14 w 317"/>
                <a:gd name="T23" fmla="*/ 279 h 396"/>
                <a:gd name="T24" fmla="*/ 38 w 317"/>
                <a:gd name="T25" fmla="*/ 207 h 396"/>
                <a:gd name="T26" fmla="*/ 72 w 317"/>
                <a:gd name="T27" fmla="*/ 144 h 396"/>
                <a:gd name="T28" fmla="*/ 115 w 317"/>
                <a:gd name="T29" fmla="*/ 90 h 396"/>
                <a:gd name="T30" fmla="*/ 166 w 317"/>
                <a:gd name="T31" fmla="*/ 48 h 396"/>
                <a:gd name="T32" fmla="*/ 223 w 317"/>
                <a:gd name="T33" fmla="*/ 18 h 396"/>
                <a:gd name="T34" fmla="*/ 285 w 317"/>
                <a:gd name="T35" fmla="*/ 1 h 396"/>
                <a:gd name="T36" fmla="*/ 317 w 317"/>
                <a:gd name="T37" fmla="*/ 0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7" h="396">
                  <a:moveTo>
                    <a:pt x="317" y="0"/>
                  </a:moveTo>
                  <a:lnTo>
                    <a:pt x="316" y="41"/>
                  </a:lnTo>
                  <a:lnTo>
                    <a:pt x="304" y="118"/>
                  </a:lnTo>
                  <a:lnTo>
                    <a:pt x="280" y="189"/>
                  </a:lnTo>
                  <a:lnTo>
                    <a:pt x="245" y="252"/>
                  </a:lnTo>
                  <a:lnTo>
                    <a:pt x="202" y="306"/>
                  </a:lnTo>
                  <a:lnTo>
                    <a:pt x="152" y="349"/>
                  </a:lnTo>
                  <a:lnTo>
                    <a:pt x="95" y="379"/>
                  </a:lnTo>
                  <a:lnTo>
                    <a:pt x="33" y="395"/>
                  </a:lnTo>
                  <a:lnTo>
                    <a:pt x="0" y="396"/>
                  </a:lnTo>
                  <a:lnTo>
                    <a:pt x="1" y="355"/>
                  </a:lnTo>
                  <a:lnTo>
                    <a:pt x="14" y="279"/>
                  </a:lnTo>
                  <a:lnTo>
                    <a:pt x="38" y="207"/>
                  </a:lnTo>
                  <a:lnTo>
                    <a:pt x="72" y="144"/>
                  </a:lnTo>
                  <a:lnTo>
                    <a:pt x="115" y="90"/>
                  </a:lnTo>
                  <a:lnTo>
                    <a:pt x="166" y="48"/>
                  </a:lnTo>
                  <a:lnTo>
                    <a:pt x="223" y="18"/>
                  </a:lnTo>
                  <a:lnTo>
                    <a:pt x="285" y="1"/>
                  </a:lnTo>
                  <a:lnTo>
                    <a:pt x="317" y="0"/>
                  </a:lnTo>
                  <a:close/>
                </a:path>
              </a:pathLst>
            </a:custGeom>
            <a:noFill/>
            <a:ln w="9525">
              <a:solidFill>
                <a:srgbClr val="51626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6" name="Freeform 105">
              <a:extLst>
                <a:ext uri="{FF2B5EF4-FFF2-40B4-BE49-F238E27FC236}">
                  <a16:creationId xmlns:a16="http://schemas.microsoft.com/office/drawing/2014/main" xmlns="" id="{9C7B5906-E5D4-B94D-BBCF-EA44637C84BB}"/>
                </a:ext>
              </a:extLst>
            </p:cNvPr>
            <p:cNvSpPr>
              <a:spLocks/>
            </p:cNvSpPr>
            <p:nvPr/>
          </p:nvSpPr>
          <p:spPr bwMode="auto">
            <a:xfrm>
              <a:off x="3635375" y="4862513"/>
              <a:ext cx="127000" cy="125413"/>
            </a:xfrm>
            <a:custGeom>
              <a:avLst/>
              <a:gdLst>
                <a:gd name="T0" fmla="*/ 318 w 318"/>
                <a:gd name="T1" fmla="*/ 396 h 396"/>
                <a:gd name="T2" fmla="*/ 286 w 318"/>
                <a:gd name="T3" fmla="*/ 395 h 396"/>
                <a:gd name="T4" fmla="*/ 224 w 318"/>
                <a:gd name="T5" fmla="*/ 378 h 396"/>
                <a:gd name="T6" fmla="*/ 166 w 318"/>
                <a:gd name="T7" fmla="*/ 348 h 396"/>
                <a:gd name="T8" fmla="*/ 115 w 318"/>
                <a:gd name="T9" fmla="*/ 306 h 396"/>
                <a:gd name="T10" fmla="*/ 72 w 318"/>
                <a:gd name="T11" fmla="*/ 252 h 396"/>
                <a:gd name="T12" fmla="*/ 38 w 318"/>
                <a:gd name="T13" fmla="*/ 189 h 396"/>
                <a:gd name="T14" fmla="*/ 14 w 318"/>
                <a:gd name="T15" fmla="*/ 117 h 396"/>
                <a:gd name="T16" fmla="*/ 1 w 318"/>
                <a:gd name="T17" fmla="*/ 41 h 396"/>
                <a:gd name="T18" fmla="*/ 0 w 318"/>
                <a:gd name="T19" fmla="*/ 0 h 396"/>
                <a:gd name="T20" fmla="*/ 33 w 318"/>
                <a:gd name="T21" fmla="*/ 1 h 396"/>
                <a:gd name="T22" fmla="*/ 95 w 318"/>
                <a:gd name="T23" fmla="*/ 17 h 396"/>
                <a:gd name="T24" fmla="*/ 151 w 318"/>
                <a:gd name="T25" fmla="*/ 47 h 396"/>
                <a:gd name="T26" fmla="*/ 202 w 318"/>
                <a:gd name="T27" fmla="*/ 90 h 396"/>
                <a:gd name="T28" fmla="*/ 246 w 318"/>
                <a:gd name="T29" fmla="*/ 144 h 396"/>
                <a:gd name="T30" fmla="*/ 280 w 318"/>
                <a:gd name="T31" fmla="*/ 207 h 396"/>
                <a:gd name="T32" fmla="*/ 304 w 318"/>
                <a:gd name="T33" fmla="*/ 278 h 396"/>
                <a:gd name="T34" fmla="*/ 317 w 318"/>
                <a:gd name="T35" fmla="*/ 355 h 396"/>
                <a:gd name="T36" fmla="*/ 318 w 318"/>
                <a:gd name="T37" fmla="*/ 396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8" h="396">
                  <a:moveTo>
                    <a:pt x="318" y="396"/>
                  </a:moveTo>
                  <a:lnTo>
                    <a:pt x="286" y="395"/>
                  </a:lnTo>
                  <a:lnTo>
                    <a:pt x="224" y="378"/>
                  </a:lnTo>
                  <a:lnTo>
                    <a:pt x="166" y="348"/>
                  </a:lnTo>
                  <a:lnTo>
                    <a:pt x="115" y="306"/>
                  </a:lnTo>
                  <a:lnTo>
                    <a:pt x="72" y="252"/>
                  </a:lnTo>
                  <a:lnTo>
                    <a:pt x="38" y="189"/>
                  </a:lnTo>
                  <a:lnTo>
                    <a:pt x="14" y="117"/>
                  </a:lnTo>
                  <a:lnTo>
                    <a:pt x="1" y="41"/>
                  </a:lnTo>
                  <a:lnTo>
                    <a:pt x="0" y="0"/>
                  </a:lnTo>
                  <a:lnTo>
                    <a:pt x="33" y="1"/>
                  </a:lnTo>
                  <a:lnTo>
                    <a:pt x="95" y="17"/>
                  </a:lnTo>
                  <a:lnTo>
                    <a:pt x="151" y="47"/>
                  </a:lnTo>
                  <a:lnTo>
                    <a:pt x="202" y="90"/>
                  </a:lnTo>
                  <a:lnTo>
                    <a:pt x="246" y="144"/>
                  </a:lnTo>
                  <a:lnTo>
                    <a:pt x="280" y="207"/>
                  </a:lnTo>
                  <a:lnTo>
                    <a:pt x="304" y="278"/>
                  </a:lnTo>
                  <a:lnTo>
                    <a:pt x="317" y="355"/>
                  </a:lnTo>
                  <a:lnTo>
                    <a:pt x="318" y="396"/>
                  </a:lnTo>
                  <a:close/>
                </a:path>
              </a:pathLst>
            </a:custGeom>
            <a:noFill/>
            <a:ln w="9525">
              <a:solidFill>
                <a:srgbClr val="51626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7" name="Freeform 106">
              <a:extLst>
                <a:ext uri="{FF2B5EF4-FFF2-40B4-BE49-F238E27FC236}">
                  <a16:creationId xmlns:a16="http://schemas.microsoft.com/office/drawing/2014/main" xmlns="" id="{F04A1BAF-BA8A-8F44-B589-F6AAAA328324}"/>
                </a:ext>
              </a:extLst>
            </p:cNvPr>
            <p:cNvSpPr>
              <a:spLocks/>
            </p:cNvSpPr>
            <p:nvPr/>
          </p:nvSpPr>
          <p:spPr bwMode="auto">
            <a:xfrm>
              <a:off x="3786188" y="4862513"/>
              <a:ext cx="127000" cy="125413"/>
            </a:xfrm>
            <a:custGeom>
              <a:avLst/>
              <a:gdLst>
                <a:gd name="T0" fmla="*/ 317 w 317"/>
                <a:gd name="T1" fmla="*/ 0 h 396"/>
                <a:gd name="T2" fmla="*/ 316 w 317"/>
                <a:gd name="T3" fmla="*/ 41 h 396"/>
                <a:gd name="T4" fmla="*/ 304 w 317"/>
                <a:gd name="T5" fmla="*/ 117 h 396"/>
                <a:gd name="T6" fmla="*/ 280 w 317"/>
                <a:gd name="T7" fmla="*/ 189 h 396"/>
                <a:gd name="T8" fmla="*/ 245 w 317"/>
                <a:gd name="T9" fmla="*/ 252 h 396"/>
                <a:gd name="T10" fmla="*/ 202 w 317"/>
                <a:gd name="T11" fmla="*/ 306 h 396"/>
                <a:gd name="T12" fmla="*/ 152 w 317"/>
                <a:gd name="T13" fmla="*/ 348 h 396"/>
                <a:gd name="T14" fmla="*/ 95 w 317"/>
                <a:gd name="T15" fmla="*/ 378 h 396"/>
                <a:gd name="T16" fmla="*/ 33 w 317"/>
                <a:gd name="T17" fmla="*/ 395 h 396"/>
                <a:gd name="T18" fmla="*/ 0 w 317"/>
                <a:gd name="T19" fmla="*/ 396 h 396"/>
                <a:gd name="T20" fmla="*/ 1 w 317"/>
                <a:gd name="T21" fmla="*/ 355 h 396"/>
                <a:gd name="T22" fmla="*/ 14 w 317"/>
                <a:gd name="T23" fmla="*/ 278 h 396"/>
                <a:gd name="T24" fmla="*/ 38 w 317"/>
                <a:gd name="T25" fmla="*/ 207 h 396"/>
                <a:gd name="T26" fmla="*/ 72 w 317"/>
                <a:gd name="T27" fmla="*/ 144 h 396"/>
                <a:gd name="T28" fmla="*/ 115 w 317"/>
                <a:gd name="T29" fmla="*/ 90 h 396"/>
                <a:gd name="T30" fmla="*/ 166 w 317"/>
                <a:gd name="T31" fmla="*/ 47 h 396"/>
                <a:gd name="T32" fmla="*/ 223 w 317"/>
                <a:gd name="T33" fmla="*/ 17 h 396"/>
                <a:gd name="T34" fmla="*/ 285 w 317"/>
                <a:gd name="T35" fmla="*/ 1 h 396"/>
                <a:gd name="T36" fmla="*/ 317 w 317"/>
                <a:gd name="T37" fmla="*/ 0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7" h="396">
                  <a:moveTo>
                    <a:pt x="317" y="0"/>
                  </a:moveTo>
                  <a:lnTo>
                    <a:pt x="316" y="41"/>
                  </a:lnTo>
                  <a:lnTo>
                    <a:pt x="304" y="117"/>
                  </a:lnTo>
                  <a:lnTo>
                    <a:pt x="280" y="189"/>
                  </a:lnTo>
                  <a:lnTo>
                    <a:pt x="245" y="252"/>
                  </a:lnTo>
                  <a:lnTo>
                    <a:pt x="202" y="306"/>
                  </a:lnTo>
                  <a:lnTo>
                    <a:pt x="152" y="348"/>
                  </a:lnTo>
                  <a:lnTo>
                    <a:pt x="95" y="378"/>
                  </a:lnTo>
                  <a:lnTo>
                    <a:pt x="33" y="395"/>
                  </a:lnTo>
                  <a:lnTo>
                    <a:pt x="0" y="396"/>
                  </a:lnTo>
                  <a:lnTo>
                    <a:pt x="1" y="355"/>
                  </a:lnTo>
                  <a:lnTo>
                    <a:pt x="14" y="278"/>
                  </a:lnTo>
                  <a:lnTo>
                    <a:pt x="38" y="207"/>
                  </a:lnTo>
                  <a:lnTo>
                    <a:pt x="72" y="144"/>
                  </a:lnTo>
                  <a:lnTo>
                    <a:pt x="115" y="90"/>
                  </a:lnTo>
                  <a:lnTo>
                    <a:pt x="166" y="47"/>
                  </a:lnTo>
                  <a:lnTo>
                    <a:pt x="223" y="17"/>
                  </a:lnTo>
                  <a:lnTo>
                    <a:pt x="285" y="1"/>
                  </a:lnTo>
                  <a:lnTo>
                    <a:pt x="317" y="0"/>
                  </a:lnTo>
                  <a:close/>
                </a:path>
              </a:pathLst>
            </a:custGeom>
            <a:noFill/>
            <a:ln w="9525">
              <a:solidFill>
                <a:srgbClr val="51626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8" name="Line 107">
              <a:extLst>
                <a:ext uri="{FF2B5EF4-FFF2-40B4-BE49-F238E27FC236}">
                  <a16:creationId xmlns:a16="http://schemas.microsoft.com/office/drawing/2014/main" xmlns="" id="{664EAF52-B751-774D-BD8F-6810650038B8}"/>
                </a:ext>
              </a:extLst>
            </p:cNvPr>
            <p:cNvSpPr>
              <a:spLocks noChangeShapeType="1"/>
            </p:cNvSpPr>
            <p:nvPr/>
          </p:nvSpPr>
          <p:spPr bwMode="auto">
            <a:xfrm flipV="1">
              <a:off x="3786188" y="4984750"/>
              <a:ext cx="0" cy="320675"/>
            </a:xfrm>
            <a:prstGeom prst="line">
              <a:avLst/>
            </a:prstGeom>
            <a:noFill/>
            <a:ln w="9525">
              <a:solidFill>
                <a:srgbClr val="51626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149" name="Group 148">
            <a:extLst>
              <a:ext uri="{FF2B5EF4-FFF2-40B4-BE49-F238E27FC236}">
                <a16:creationId xmlns:a16="http://schemas.microsoft.com/office/drawing/2014/main" xmlns="" id="{507E2D10-71FF-A249-ABC6-06E49AED07DF}"/>
              </a:ext>
            </a:extLst>
          </p:cNvPr>
          <p:cNvGrpSpPr/>
          <p:nvPr/>
        </p:nvGrpSpPr>
        <p:grpSpPr>
          <a:xfrm>
            <a:off x="3580014" y="4222246"/>
            <a:ext cx="251672" cy="213700"/>
            <a:chOff x="3586163" y="5540375"/>
            <a:chExt cx="452438" cy="384175"/>
          </a:xfrm>
        </p:grpSpPr>
        <p:sp>
          <p:nvSpPr>
            <p:cNvPr id="150" name="Rectangle 108">
              <a:extLst>
                <a:ext uri="{FF2B5EF4-FFF2-40B4-BE49-F238E27FC236}">
                  <a16:creationId xmlns:a16="http://schemas.microsoft.com/office/drawing/2014/main" xmlns="" id="{361A4094-1774-D147-AD9F-44DBBA4B205B}"/>
                </a:ext>
              </a:extLst>
            </p:cNvPr>
            <p:cNvSpPr>
              <a:spLocks noChangeArrowheads="1"/>
            </p:cNvSpPr>
            <p:nvPr/>
          </p:nvSpPr>
          <p:spPr bwMode="auto">
            <a:xfrm>
              <a:off x="3632200" y="5540375"/>
              <a:ext cx="179388" cy="384175"/>
            </a:xfrm>
            <a:prstGeom prst="rect">
              <a:avLst/>
            </a:prstGeom>
            <a:noFill/>
            <a:ln w="9525">
              <a:solidFill>
                <a:srgbClr val="51626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1" name="Freeform 109">
              <a:extLst>
                <a:ext uri="{FF2B5EF4-FFF2-40B4-BE49-F238E27FC236}">
                  <a16:creationId xmlns:a16="http://schemas.microsoft.com/office/drawing/2014/main" xmlns="" id="{BEC18298-9D71-4E4C-9979-16B567CE5F5B}"/>
                </a:ext>
              </a:extLst>
            </p:cNvPr>
            <p:cNvSpPr>
              <a:spLocks/>
            </p:cNvSpPr>
            <p:nvPr/>
          </p:nvSpPr>
          <p:spPr bwMode="auto">
            <a:xfrm>
              <a:off x="3811588" y="5680075"/>
              <a:ext cx="133350" cy="244475"/>
            </a:xfrm>
            <a:custGeom>
              <a:avLst/>
              <a:gdLst>
                <a:gd name="T0" fmla="*/ 335 w 335"/>
                <a:gd name="T1" fmla="*/ 662 h 772"/>
                <a:gd name="T2" fmla="*/ 335 w 335"/>
                <a:gd name="T3" fmla="*/ 772 h 772"/>
                <a:gd name="T4" fmla="*/ 0 w 335"/>
                <a:gd name="T5" fmla="*/ 772 h 772"/>
                <a:gd name="T6" fmla="*/ 0 w 335"/>
                <a:gd name="T7" fmla="*/ 0 h 772"/>
                <a:gd name="T8" fmla="*/ 335 w 335"/>
                <a:gd name="T9" fmla="*/ 0 h 772"/>
                <a:gd name="T10" fmla="*/ 335 w 335"/>
                <a:gd name="T11" fmla="*/ 473 h 772"/>
              </a:gdLst>
              <a:ahLst/>
              <a:cxnLst>
                <a:cxn ang="0">
                  <a:pos x="T0" y="T1"/>
                </a:cxn>
                <a:cxn ang="0">
                  <a:pos x="T2" y="T3"/>
                </a:cxn>
                <a:cxn ang="0">
                  <a:pos x="T4" y="T5"/>
                </a:cxn>
                <a:cxn ang="0">
                  <a:pos x="T6" y="T7"/>
                </a:cxn>
                <a:cxn ang="0">
                  <a:pos x="T8" y="T9"/>
                </a:cxn>
                <a:cxn ang="0">
                  <a:pos x="T10" y="T11"/>
                </a:cxn>
              </a:cxnLst>
              <a:rect l="0" t="0" r="r" b="b"/>
              <a:pathLst>
                <a:path w="335" h="772">
                  <a:moveTo>
                    <a:pt x="335" y="662"/>
                  </a:moveTo>
                  <a:lnTo>
                    <a:pt x="335" y="772"/>
                  </a:lnTo>
                  <a:lnTo>
                    <a:pt x="0" y="772"/>
                  </a:lnTo>
                  <a:lnTo>
                    <a:pt x="0" y="0"/>
                  </a:lnTo>
                  <a:lnTo>
                    <a:pt x="335" y="0"/>
                  </a:lnTo>
                  <a:lnTo>
                    <a:pt x="335" y="473"/>
                  </a:lnTo>
                </a:path>
              </a:pathLst>
            </a:custGeom>
            <a:noFill/>
            <a:ln w="9525">
              <a:solidFill>
                <a:srgbClr val="51626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2" name="Line 110">
              <a:extLst>
                <a:ext uri="{FF2B5EF4-FFF2-40B4-BE49-F238E27FC236}">
                  <a16:creationId xmlns:a16="http://schemas.microsoft.com/office/drawing/2014/main" xmlns="" id="{B1387C6D-DCDC-3F47-9057-B2D3121685AE}"/>
                </a:ext>
              </a:extLst>
            </p:cNvPr>
            <p:cNvSpPr>
              <a:spLocks noChangeShapeType="1"/>
            </p:cNvSpPr>
            <p:nvPr/>
          </p:nvSpPr>
          <p:spPr bwMode="auto">
            <a:xfrm>
              <a:off x="3586163" y="5924550"/>
              <a:ext cx="452438" cy="0"/>
            </a:xfrm>
            <a:prstGeom prst="line">
              <a:avLst/>
            </a:prstGeom>
            <a:noFill/>
            <a:ln w="9525">
              <a:solidFill>
                <a:srgbClr val="51626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3" name="Freeform 111">
              <a:extLst>
                <a:ext uri="{FF2B5EF4-FFF2-40B4-BE49-F238E27FC236}">
                  <a16:creationId xmlns:a16="http://schemas.microsoft.com/office/drawing/2014/main" xmlns="" id="{1C8ED7B1-F837-D14A-98FE-F190B2EAB8A2}"/>
                </a:ext>
              </a:extLst>
            </p:cNvPr>
            <p:cNvSpPr>
              <a:spLocks/>
            </p:cNvSpPr>
            <p:nvPr/>
          </p:nvSpPr>
          <p:spPr bwMode="auto">
            <a:xfrm>
              <a:off x="3979863" y="5857875"/>
              <a:ext cx="31750" cy="31750"/>
            </a:xfrm>
            <a:custGeom>
              <a:avLst/>
              <a:gdLst>
                <a:gd name="T0" fmla="*/ 77 w 77"/>
                <a:gd name="T1" fmla="*/ 48 h 97"/>
                <a:gd name="T2" fmla="*/ 76 w 77"/>
                <a:gd name="T3" fmla="*/ 58 h 97"/>
                <a:gd name="T4" fmla="*/ 70 w 77"/>
                <a:gd name="T5" fmla="*/ 75 h 97"/>
                <a:gd name="T6" fmla="*/ 60 w 77"/>
                <a:gd name="T7" fmla="*/ 88 h 97"/>
                <a:gd name="T8" fmla="*/ 46 w 77"/>
                <a:gd name="T9" fmla="*/ 95 h 97"/>
                <a:gd name="T10" fmla="*/ 38 w 77"/>
                <a:gd name="T11" fmla="*/ 97 h 97"/>
                <a:gd name="T12" fmla="*/ 31 w 77"/>
                <a:gd name="T13" fmla="*/ 95 h 97"/>
                <a:gd name="T14" fmla="*/ 17 w 77"/>
                <a:gd name="T15" fmla="*/ 88 h 97"/>
                <a:gd name="T16" fmla="*/ 6 w 77"/>
                <a:gd name="T17" fmla="*/ 75 h 97"/>
                <a:gd name="T18" fmla="*/ 1 w 77"/>
                <a:gd name="T19" fmla="*/ 58 h 97"/>
                <a:gd name="T20" fmla="*/ 0 w 77"/>
                <a:gd name="T21" fmla="*/ 48 h 97"/>
                <a:gd name="T22" fmla="*/ 1 w 77"/>
                <a:gd name="T23" fmla="*/ 38 h 97"/>
                <a:gd name="T24" fmla="*/ 6 w 77"/>
                <a:gd name="T25" fmla="*/ 22 h 97"/>
                <a:gd name="T26" fmla="*/ 17 w 77"/>
                <a:gd name="T27" fmla="*/ 8 h 97"/>
                <a:gd name="T28" fmla="*/ 31 w 77"/>
                <a:gd name="T29" fmla="*/ 0 h 97"/>
                <a:gd name="T30" fmla="*/ 38 w 77"/>
                <a:gd name="T31" fmla="*/ 0 h 97"/>
                <a:gd name="T32" fmla="*/ 46 w 77"/>
                <a:gd name="T33" fmla="*/ 0 h 97"/>
                <a:gd name="T34" fmla="*/ 60 w 77"/>
                <a:gd name="T35" fmla="*/ 8 h 97"/>
                <a:gd name="T36" fmla="*/ 70 w 77"/>
                <a:gd name="T37" fmla="*/ 22 h 97"/>
                <a:gd name="T38" fmla="*/ 76 w 77"/>
                <a:gd name="T39" fmla="*/ 38 h 97"/>
                <a:gd name="T40" fmla="*/ 77 w 77"/>
                <a:gd name="T41" fmla="*/ 4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7" h="97">
                  <a:moveTo>
                    <a:pt x="77" y="48"/>
                  </a:moveTo>
                  <a:lnTo>
                    <a:pt x="76" y="58"/>
                  </a:lnTo>
                  <a:lnTo>
                    <a:pt x="70" y="75"/>
                  </a:lnTo>
                  <a:lnTo>
                    <a:pt x="60" y="88"/>
                  </a:lnTo>
                  <a:lnTo>
                    <a:pt x="46" y="95"/>
                  </a:lnTo>
                  <a:lnTo>
                    <a:pt x="38" y="97"/>
                  </a:lnTo>
                  <a:lnTo>
                    <a:pt x="31" y="95"/>
                  </a:lnTo>
                  <a:lnTo>
                    <a:pt x="17" y="88"/>
                  </a:lnTo>
                  <a:lnTo>
                    <a:pt x="6" y="75"/>
                  </a:lnTo>
                  <a:lnTo>
                    <a:pt x="1" y="58"/>
                  </a:lnTo>
                  <a:lnTo>
                    <a:pt x="0" y="48"/>
                  </a:lnTo>
                  <a:lnTo>
                    <a:pt x="1" y="38"/>
                  </a:lnTo>
                  <a:lnTo>
                    <a:pt x="6" y="22"/>
                  </a:lnTo>
                  <a:lnTo>
                    <a:pt x="17" y="8"/>
                  </a:lnTo>
                  <a:lnTo>
                    <a:pt x="31" y="0"/>
                  </a:lnTo>
                  <a:lnTo>
                    <a:pt x="38" y="0"/>
                  </a:lnTo>
                  <a:lnTo>
                    <a:pt x="46" y="0"/>
                  </a:lnTo>
                  <a:lnTo>
                    <a:pt x="60" y="8"/>
                  </a:lnTo>
                  <a:lnTo>
                    <a:pt x="70" y="22"/>
                  </a:lnTo>
                  <a:lnTo>
                    <a:pt x="76" y="38"/>
                  </a:lnTo>
                  <a:lnTo>
                    <a:pt x="77" y="48"/>
                  </a:lnTo>
                  <a:close/>
                </a:path>
              </a:pathLst>
            </a:custGeom>
            <a:noFill/>
            <a:ln w="9525">
              <a:solidFill>
                <a:srgbClr val="51626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4" name="Freeform 112">
              <a:extLst>
                <a:ext uri="{FF2B5EF4-FFF2-40B4-BE49-F238E27FC236}">
                  <a16:creationId xmlns:a16="http://schemas.microsoft.com/office/drawing/2014/main" xmlns="" id="{1E3F884C-48B1-A646-A29E-1A8124EE1EC2}"/>
                </a:ext>
              </a:extLst>
            </p:cNvPr>
            <p:cNvSpPr>
              <a:spLocks/>
            </p:cNvSpPr>
            <p:nvPr/>
          </p:nvSpPr>
          <p:spPr bwMode="auto">
            <a:xfrm>
              <a:off x="3930650" y="5832475"/>
              <a:ext cx="28575" cy="57150"/>
            </a:xfrm>
            <a:custGeom>
              <a:avLst/>
              <a:gdLst>
                <a:gd name="T0" fmla="*/ 74 w 74"/>
                <a:gd name="T1" fmla="*/ 131 h 178"/>
                <a:gd name="T2" fmla="*/ 74 w 74"/>
                <a:gd name="T3" fmla="*/ 141 h 178"/>
                <a:gd name="T4" fmla="*/ 68 w 74"/>
                <a:gd name="T5" fmla="*/ 158 h 178"/>
                <a:gd name="T6" fmla="*/ 58 w 74"/>
                <a:gd name="T7" fmla="*/ 170 h 178"/>
                <a:gd name="T8" fmla="*/ 45 w 74"/>
                <a:gd name="T9" fmla="*/ 176 h 178"/>
                <a:gd name="T10" fmla="*/ 38 w 74"/>
                <a:gd name="T11" fmla="*/ 178 h 178"/>
                <a:gd name="T12" fmla="*/ 30 w 74"/>
                <a:gd name="T13" fmla="*/ 176 h 178"/>
                <a:gd name="T14" fmla="*/ 17 w 74"/>
                <a:gd name="T15" fmla="*/ 170 h 178"/>
                <a:gd name="T16" fmla="*/ 7 w 74"/>
                <a:gd name="T17" fmla="*/ 158 h 178"/>
                <a:gd name="T18" fmla="*/ 1 w 74"/>
                <a:gd name="T19" fmla="*/ 141 h 178"/>
                <a:gd name="T20" fmla="*/ 0 w 74"/>
                <a:gd name="T21" fmla="*/ 131 h 178"/>
                <a:gd name="T22" fmla="*/ 0 w 74"/>
                <a:gd name="T23" fmla="*/ 100 h 178"/>
                <a:gd name="T24" fmla="*/ 1 w 74"/>
                <a:gd name="T25" fmla="*/ 84 h 178"/>
                <a:gd name="T26" fmla="*/ 8 w 74"/>
                <a:gd name="T27" fmla="*/ 50 h 178"/>
                <a:gd name="T28" fmla="*/ 18 w 74"/>
                <a:gd name="T29" fmla="*/ 20 h 178"/>
                <a:gd name="T30" fmla="*/ 31 w 74"/>
                <a:gd name="T31" fmla="*/ 2 h 178"/>
                <a:gd name="T32" fmla="*/ 38 w 74"/>
                <a:gd name="T33" fmla="*/ 0 h 178"/>
                <a:gd name="T34" fmla="*/ 45 w 74"/>
                <a:gd name="T35" fmla="*/ 2 h 178"/>
                <a:gd name="T36" fmla="*/ 58 w 74"/>
                <a:gd name="T37" fmla="*/ 20 h 178"/>
                <a:gd name="T38" fmla="*/ 68 w 74"/>
                <a:gd name="T39" fmla="*/ 51 h 178"/>
                <a:gd name="T40" fmla="*/ 73 w 74"/>
                <a:gd name="T41" fmla="*/ 85 h 178"/>
                <a:gd name="T42" fmla="*/ 74 w 74"/>
                <a:gd name="T43" fmla="*/ 101 h 178"/>
                <a:gd name="T44" fmla="*/ 74 w 74"/>
                <a:gd name="T45" fmla="*/ 131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4" h="178">
                  <a:moveTo>
                    <a:pt x="74" y="131"/>
                  </a:moveTo>
                  <a:lnTo>
                    <a:pt x="74" y="141"/>
                  </a:lnTo>
                  <a:lnTo>
                    <a:pt x="68" y="158"/>
                  </a:lnTo>
                  <a:lnTo>
                    <a:pt x="58" y="170"/>
                  </a:lnTo>
                  <a:lnTo>
                    <a:pt x="45" y="176"/>
                  </a:lnTo>
                  <a:lnTo>
                    <a:pt x="38" y="178"/>
                  </a:lnTo>
                  <a:lnTo>
                    <a:pt x="30" y="176"/>
                  </a:lnTo>
                  <a:lnTo>
                    <a:pt x="17" y="170"/>
                  </a:lnTo>
                  <a:lnTo>
                    <a:pt x="7" y="158"/>
                  </a:lnTo>
                  <a:lnTo>
                    <a:pt x="1" y="141"/>
                  </a:lnTo>
                  <a:lnTo>
                    <a:pt x="0" y="131"/>
                  </a:lnTo>
                  <a:lnTo>
                    <a:pt x="0" y="100"/>
                  </a:lnTo>
                  <a:lnTo>
                    <a:pt x="1" y="84"/>
                  </a:lnTo>
                  <a:lnTo>
                    <a:pt x="8" y="50"/>
                  </a:lnTo>
                  <a:lnTo>
                    <a:pt x="18" y="20"/>
                  </a:lnTo>
                  <a:lnTo>
                    <a:pt x="31" y="2"/>
                  </a:lnTo>
                  <a:lnTo>
                    <a:pt x="38" y="0"/>
                  </a:lnTo>
                  <a:lnTo>
                    <a:pt x="45" y="2"/>
                  </a:lnTo>
                  <a:lnTo>
                    <a:pt x="58" y="20"/>
                  </a:lnTo>
                  <a:lnTo>
                    <a:pt x="68" y="51"/>
                  </a:lnTo>
                  <a:lnTo>
                    <a:pt x="73" y="85"/>
                  </a:lnTo>
                  <a:lnTo>
                    <a:pt x="74" y="101"/>
                  </a:lnTo>
                  <a:lnTo>
                    <a:pt x="74" y="131"/>
                  </a:lnTo>
                  <a:close/>
                </a:path>
              </a:pathLst>
            </a:custGeom>
            <a:noFill/>
            <a:ln w="9525">
              <a:solidFill>
                <a:srgbClr val="51626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5" name="Line 113">
              <a:extLst>
                <a:ext uri="{FF2B5EF4-FFF2-40B4-BE49-F238E27FC236}">
                  <a16:creationId xmlns:a16="http://schemas.microsoft.com/office/drawing/2014/main" xmlns="" id="{3EE2B549-5FA9-D34C-9F5D-87314666A398}"/>
                </a:ext>
              </a:extLst>
            </p:cNvPr>
            <p:cNvSpPr>
              <a:spLocks noChangeShapeType="1"/>
            </p:cNvSpPr>
            <p:nvPr/>
          </p:nvSpPr>
          <p:spPr bwMode="auto">
            <a:xfrm>
              <a:off x="3995738" y="5889625"/>
              <a:ext cx="0" cy="33338"/>
            </a:xfrm>
            <a:prstGeom prst="line">
              <a:avLst/>
            </a:prstGeom>
            <a:noFill/>
            <a:ln w="9525">
              <a:solidFill>
                <a:srgbClr val="51626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6" name="Line 114">
              <a:extLst>
                <a:ext uri="{FF2B5EF4-FFF2-40B4-BE49-F238E27FC236}">
                  <a16:creationId xmlns:a16="http://schemas.microsoft.com/office/drawing/2014/main" xmlns="" id="{AFC06996-B72E-D647-99E9-D966F8527546}"/>
                </a:ext>
              </a:extLst>
            </p:cNvPr>
            <p:cNvSpPr>
              <a:spLocks noChangeShapeType="1"/>
            </p:cNvSpPr>
            <p:nvPr/>
          </p:nvSpPr>
          <p:spPr bwMode="auto">
            <a:xfrm>
              <a:off x="3676650" y="5583238"/>
              <a:ext cx="0" cy="36513"/>
            </a:xfrm>
            <a:prstGeom prst="line">
              <a:avLst/>
            </a:prstGeom>
            <a:noFill/>
            <a:ln w="9525">
              <a:solidFill>
                <a:srgbClr val="51626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7" name="Line 115">
              <a:extLst>
                <a:ext uri="{FF2B5EF4-FFF2-40B4-BE49-F238E27FC236}">
                  <a16:creationId xmlns:a16="http://schemas.microsoft.com/office/drawing/2014/main" xmlns="" id="{ABC9FCAB-6E71-1B4A-8AB0-BF3FF3A2D772}"/>
                </a:ext>
              </a:extLst>
            </p:cNvPr>
            <p:cNvSpPr>
              <a:spLocks noChangeShapeType="1"/>
            </p:cNvSpPr>
            <p:nvPr/>
          </p:nvSpPr>
          <p:spPr bwMode="auto">
            <a:xfrm>
              <a:off x="3722688" y="5583238"/>
              <a:ext cx="0" cy="36513"/>
            </a:xfrm>
            <a:prstGeom prst="line">
              <a:avLst/>
            </a:prstGeom>
            <a:noFill/>
            <a:ln w="9525">
              <a:solidFill>
                <a:srgbClr val="51626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8" name="Line 116">
              <a:extLst>
                <a:ext uri="{FF2B5EF4-FFF2-40B4-BE49-F238E27FC236}">
                  <a16:creationId xmlns:a16="http://schemas.microsoft.com/office/drawing/2014/main" xmlns="" id="{8A630AAC-68AD-2E48-BCC3-45B9D240D6F1}"/>
                </a:ext>
              </a:extLst>
            </p:cNvPr>
            <p:cNvSpPr>
              <a:spLocks noChangeShapeType="1"/>
            </p:cNvSpPr>
            <p:nvPr/>
          </p:nvSpPr>
          <p:spPr bwMode="auto">
            <a:xfrm>
              <a:off x="3768725" y="5583238"/>
              <a:ext cx="0" cy="36513"/>
            </a:xfrm>
            <a:prstGeom prst="line">
              <a:avLst/>
            </a:prstGeom>
            <a:noFill/>
            <a:ln w="9525">
              <a:solidFill>
                <a:srgbClr val="51626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9" name="Line 117">
              <a:extLst>
                <a:ext uri="{FF2B5EF4-FFF2-40B4-BE49-F238E27FC236}">
                  <a16:creationId xmlns:a16="http://schemas.microsoft.com/office/drawing/2014/main" xmlns="" id="{FEB9FCC5-DE4C-5B40-94A2-9DCEC3B876C7}"/>
                </a:ext>
              </a:extLst>
            </p:cNvPr>
            <p:cNvSpPr>
              <a:spLocks noChangeShapeType="1"/>
            </p:cNvSpPr>
            <p:nvPr/>
          </p:nvSpPr>
          <p:spPr bwMode="auto">
            <a:xfrm>
              <a:off x="3676650" y="5648325"/>
              <a:ext cx="0" cy="36513"/>
            </a:xfrm>
            <a:prstGeom prst="line">
              <a:avLst/>
            </a:prstGeom>
            <a:noFill/>
            <a:ln w="9525">
              <a:solidFill>
                <a:srgbClr val="51626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0" name="Line 118">
              <a:extLst>
                <a:ext uri="{FF2B5EF4-FFF2-40B4-BE49-F238E27FC236}">
                  <a16:creationId xmlns:a16="http://schemas.microsoft.com/office/drawing/2014/main" xmlns="" id="{14E699F5-F670-3445-A067-B7882387F78F}"/>
                </a:ext>
              </a:extLst>
            </p:cNvPr>
            <p:cNvSpPr>
              <a:spLocks noChangeShapeType="1"/>
            </p:cNvSpPr>
            <p:nvPr/>
          </p:nvSpPr>
          <p:spPr bwMode="auto">
            <a:xfrm>
              <a:off x="3722688" y="5648325"/>
              <a:ext cx="0" cy="36513"/>
            </a:xfrm>
            <a:prstGeom prst="line">
              <a:avLst/>
            </a:prstGeom>
            <a:noFill/>
            <a:ln w="9525">
              <a:solidFill>
                <a:srgbClr val="51626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1" name="Line 119">
              <a:extLst>
                <a:ext uri="{FF2B5EF4-FFF2-40B4-BE49-F238E27FC236}">
                  <a16:creationId xmlns:a16="http://schemas.microsoft.com/office/drawing/2014/main" xmlns="" id="{3C736F6E-ED70-EE46-9F36-45B43756807F}"/>
                </a:ext>
              </a:extLst>
            </p:cNvPr>
            <p:cNvSpPr>
              <a:spLocks noChangeShapeType="1"/>
            </p:cNvSpPr>
            <p:nvPr/>
          </p:nvSpPr>
          <p:spPr bwMode="auto">
            <a:xfrm>
              <a:off x="3768725" y="5648325"/>
              <a:ext cx="0" cy="36513"/>
            </a:xfrm>
            <a:prstGeom prst="line">
              <a:avLst/>
            </a:prstGeom>
            <a:noFill/>
            <a:ln w="9525">
              <a:solidFill>
                <a:srgbClr val="51626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2" name="Line 120">
              <a:extLst>
                <a:ext uri="{FF2B5EF4-FFF2-40B4-BE49-F238E27FC236}">
                  <a16:creationId xmlns:a16="http://schemas.microsoft.com/office/drawing/2014/main" xmlns="" id="{FB57D766-DA86-B84C-9768-6F9F5076D0E8}"/>
                </a:ext>
              </a:extLst>
            </p:cNvPr>
            <p:cNvSpPr>
              <a:spLocks noChangeShapeType="1"/>
            </p:cNvSpPr>
            <p:nvPr/>
          </p:nvSpPr>
          <p:spPr bwMode="auto">
            <a:xfrm>
              <a:off x="3676650" y="5713413"/>
              <a:ext cx="0" cy="36513"/>
            </a:xfrm>
            <a:prstGeom prst="line">
              <a:avLst/>
            </a:prstGeom>
            <a:noFill/>
            <a:ln w="9525">
              <a:solidFill>
                <a:srgbClr val="51626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3" name="Line 121">
              <a:extLst>
                <a:ext uri="{FF2B5EF4-FFF2-40B4-BE49-F238E27FC236}">
                  <a16:creationId xmlns:a16="http://schemas.microsoft.com/office/drawing/2014/main" xmlns="" id="{B6EF0BD9-302E-4B4A-91AB-F5CCE7780E04}"/>
                </a:ext>
              </a:extLst>
            </p:cNvPr>
            <p:cNvSpPr>
              <a:spLocks noChangeShapeType="1"/>
            </p:cNvSpPr>
            <p:nvPr/>
          </p:nvSpPr>
          <p:spPr bwMode="auto">
            <a:xfrm>
              <a:off x="3722688" y="5713413"/>
              <a:ext cx="0" cy="36513"/>
            </a:xfrm>
            <a:prstGeom prst="line">
              <a:avLst/>
            </a:prstGeom>
            <a:noFill/>
            <a:ln w="9525">
              <a:solidFill>
                <a:srgbClr val="51626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4" name="Line 122">
              <a:extLst>
                <a:ext uri="{FF2B5EF4-FFF2-40B4-BE49-F238E27FC236}">
                  <a16:creationId xmlns:a16="http://schemas.microsoft.com/office/drawing/2014/main" xmlns="" id="{052346E0-8319-7B4C-952A-381D5AFF33CF}"/>
                </a:ext>
              </a:extLst>
            </p:cNvPr>
            <p:cNvSpPr>
              <a:spLocks noChangeShapeType="1"/>
            </p:cNvSpPr>
            <p:nvPr/>
          </p:nvSpPr>
          <p:spPr bwMode="auto">
            <a:xfrm>
              <a:off x="3768725" y="5713413"/>
              <a:ext cx="0" cy="36513"/>
            </a:xfrm>
            <a:prstGeom prst="line">
              <a:avLst/>
            </a:prstGeom>
            <a:noFill/>
            <a:ln w="9525">
              <a:solidFill>
                <a:srgbClr val="51626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5" name="Line 123">
              <a:extLst>
                <a:ext uri="{FF2B5EF4-FFF2-40B4-BE49-F238E27FC236}">
                  <a16:creationId xmlns:a16="http://schemas.microsoft.com/office/drawing/2014/main" xmlns="" id="{4FAEF10D-82D5-CA49-9E8C-07DBBDE77948}"/>
                </a:ext>
              </a:extLst>
            </p:cNvPr>
            <p:cNvSpPr>
              <a:spLocks noChangeShapeType="1"/>
            </p:cNvSpPr>
            <p:nvPr/>
          </p:nvSpPr>
          <p:spPr bwMode="auto">
            <a:xfrm>
              <a:off x="3676650" y="5778500"/>
              <a:ext cx="0" cy="36513"/>
            </a:xfrm>
            <a:prstGeom prst="line">
              <a:avLst/>
            </a:prstGeom>
            <a:noFill/>
            <a:ln w="9525">
              <a:solidFill>
                <a:srgbClr val="51626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6" name="Line 124">
              <a:extLst>
                <a:ext uri="{FF2B5EF4-FFF2-40B4-BE49-F238E27FC236}">
                  <a16:creationId xmlns:a16="http://schemas.microsoft.com/office/drawing/2014/main" xmlns="" id="{410C2D6C-CC03-CB4A-B6EF-4169767BD6D1}"/>
                </a:ext>
              </a:extLst>
            </p:cNvPr>
            <p:cNvSpPr>
              <a:spLocks noChangeShapeType="1"/>
            </p:cNvSpPr>
            <p:nvPr/>
          </p:nvSpPr>
          <p:spPr bwMode="auto">
            <a:xfrm>
              <a:off x="3722688" y="5778500"/>
              <a:ext cx="0" cy="36513"/>
            </a:xfrm>
            <a:prstGeom prst="line">
              <a:avLst/>
            </a:prstGeom>
            <a:noFill/>
            <a:ln w="9525">
              <a:solidFill>
                <a:srgbClr val="51626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7" name="Line 125">
              <a:extLst>
                <a:ext uri="{FF2B5EF4-FFF2-40B4-BE49-F238E27FC236}">
                  <a16:creationId xmlns:a16="http://schemas.microsoft.com/office/drawing/2014/main" xmlns="" id="{30B04B3E-C175-E348-ABB0-C0193AFBEDE8}"/>
                </a:ext>
              </a:extLst>
            </p:cNvPr>
            <p:cNvSpPr>
              <a:spLocks noChangeShapeType="1"/>
            </p:cNvSpPr>
            <p:nvPr/>
          </p:nvSpPr>
          <p:spPr bwMode="auto">
            <a:xfrm>
              <a:off x="3768725" y="5778500"/>
              <a:ext cx="0" cy="36513"/>
            </a:xfrm>
            <a:prstGeom prst="line">
              <a:avLst/>
            </a:prstGeom>
            <a:noFill/>
            <a:ln w="9525">
              <a:solidFill>
                <a:srgbClr val="51626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8" name="Line 126">
              <a:extLst>
                <a:ext uri="{FF2B5EF4-FFF2-40B4-BE49-F238E27FC236}">
                  <a16:creationId xmlns:a16="http://schemas.microsoft.com/office/drawing/2014/main" xmlns="" id="{B81A81E9-3111-ED47-B634-1A42496CF0D6}"/>
                </a:ext>
              </a:extLst>
            </p:cNvPr>
            <p:cNvSpPr>
              <a:spLocks noChangeShapeType="1"/>
            </p:cNvSpPr>
            <p:nvPr/>
          </p:nvSpPr>
          <p:spPr bwMode="auto">
            <a:xfrm>
              <a:off x="3676650" y="5843588"/>
              <a:ext cx="0" cy="36513"/>
            </a:xfrm>
            <a:prstGeom prst="line">
              <a:avLst/>
            </a:prstGeom>
            <a:noFill/>
            <a:ln w="9525">
              <a:solidFill>
                <a:srgbClr val="51626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9" name="Line 127">
              <a:extLst>
                <a:ext uri="{FF2B5EF4-FFF2-40B4-BE49-F238E27FC236}">
                  <a16:creationId xmlns:a16="http://schemas.microsoft.com/office/drawing/2014/main" xmlns="" id="{9E36964F-D17B-3E4C-93DB-99D0659FBBF9}"/>
                </a:ext>
              </a:extLst>
            </p:cNvPr>
            <p:cNvSpPr>
              <a:spLocks noChangeShapeType="1"/>
            </p:cNvSpPr>
            <p:nvPr/>
          </p:nvSpPr>
          <p:spPr bwMode="auto">
            <a:xfrm>
              <a:off x="3722688" y="5843588"/>
              <a:ext cx="0" cy="36513"/>
            </a:xfrm>
            <a:prstGeom prst="line">
              <a:avLst/>
            </a:prstGeom>
            <a:noFill/>
            <a:ln w="9525">
              <a:solidFill>
                <a:srgbClr val="51626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0" name="Line 128">
              <a:extLst>
                <a:ext uri="{FF2B5EF4-FFF2-40B4-BE49-F238E27FC236}">
                  <a16:creationId xmlns:a16="http://schemas.microsoft.com/office/drawing/2014/main" xmlns="" id="{7A235919-924D-6C41-9BC6-E6425BC433CC}"/>
                </a:ext>
              </a:extLst>
            </p:cNvPr>
            <p:cNvSpPr>
              <a:spLocks noChangeShapeType="1"/>
            </p:cNvSpPr>
            <p:nvPr/>
          </p:nvSpPr>
          <p:spPr bwMode="auto">
            <a:xfrm>
              <a:off x="3768725" y="5843588"/>
              <a:ext cx="0" cy="36513"/>
            </a:xfrm>
            <a:prstGeom prst="line">
              <a:avLst/>
            </a:prstGeom>
            <a:noFill/>
            <a:ln w="9525">
              <a:solidFill>
                <a:srgbClr val="51626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1" name="Line 129">
              <a:extLst>
                <a:ext uri="{FF2B5EF4-FFF2-40B4-BE49-F238E27FC236}">
                  <a16:creationId xmlns:a16="http://schemas.microsoft.com/office/drawing/2014/main" xmlns="" id="{A6FC67ED-06ED-794C-B157-82C2FD423273}"/>
                </a:ext>
              </a:extLst>
            </p:cNvPr>
            <p:cNvSpPr>
              <a:spLocks noChangeShapeType="1"/>
            </p:cNvSpPr>
            <p:nvPr/>
          </p:nvSpPr>
          <p:spPr bwMode="auto">
            <a:xfrm>
              <a:off x="3857625" y="5718175"/>
              <a:ext cx="0" cy="26988"/>
            </a:xfrm>
            <a:prstGeom prst="line">
              <a:avLst/>
            </a:prstGeom>
            <a:noFill/>
            <a:ln w="9525">
              <a:solidFill>
                <a:srgbClr val="51626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2" name="Line 130">
              <a:extLst>
                <a:ext uri="{FF2B5EF4-FFF2-40B4-BE49-F238E27FC236}">
                  <a16:creationId xmlns:a16="http://schemas.microsoft.com/office/drawing/2014/main" xmlns="" id="{4F12E547-849A-2547-AD24-254DF0C761B0}"/>
                </a:ext>
              </a:extLst>
            </p:cNvPr>
            <p:cNvSpPr>
              <a:spLocks noChangeShapeType="1"/>
            </p:cNvSpPr>
            <p:nvPr/>
          </p:nvSpPr>
          <p:spPr bwMode="auto">
            <a:xfrm>
              <a:off x="3903663" y="5718175"/>
              <a:ext cx="0" cy="26988"/>
            </a:xfrm>
            <a:prstGeom prst="line">
              <a:avLst/>
            </a:prstGeom>
            <a:noFill/>
            <a:ln w="9525">
              <a:solidFill>
                <a:srgbClr val="51626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3" name="Line 131">
              <a:extLst>
                <a:ext uri="{FF2B5EF4-FFF2-40B4-BE49-F238E27FC236}">
                  <a16:creationId xmlns:a16="http://schemas.microsoft.com/office/drawing/2014/main" xmlns="" id="{FD298AC0-7812-0D4A-9A07-EFE04F031EE4}"/>
                </a:ext>
              </a:extLst>
            </p:cNvPr>
            <p:cNvSpPr>
              <a:spLocks noChangeShapeType="1"/>
            </p:cNvSpPr>
            <p:nvPr/>
          </p:nvSpPr>
          <p:spPr bwMode="auto">
            <a:xfrm>
              <a:off x="3857625" y="5765800"/>
              <a:ext cx="0" cy="25400"/>
            </a:xfrm>
            <a:prstGeom prst="line">
              <a:avLst/>
            </a:prstGeom>
            <a:noFill/>
            <a:ln w="9525">
              <a:solidFill>
                <a:srgbClr val="51626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4" name="Line 132">
              <a:extLst>
                <a:ext uri="{FF2B5EF4-FFF2-40B4-BE49-F238E27FC236}">
                  <a16:creationId xmlns:a16="http://schemas.microsoft.com/office/drawing/2014/main" xmlns="" id="{6432E98F-B06E-9E4B-8568-DF7471A7806E}"/>
                </a:ext>
              </a:extLst>
            </p:cNvPr>
            <p:cNvSpPr>
              <a:spLocks noChangeShapeType="1"/>
            </p:cNvSpPr>
            <p:nvPr/>
          </p:nvSpPr>
          <p:spPr bwMode="auto">
            <a:xfrm>
              <a:off x="3903663" y="5765800"/>
              <a:ext cx="0" cy="25400"/>
            </a:xfrm>
            <a:prstGeom prst="line">
              <a:avLst/>
            </a:prstGeom>
            <a:noFill/>
            <a:ln w="9525">
              <a:solidFill>
                <a:srgbClr val="51626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5" name="Line 133">
              <a:extLst>
                <a:ext uri="{FF2B5EF4-FFF2-40B4-BE49-F238E27FC236}">
                  <a16:creationId xmlns:a16="http://schemas.microsoft.com/office/drawing/2014/main" xmlns="" id="{42DC2F2C-FCEF-394B-9581-52CC9869A8AA}"/>
                </a:ext>
              </a:extLst>
            </p:cNvPr>
            <p:cNvSpPr>
              <a:spLocks noChangeShapeType="1"/>
            </p:cNvSpPr>
            <p:nvPr/>
          </p:nvSpPr>
          <p:spPr bwMode="auto">
            <a:xfrm>
              <a:off x="3857625" y="5811838"/>
              <a:ext cx="0" cy="26988"/>
            </a:xfrm>
            <a:prstGeom prst="line">
              <a:avLst/>
            </a:prstGeom>
            <a:noFill/>
            <a:ln w="9525">
              <a:solidFill>
                <a:srgbClr val="51626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6" name="Line 134">
              <a:extLst>
                <a:ext uri="{FF2B5EF4-FFF2-40B4-BE49-F238E27FC236}">
                  <a16:creationId xmlns:a16="http://schemas.microsoft.com/office/drawing/2014/main" xmlns="" id="{2AD25061-AE11-4B4E-95CC-DEE7873A4254}"/>
                </a:ext>
              </a:extLst>
            </p:cNvPr>
            <p:cNvSpPr>
              <a:spLocks noChangeShapeType="1"/>
            </p:cNvSpPr>
            <p:nvPr/>
          </p:nvSpPr>
          <p:spPr bwMode="auto">
            <a:xfrm>
              <a:off x="3903663" y="5811838"/>
              <a:ext cx="0" cy="26988"/>
            </a:xfrm>
            <a:prstGeom prst="line">
              <a:avLst/>
            </a:prstGeom>
            <a:noFill/>
            <a:ln w="9525">
              <a:solidFill>
                <a:srgbClr val="51626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7" name="Line 135">
              <a:extLst>
                <a:ext uri="{FF2B5EF4-FFF2-40B4-BE49-F238E27FC236}">
                  <a16:creationId xmlns:a16="http://schemas.microsoft.com/office/drawing/2014/main" xmlns="" id="{28D2B782-7C63-0E4E-9EEC-26DC9DE7BD01}"/>
                </a:ext>
              </a:extLst>
            </p:cNvPr>
            <p:cNvSpPr>
              <a:spLocks noChangeShapeType="1"/>
            </p:cNvSpPr>
            <p:nvPr/>
          </p:nvSpPr>
          <p:spPr bwMode="auto">
            <a:xfrm>
              <a:off x="3857625" y="5859463"/>
              <a:ext cx="0" cy="25400"/>
            </a:xfrm>
            <a:prstGeom prst="line">
              <a:avLst/>
            </a:prstGeom>
            <a:noFill/>
            <a:ln w="9525">
              <a:solidFill>
                <a:srgbClr val="51626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8" name="Line 136">
              <a:extLst>
                <a:ext uri="{FF2B5EF4-FFF2-40B4-BE49-F238E27FC236}">
                  <a16:creationId xmlns:a16="http://schemas.microsoft.com/office/drawing/2014/main" xmlns="" id="{4E90FBE8-3EC0-794B-A40A-C3A4A5F632E1}"/>
                </a:ext>
              </a:extLst>
            </p:cNvPr>
            <p:cNvSpPr>
              <a:spLocks noChangeShapeType="1"/>
            </p:cNvSpPr>
            <p:nvPr/>
          </p:nvSpPr>
          <p:spPr bwMode="auto">
            <a:xfrm>
              <a:off x="3903663" y="5859463"/>
              <a:ext cx="0" cy="25400"/>
            </a:xfrm>
            <a:prstGeom prst="line">
              <a:avLst/>
            </a:prstGeom>
            <a:noFill/>
            <a:ln w="9525">
              <a:solidFill>
                <a:srgbClr val="51626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grpSp>
      <p:graphicFrame>
        <p:nvGraphicFramePr>
          <p:cNvPr id="180" name="Table 179">
            <a:extLst>
              <a:ext uri="{FF2B5EF4-FFF2-40B4-BE49-F238E27FC236}">
                <a16:creationId xmlns:a16="http://schemas.microsoft.com/office/drawing/2014/main" xmlns="" id="{5FAB9BD2-84EA-2947-AAEB-7ACEA6DA89D1}"/>
              </a:ext>
            </a:extLst>
          </p:cNvPr>
          <p:cNvGraphicFramePr>
            <a:graphicFrameLocks noGrp="1"/>
          </p:cNvGraphicFramePr>
          <p:nvPr>
            <p:extLst>
              <p:ext uri="{D42A27DB-BD31-4B8C-83A1-F6EECF244321}">
                <p14:modId xmlns:p14="http://schemas.microsoft.com/office/powerpoint/2010/main" val="1117375862"/>
              </p:ext>
            </p:extLst>
          </p:nvPr>
        </p:nvGraphicFramePr>
        <p:xfrm>
          <a:off x="3576045" y="1926319"/>
          <a:ext cx="2861461" cy="2642513"/>
        </p:xfrm>
        <a:graphic>
          <a:graphicData uri="http://schemas.openxmlformats.org/drawingml/2006/table">
            <a:tbl>
              <a:tblPr firstRow="1" bandRow="1">
                <a:tableStyleId>{5C22544A-7EE6-4342-B048-85BDC9FD1C3A}</a:tableStyleId>
              </a:tblPr>
              <a:tblGrid>
                <a:gridCol w="2092087">
                  <a:extLst>
                    <a:ext uri="{9D8B030D-6E8A-4147-A177-3AD203B41FA5}">
                      <a16:colId xmlns:a16="http://schemas.microsoft.com/office/drawing/2014/main" xmlns="" val="4035865232"/>
                    </a:ext>
                  </a:extLst>
                </a:gridCol>
                <a:gridCol w="769374">
                  <a:extLst>
                    <a:ext uri="{9D8B030D-6E8A-4147-A177-3AD203B41FA5}">
                      <a16:colId xmlns:a16="http://schemas.microsoft.com/office/drawing/2014/main" xmlns="" val="2101721362"/>
                    </a:ext>
                  </a:extLst>
                </a:gridCol>
              </a:tblGrid>
              <a:tr h="316708">
                <a:tc>
                  <a:txBody>
                    <a:bodyPr/>
                    <a:lstStyle/>
                    <a:p>
                      <a:endParaRPr lang="en-GB" dirty="0"/>
                    </a:p>
                  </a:txBody>
                  <a:tcPr marL="0" marR="0" marT="36000" marB="36000">
                    <a:lnL w="12700" cmpd="sng">
                      <a:noFill/>
                    </a:lnL>
                    <a:lnR w="12700" cmpd="sng">
                      <a:noFill/>
                    </a:lnR>
                    <a:lnT w="12700" cmpd="sng">
                      <a:noFill/>
                    </a:lnT>
                    <a:lnB w="12700" cap="flat" cmpd="sng" algn="ctr">
                      <a:solidFill>
                        <a:srgbClr val="6E809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742950" rtl="0" eaLnBrk="1" fontAlgn="auto" latinLnBrk="0" hangingPunct="1">
                        <a:lnSpc>
                          <a:spcPct val="90000"/>
                        </a:lnSpc>
                        <a:spcBef>
                          <a:spcPts val="0"/>
                        </a:spcBef>
                        <a:spcAft>
                          <a:spcPts val="0"/>
                        </a:spcAft>
                        <a:buClrTx/>
                        <a:buSzTx/>
                        <a:buFontTx/>
                        <a:buNone/>
                        <a:tabLst/>
                        <a:defRPr/>
                      </a:pPr>
                      <a:r>
                        <a:rPr lang="en-GB" sz="1200" b="0" i="0" u="none" strike="noStrike" kern="1200" baseline="30000" dirty="0">
                          <a:solidFill>
                            <a:srgbClr val="6E8090"/>
                          </a:solidFill>
                          <a:effectLst/>
                          <a:latin typeface="+mn-lt"/>
                          <a:ea typeface="+mn-ea"/>
                          <a:cs typeface="+mn-cs"/>
                        </a:rPr>
                        <a:t>Number of</a:t>
                      </a:r>
                      <a:br>
                        <a:rPr lang="en-GB" sz="1200" b="0" i="0" u="none" strike="noStrike" kern="1200" baseline="30000" dirty="0">
                          <a:solidFill>
                            <a:srgbClr val="6E8090"/>
                          </a:solidFill>
                          <a:effectLst/>
                          <a:latin typeface="+mn-lt"/>
                          <a:ea typeface="+mn-ea"/>
                          <a:cs typeface="+mn-cs"/>
                        </a:rPr>
                      </a:br>
                      <a:r>
                        <a:rPr lang="en-GB" sz="1200" b="0" i="0" u="none" strike="noStrike" kern="1200" baseline="30000" dirty="0">
                          <a:solidFill>
                            <a:srgbClr val="6E8090"/>
                          </a:solidFill>
                          <a:effectLst/>
                          <a:latin typeface="+mn-lt"/>
                          <a:ea typeface="+mn-ea"/>
                          <a:cs typeface="+mn-cs"/>
                        </a:rPr>
                        <a:t>employees</a:t>
                      </a:r>
                    </a:p>
                  </a:txBody>
                  <a:tcPr marL="0" marR="0" marT="36000" marB="36000">
                    <a:lnL w="12700" cmpd="sng">
                      <a:noFill/>
                    </a:lnL>
                    <a:lnR w="12700" cmpd="sng">
                      <a:noFill/>
                    </a:lnR>
                    <a:lnT w="12700" cmpd="sng">
                      <a:noFill/>
                    </a:lnT>
                    <a:lnB w="12700" cap="flat" cmpd="sng" algn="ctr">
                      <a:solidFill>
                        <a:srgbClr val="6E809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115441341"/>
                  </a:ext>
                </a:extLst>
              </a:tr>
              <a:tr h="467053">
                <a:tc>
                  <a:txBody>
                    <a:bodyPr/>
                    <a:lstStyle/>
                    <a:p>
                      <a:pPr>
                        <a:lnSpc>
                          <a:spcPct val="90000"/>
                        </a:lnSpc>
                      </a:pPr>
                      <a:r>
                        <a:rPr lang="en-GB" sz="1000" dirty="0">
                          <a:solidFill>
                            <a:srgbClr val="6E8090"/>
                          </a:solidFill>
                        </a:rPr>
                        <a:t>Financial &amp; Insurance Activities</a:t>
                      </a:r>
                    </a:p>
                  </a:txBody>
                  <a:tcPr marL="306000" marT="72000" marB="72000" anchor="ctr">
                    <a:lnL w="12700" cmpd="sng">
                      <a:noFill/>
                    </a:lnL>
                    <a:lnR w="12700" cmpd="sng">
                      <a:noFill/>
                    </a:lnR>
                    <a:lnT w="12700" cap="flat" cmpd="sng" algn="ctr">
                      <a:solidFill>
                        <a:srgbClr val="6E8090"/>
                      </a:solidFill>
                      <a:prstDash val="solid"/>
                      <a:round/>
                      <a:headEnd type="none" w="med" len="med"/>
                      <a:tailEnd type="none" w="med" len="med"/>
                    </a:lnT>
                    <a:lnB w="6350" cap="flat" cmpd="sng" algn="ctr">
                      <a:solidFill>
                        <a:srgbClr val="6E809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000" b="1" dirty="0">
                          <a:solidFill>
                            <a:srgbClr val="6E8090"/>
                          </a:solidFill>
                        </a:rPr>
                        <a:t>78,580</a:t>
                      </a:r>
                    </a:p>
                  </a:txBody>
                  <a:tcPr marR="0" marT="36000" marB="36000" anchor="ctr">
                    <a:lnL w="12700" cmpd="sng">
                      <a:noFill/>
                    </a:lnL>
                    <a:lnR w="12700" cmpd="sng">
                      <a:noFill/>
                    </a:lnR>
                    <a:lnT w="12700" cap="flat" cmpd="sng" algn="ctr">
                      <a:solidFill>
                        <a:srgbClr val="6E8090"/>
                      </a:solidFill>
                      <a:prstDash val="solid"/>
                      <a:round/>
                      <a:headEnd type="none" w="med" len="med"/>
                      <a:tailEnd type="none" w="med" len="med"/>
                    </a:lnT>
                    <a:lnB w="6350" cap="flat" cmpd="sng" algn="ctr">
                      <a:solidFill>
                        <a:srgbClr val="6E809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112916060"/>
                  </a:ext>
                </a:extLst>
              </a:tr>
              <a:tr h="449138">
                <a:tc>
                  <a:txBody>
                    <a:bodyPr/>
                    <a:lstStyle/>
                    <a:p>
                      <a:pPr>
                        <a:lnSpc>
                          <a:spcPct val="90000"/>
                        </a:lnSpc>
                      </a:pPr>
                      <a:r>
                        <a:rPr lang="en-GB" sz="1000" dirty="0">
                          <a:solidFill>
                            <a:srgbClr val="6E8090"/>
                          </a:solidFill>
                        </a:rPr>
                        <a:t>Energy &amp; Environment</a:t>
                      </a:r>
                    </a:p>
                  </a:txBody>
                  <a:tcPr marL="306000" marT="72000" marB="72000" anchor="ctr">
                    <a:lnL w="12700" cmpd="sng">
                      <a:noFill/>
                    </a:lnL>
                    <a:lnR w="12700" cmpd="sng">
                      <a:noFill/>
                    </a:lnR>
                    <a:lnT w="6350" cap="flat" cmpd="sng" algn="ctr">
                      <a:solidFill>
                        <a:srgbClr val="6E8090"/>
                      </a:solidFill>
                      <a:prstDash val="solid"/>
                      <a:round/>
                      <a:headEnd type="none" w="med" len="med"/>
                      <a:tailEnd type="none" w="med" len="med"/>
                    </a:lnT>
                    <a:lnB w="6350" cap="flat" cmpd="sng" algn="ctr">
                      <a:solidFill>
                        <a:srgbClr val="6E809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000" b="1" dirty="0">
                          <a:solidFill>
                            <a:srgbClr val="6E8090"/>
                          </a:solidFill>
                        </a:rPr>
                        <a:t>53,645</a:t>
                      </a:r>
                    </a:p>
                  </a:txBody>
                  <a:tcPr marR="0" marT="36000" marB="36000" anchor="ctr">
                    <a:lnL w="12700" cmpd="sng">
                      <a:noFill/>
                    </a:lnL>
                    <a:lnR w="12700" cmpd="sng">
                      <a:noFill/>
                    </a:lnR>
                    <a:lnT w="6350" cap="flat" cmpd="sng" algn="ctr">
                      <a:solidFill>
                        <a:srgbClr val="6E8090"/>
                      </a:solidFill>
                      <a:prstDash val="solid"/>
                      <a:round/>
                      <a:headEnd type="none" w="med" len="med"/>
                      <a:tailEnd type="none" w="med" len="med"/>
                    </a:lnT>
                    <a:lnB w="6350" cap="flat" cmpd="sng" algn="ctr">
                      <a:solidFill>
                        <a:srgbClr val="6E809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795487894"/>
                  </a:ext>
                </a:extLst>
              </a:tr>
              <a:tr h="476721">
                <a:tc>
                  <a:txBody>
                    <a:bodyPr/>
                    <a:lstStyle/>
                    <a:p>
                      <a:pPr>
                        <a:lnSpc>
                          <a:spcPct val="90000"/>
                        </a:lnSpc>
                      </a:pPr>
                      <a:r>
                        <a:rPr lang="en-GB" sz="1000" dirty="0">
                          <a:solidFill>
                            <a:srgbClr val="6E8090"/>
                          </a:solidFill>
                        </a:rPr>
                        <a:t>Chemicals &amp; Materials</a:t>
                      </a:r>
                    </a:p>
                  </a:txBody>
                  <a:tcPr marL="306000" marT="72000" marB="72000" anchor="ctr">
                    <a:lnL w="12700" cmpd="sng">
                      <a:noFill/>
                    </a:lnL>
                    <a:lnR w="12700" cmpd="sng">
                      <a:noFill/>
                    </a:lnR>
                    <a:lnT w="6350" cap="flat" cmpd="sng" algn="ctr">
                      <a:solidFill>
                        <a:srgbClr val="6E8090"/>
                      </a:solidFill>
                      <a:prstDash val="solid"/>
                      <a:round/>
                      <a:headEnd type="none" w="med" len="med"/>
                      <a:tailEnd type="none" w="med" len="med"/>
                    </a:lnT>
                    <a:lnB w="6350" cap="flat" cmpd="sng" algn="ctr">
                      <a:solidFill>
                        <a:srgbClr val="6E809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000" b="1" dirty="0">
                          <a:solidFill>
                            <a:srgbClr val="6E8090"/>
                          </a:solidFill>
                        </a:rPr>
                        <a:t>35,332</a:t>
                      </a:r>
                    </a:p>
                  </a:txBody>
                  <a:tcPr marR="0" marT="36000" marB="36000" anchor="ctr">
                    <a:lnL w="12700" cmpd="sng">
                      <a:noFill/>
                    </a:lnL>
                    <a:lnR w="12700" cmpd="sng">
                      <a:noFill/>
                    </a:lnR>
                    <a:lnT w="6350" cap="flat" cmpd="sng" algn="ctr">
                      <a:solidFill>
                        <a:srgbClr val="6E8090"/>
                      </a:solidFill>
                      <a:prstDash val="solid"/>
                      <a:round/>
                      <a:headEnd type="none" w="med" len="med"/>
                      <a:tailEnd type="none" w="med" len="med"/>
                    </a:lnT>
                    <a:lnB w="6350" cap="flat" cmpd="sng" algn="ctr">
                      <a:solidFill>
                        <a:srgbClr val="6E809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268200032"/>
                  </a:ext>
                </a:extLst>
              </a:tr>
              <a:tr h="468501">
                <a:tc>
                  <a:txBody>
                    <a:bodyPr/>
                    <a:lstStyle/>
                    <a:p>
                      <a:pPr>
                        <a:lnSpc>
                          <a:spcPct val="90000"/>
                        </a:lnSpc>
                      </a:pPr>
                      <a:r>
                        <a:rPr lang="en-GB" sz="1000" dirty="0">
                          <a:solidFill>
                            <a:srgbClr val="6E8090"/>
                          </a:solidFill>
                        </a:rPr>
                        <a:t>Agriculture</a:t>
                      </a:r>
                    </a:p>
                  </a:txBody>
                  <a:tcPr marL="306000" marT="72000" marB="72000" anchor="ctr">
                    <a:lnL w="12700" cmpd="sng">
                      <a:noFill/>
                    </a:lnL>
                    <a:lnR w="12700" cmpd="sng">
                      <a:noFill/>
                    </a:lnR>
                    <a:lnT w="6350" cap="flat" cmpd="sng" algn="ctr">
                      <a:solidFill>
                        <a:srgbClr val="6E8090"/>
                      </a:solidFill>
                      <a:prstDash val="solid"/>
                      <a:round/>
                      <a:headEnd type="none" w="med" len="med"/>
                      <a:tailEnd type="none" w="med" len="med"/>
                    </a:lnT>
                    <a:lnB w="6350" cap="flat" cmpd="sng" algn="ctr">
                      <a:solidFill>
                        <a:srgbClr val="6E809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000" b="1" dirty="0">
                          <a:solidFill>
                            <a:srgbClr val="6E8090"/>
                          </a:solidFill>
                        </a:rPr>
                        <a:t>30,801</a:t>
                      </a:r>
                    </a:p>
                  </a:txBody>
                  <a:tcPr marR="0" marT="36000" marB="36000" anchor="ctr">
                    <a:lnL w="12700" cmpd="sng">
                      <a:noFill/>
                    </a:lnL>
                    <a:lnR w="12700" cmpd="sng">
                      <a:noFill/>
                    </a:lnR>
                    <a:lnT w="6350" cap="flat" cmpd="sng" algn="ctr">
                      <a:solidFill>
                        <a:srgbClr val="6E8090"/>
                      </a:solidFill>
                      <a:prstDash val="solid"/>
                      <a:round/>
                      <a:headEnd type="none" w="med" len="med"/>
                      <a:tailEnd type="none" w="med" len="med"/>
                    </a:lnT>
                    <a:lnB w="6350" cap="flat" cmpd="sng" algn="ctr">
                      <a:solidFill>
                        <a:srgbClr val="6E809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006607368"/>
                  </a:ext>
                </a:extLst>
              </a:tr>
              <a:tr h="464392">
                <a:tc>
                  <a:txBody>
                    <a:bodyPr/>
                    <a:lstStyle/>
                    <a:p>
                      <a:pPr>
                        <a:lnSpc>
                          <a:spcPct val="90000"/>
                        </a:lnSpc>
                      </a:pPr>
                      <a:r>
                        <a:rPr lang="en-GB" sz="1000" dirty="0">
                          <a:solidFill>
                            <a:srgbClr val="6E8090"/>
                          </a:solidFill>
                        </a:rPr>
                        <a:t>Real Estate</a:t>
                      </a:r>
                    </a:p>
                  </a:txBody>
                  <a:tcPr marL="306000" marT="72000" marB="72000" anchor="ctr">
                    <a:lnL w="12700" cmpd="sng">
                      <a:noFill/>
                    </a:lnL>
                    <a:lnR w="12700" cmpd="sng">
                      <a:noFill/>
                    </a:lnR>
                    <a:lnT w="6350" cap="flat" cmpd="sng" algn="ctr">
                      <a:solidFill>
                        <a:srgbClr val="6E8090"/>
                      </a:solidFill>
                      <a:prstDash val="solid"/>
                      <a:round/>
                      <a:headEnd type="none" w="med" len="med"/>
                      <a:tailEnd type="none" w="med" len="med"/>
                    </a:lnT>
                    <a:lnB w="6350" cap="flat" cmpd="sng" algn="ctr">
                      <a:solidFill>
                        <a:srgbClr val="6E809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000" b="1" dirty="0">
                          <a:solidFill>
                            <a:srgbClr val="6E8090"/>
                          </a:solidFill>
                        </a:rPr>
                        <a:t>17,822</a:t>
                      </a:r>
                    </a:p>
                  </a:txBody>
                  <a:tcPr marR="0" marT="36000" marB="36000" anchor="ctr">
                    <a:lnL w="12700" cmpd="sng">
                      <a:noFill/>
                    </a:lnL>
                    <a:lnR w="12700" cmpd="sng">
                      <a:noFill/>
                    </a:lnR>
                    <a:lnT w="6350" cap="flat" cmpd="sng" algn="ctr">
                      <a:solidFill>
                        <a:srgbClr val="6E8090"/>
                      </a:solidFill>
                      <a:prstDash val="solid"/>
                      <a:round/>
                      <a:headEnd type="none" w="med" len="med"/>
                      <a:tailEnd type="none" w="med" len="med"/>
                    </a:lnT>
                    <a:lnB w="6350" cap="flat" cmpd="sng" algn="ctr">
                      <a:solidFill>
                        <a:srgbClr val="6E809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256050324"/>
                  </a:ext>
                </a:extLst>
              </a:tr>
            </a:tbl>
          </a:graphicData>
        </a:graphic>
      </p:graphicFrame>
      <p:grpSp>
        <p:nvGrpSpPr>
          <p:cNvPr id="2" name="Group 1"/>
          <p:cNvGrpSpPr/>
          <p:nvPr/>
        </p:nvGrpSpPr>
        <p:grpSpPr>
          <a:xfrm>
            <a:off x="6752648" y="1430022"/>
            <a:ext cx="2273654" cy="2165807"/>
            <a:chOff x="6760268" y="1407162"/>
            <a:chExt cx="2273654" cy="2165807"/>
          </a:xfrm>
        </p:grpSpPr>
        <p:sp>
          <p:nvSpPr>
            <p:cNvPr id="52" name="Oval 51"/>
            <p:cNvSpPr/>
            <p:nvPr/>
          </p:nvSpPr>
          <p:spPr>
            <a:xfrm>
              <a:off x="6760268" y="1407162"/>
              <a:ext cx="2117032" cy="2165807"/>
            </a:xfrm>
            <a:prstGeom prst="ellipse">
              <a:avLst/>
            </a:prstGeom>
            <a:solidFill>
              <a:schemeClr val="accent4">
                <a:lumMod val="20000"/>
                <a:lumOff val="8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72367" y="1770182"/>
              <a:ext cx="1272091" cy="560187"/>
            </a:xfrm>
            <a:prstGeom prst="rect">
              <a:avLst/>
            </a:prstGeom>
          </p:spPr>
        </p:pic>
        <p:grpSp>
          <p:nvGrpSpPr>
            <p:cNvPr id="181" name="Group 180"/>
            <p:cNvGrpSpPr/>
            <p:nvPr/>
          </p:nvGrpSpPr>
          <p:grpSpPr>
            <a:xfrm>
              <a:off x="7295795" y="2412361"/>
              <a:ext cx="1738127" cy="846616"/>
              <a:chOff x="7782782" y="-1284723"/>
              <a:chExt cx="1738127" cy="846616"/>
            </a:xfrm>
          </p:grpSpPr>
          <p:sp>
            <p:nvSpPr>
              <p:cNvPr id="182" name="TextBox 181">
                <a:extLst>
                  <a:ext uri="{FF2B5EF4-FFF2-40B4-BE49-F238E27FC236}">
                    <a16:creationId xmlns:a16="http://schemas.microsoft.com/office/drawing/2014/main" xmlns="" id="{9246A3D5-0804-4608-AE2F-948102A6F413}"/>
                  </a:ext>
                </a:extLst>
              </p:cNvPr>
              <p:cNvSpPr txBox="1"/>
              <p:nvPr/>
            </p:nvSpPr>
            <p:spPr>
              <a:xfrm>
                <a:off x="7782782" y="-970504"/>
                <a:ext cx="1178208" cy="369332"/>
              </a:xfrm>
              <a:prstGeom prst="rect">
                <a:avLst/>
              </a:prstGeom>
              <a:noFill/>
            </p:spPr>
            <p:txBody>
              <a:bodyPr wrap="none" lIns="0" tIns="0" rIns="0" bIns="0" rtlCol="0">
                <a:spAutoFit/>
              </a:bodyPr>
              <a:lstStyle/>
              <a:p>
                <a:r>
                  <a:rPr lang="is-IS" sz="2400" dirty="0">
                    <a:solidFill>
                      <a:schemeClr val="accent1"/>
                    </a:solidFill>
                  </a:rPr>
                  <a:t>991,505 </a:t>
                </a:r>
              </a:p>
            </p:txBody>
          </p:sp>
          <p:sp>
            <p:nvSpPr>
              <p:cNvPr id="183" name="TextBox 182">
                <a:extLst>
                  <a:ext uri="{FF2B5EF4-FFF2-40B4-BE49-F238E27FC236}">
                    <a16:creationId xmlns:a16="http://schemas.microsoft.com/office/drawing/2014/main" xmlns="" id="{60034226-AEF6-4E2E-BAF0-E165D9B1C1F4}"/>
                  </a:ext>
                </a:extLst>
              </p:cNvPr>
              <p:cNvSpPr txBox="1"/>
              <p:nvPr/>
            </p:nvSpPr>
            <p:spPr>
              <a:xfrm>
                <a:off x="7782783" y="-1284723"/>
                <a:ext cx="1738126" cy="307777"/>
              </a:xfrm>
              <a:prstGeom prst="rect">
                <a:avLst/>
              </a:prstGeom>
              <a:noFill/>
            </p:spPr>
            <p:txBody>
              <a:bodyPr wrap="square" lIns="0" tIns="0" rIns="0" bIns="0" rtlCol="0">
                <a:spAutoFit/>
              </a:bodyPr>
              <a:lstStyle/>
              <a:p>
                <a:r>
                  <a:rPr lang="en-GB" sz="1000" b="1" dirty="0">
                    <a:solidFill>
                      <a:schemeClr val="accent1"/>
                    </a:solidFill>
                  </a:rPr>
                  <a:t>Consumer Goods </a:t>
                </a:r>
                <a:br>
                  <a:rPr lang="en-GB" sz="1000" b="1" dirty="0">
                    <a:solidFill>
                      <a:schemeClr val="accent1"/>
                    </a:solidFill>
                  </a:rPr>
                </a:br>
                <a:r>
                  <a:rPr lang="en-GB" sz="1000" b="1" dirty="0">
                    <a:solidFill>
                      <a:schemeClr val="accent1"/>
                    </a:solidFill>
                  </a:rPr>
                  <a:t>&amp; Services</a:t>
                </a:r>
              </a:p>
            </p:txBody>
          </p:sp>
          <p:sp>
            <p:nvSpPr>
              <p:cNvPr id="184" name="TextBox 183">
                <a:extLst>
                  <a:ext uri="{FF2B5EF4-FFF2-40B4-BE49-F238E27FC236}">
                    <a16:creationId xmlns:a16="http://schemas.microsoft.com/office/drawing/2014/main" xmlns="" id="{60034226-AEF6-4E2E-BAF0-E165D9B1C1F4}"/>
                  </a:ext>
                </a:extLst>
              </p:cNvPr>
              <p:cNvSpPr txBox="1"/>
              <p:nvPr/>
            </p:nvSpPr>
            <p:spPr>
              <a:xfrm>
                <a:off x="7782783" y="-591995"/>
                <a:ext cx="1738126" cy="153888"/>
              </a:xfrm>
              <a:prstGeom prst="rect">
                <a:avLst/>
              </a:prstGeom>
              <a:noFill/>
            </p:spPr>
            <p:txBody>
              <a:bodyPr wrap="square" lIns="0" tIns="0" rIns="0" bIns="0" rtlCol="0">
                <a:spAutoFit/>
              </a:bodyPr>
              <a:lstStyle/>
              <a:p>
                <a:r>
                  <a:rPr lang="en-GB" sz="1000" dirty="0">
                    <a:solidFill>
                      <a:schemeClr val="accent1"/>
                    </a:solidFill>
                  </a:rPr>
                  <a:t>employees</a:t>
                </a:r>
              </a:p>
            </p:txBody>
          </p:sp>
        </p:grpSp>
      </p:grpSp>
      <p:grpSp>
        <p:nvGrpSpPr>
          <p:cNvPr id="3" name="Group 2"/>
          <p:cNvGrpSpPr/>
          <p:nvPr/>
        </p:nvGrpSpPr>
        <p:grpSpPr>
          <a:xfrm>
            <a:off x="7545288" y="2965566"/>
            <a:ext cx="3169249" cy="3169249"/>
            <a:chOff x="7545288" y="1357746"/>
            <a:chExt cx="3169249" cy="3169249"/>
          </a:xfrm>
        </p:grpSpPr>
        <p:sp>
          <p:nvSpPr>
            <p:cNvPr id="47" name="Oval 46"/>
            <p:cNvSpPr/>
            <p:nvPr/>
          </p:nvSpPr>
          <p:spPr>
            <a:xfrm>
              <a:off x="7545288" y="1357746"/>
              <a:ext cx="3169249" cy="3169249"/>
            </a:xfrm>
            <a:prstGeom prst="ellipse">
              <a:avLst/>
            </a:prstGeom>
            <a:solidFill>
              <a:schemeClr val="accent4">
                <a:lumMod val="20000"/>
                <a:lumOff val="8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5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05739" y="1881770"/>
              <a:ext cx="1249465" cy="1011700"/>
            </a:xfrm>
            <a:prstGeom prst="rect">
              <a:avLst/>
            </a:prstGeom>
          </p:spPr>
        </p:pic>
        <p:grpSp>
          <p:nvGrpSpPr>
            <p:cNvPr id="186" name="Group 185"/>
            <p:cNvGrpSpPr/>
            <p:nvPr/>
          </p:nvGrpSpPr>
          <p:grpSpPr>
            <a:xfrm>
              <a:off x="8307176" y="2981322"/>
              <a:ext cx="1738127" cy="846616"/>
              <a:chOff x="7782782" y="2448154"/>
              <a:chExt cx="1738127" cy="846616"/>
            </a:xfrm>
          </p:grpSpPr>
          <p:sp>
            <p:nvSpPr>
              <p:cNvPr id="187" name="TextBox 186">
                <a:extLst>
                  <a:ext uri="{FF2B5EF4-FFF2-40B4-BE49-F238E27FC236}">
                    <a16:creationId xmlns:a16="http://schemas.microsoft.com/office/drawing/2014/main" xmlns="" id="{9246A3D5-0804-4608-AE2F-948102A6F413}"/>
                  </a:ext>
                </a:extLst>
              </p:cNvPr>
              <p:cNvSpPr txBox="1"/>
              <p:nvPr/>
            </p:nvSpPr>
            <p:spPr>
              <a:xfrm>
                <a:off x="7782782" y="2762373"/>
                <a:ext cx="1085233" cy="369332"/>
              </a:xfrm>
              <a:prstGeom prst="rect">
                <a:avLst/>
              </a:prstGeom>
              <a:noFill/>
            </p:spPr>
            <p:txBody>
              <a:bodyPr wrap="none" lIns="0" tIns="0" rIns="0" bIns="0" rtlCol="0">
                <a:spAutoFit/>
              </a:bodyPr>
              <a:lstStyle/>
              <a:p>
                <a:r>
                  <a:rPr lang="fi-FI" sz="2400" dirty="0">
                    <a:solidFill>
                      <a:schemeClr val="accent1"/>
                    </a:solidFill>
                  </a:rPr>
                  <a:t>982,954</a:t>
                </a:r>
              </a:p>
            </p:txBody>
          </p:sp>
          <p:grpSp>
            <p:nvGrpSpPr>
              <p:cNvPr id="188" name="Group 187"/>
              <p:cNvGrpSpPr/>
              <p:nvPr/>
            </p:nvGrpSpPr>
            <p:grpSpPr>
              <a:xfrm>
                <a:off x="7782783" y="2448154"/>
                <a:ext cx="1738126" cy="846616"/>
                <a:chOff x="7782783" y="2448154"/>
                <a:chExt cx="1738126" cy="846616"/>
              </a:xfrm>
            </p:grpSpPr>
            <p:sp>
              <p:nvSpPr>
                <p:cNvPr id="189" name="TextBox 188">
                  <a:extLst>
                    <a:ext uri="{FF2B5EF4-FFF2-40B4-BE49-F238E27FC236}">
                      <a16:creationId xmlns:a16="http://schemas.microsoft.com/office/drawing/2014/main" xmlns="" id="{60034226-AEF6-4E2E-BAF0-E165D9B1C1F4}"/>
                    </a:ext>
                  </a:extLst>
                </p:cNvPr>
                <p:cNvSpPr txBox="1"/>
                <p:nvPr/>
              </p:nvSpPr>
              <p:spPr>
                <a:xfrm>
                  <a:off x="7782783" y="2448154"/>
                  <a:ext cx="1738126" cy="615553"/>
                </a:xfrm>
                <a:prstGeom prst="rect">
                  <a:avLst/>
                </a:prstGeom>
                <a:noFill/>
              </p:spPr>
              <p:txBody>
                <a:bodyPr wrap="square" lIns="0" tIns="0" rIns="0" bIns="0" rtlCol="0">
                  <a:spAutoFit/>
                </a:bodyPr>
                <a:lstStyle/>
                <a:p>
                  <a:r>
                    <a:rPr lang="en-GB" sz="1000" b="1" dirty="0">
                      <a:solidFill>
                        <a:schemeClr val="accent1"/>
                      </a:solidFill>
                    </a:rPr>
                    <a:t>Business Products </a:t>
                  </a:r>
                  <a:br>
                    <a:rPr lang="en-GB" sz="1000" b="1" dirty="0">
                      <a:solidFill>
                        <a:schemeClr val="accent1"/>
                      </a:solidFill>
                    </a:rPr>
                  </a:br>
                  <a:r>
                    <a:rPr lang="en-GB" sz="1000" b="1" dirty="0">
                      <a:solidFill>
                        <a:schemeClr val="accent1"/>
                      </a:solidFill>
                    </a:rPr>
                    <a:t>&amp; Services </a:t>
                  </a:r>
                </a:p>
                <a:p>
                  <a:r>
                    <a:rPr lang="en-GB" sz="1000" b="1" dirty="0">
                      <a:solidFill>
                        <a:schemeClr val="accent1"/>
                      </a:solidFill>
                    </a:rPr>
                    <a:t/>
                  </a:r>
                  <a:br>
                    <a:rPr lang="en-GB" sz="1000" b="1" dirty="0">
                      <a:solidFill>
                        <a:schemeClr val="accent1"/>
                      </a:solidFill>
                    </a:rPr>
                  </a:br>
                  <a:endParaRPr lang="en-GB" sz="1000" b="1" dirty="0">
                    <a:solidFill>
                      <a:schemeClr val="accent1"/>
                    </a:solidFill>
                  </a:endParaRPr>
                </a:p>
              </p:txBody>
            </p:sp>
            <p:sp>
              <p:nvSpPr>
                <p:cNvPr id="190" name="TextBox 189">
                  <a:extLst>
                    <a:ext uri="{FF2B5EF4-FFF2-40B4-BE49-F238E27FC236}">
                      <a16:creationId xmlns:a16="http://schemas.microsoft.com/office/drawing/2014/main" xmlns="" id="{60034226-AEF6-4E2E-BAF0-E165D9B1C1F4}"/>
                    </a:ext>
                  </a:extLst>
                </p:cNvPr>
                <p:cNvSpPr txBox="1"/>
                <p:nvPr/>
              </p:nvSpPr>
              <p:spPr>
                <a:xfrm>
                  <a:off x="7782783" y="3140882"/>
                  <a:ext cx="1738126" cy="153888"/>
                </a:xfrm>
                <a:prstGeom prst="rect">
                  <a:avLst/>
                </a:prstGeom>
                <a:noFill/>
              </p:spPr>
              <p:txBody>
                <a:bodyPr wrap="square" lIns="0" tIns="0" rIns="0" bIns="0" rtlCol="0">
                  <a:spAutoFit/>
                </a:bodyPr>
                <a:lstStyle/>
                <a:p>
                  <a:r>
                    <a:rPr lang="en-GB" sz="1000" dirty="0">
                      <a:solidFill>
                        <a:schemeClr val="accent1"/>
                      </a:solidFill>
                    </a:rPr>
                    <a:t>employees</a:t>
                  </a:r>
                </a:p>
              </p:txBody>
            </p:sp>
          </p:grpSp>
        </p:grpSp>
      </p:grpSp>
    </p:spTree>
    <p:extLst>
      <p:ext uri="{BB962C8B-B14F-4D97-AF65-F5344CB8AC3E}">
        <p14:creationId xmlns:p14="http://schemas.microsoft.com/office/powerpoint/2010/main" val="7848802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12FFEDA4-5C11-461C-91AD-00E44C66A0F8}"/>
              </a:ext>
            </a:extLst>
          </p:cNvPr>
          <p:cNvSpPr>
            <a:spLocks noGrp="1"/>
          </p:cNvSpPr>
          <p:nvPr>
            <p:ph type="ftr" sz="quarter" idx="11"/>
          </p:nvPr>
        </p:nvSpPr>
        <p:spPr/>
        <p:txBody>
          <a:bodyPr/>
          <a:lstStyle/>
          <a:p>
            <a:r>
              <a:rPr lang="en-GB"/>
              <a:t>www.investeurope.eu/research</a:t>
            </a:r>
          </a:p>
        </p:txBody>
      </p:sp>
      <p:sp>
        <p:nvSpPr>
          <p:cNvPr id="3" name="Slide Number Placeholder 2">
            <a:extLst>
              <a:ext uri="{FF2B5EF4-FFF2-40B4-BE49-F238E27FC236}">
                <a16:creationId xmlns:a16="http://schemas.microsoft.com/office/drawing/2014/main" xmlns="" id="{1E85EA16-72B4-42B3-9F10-313710E67A1A}"/>
              </a:ext>
            </a:extLst>
          </p:cNvPr>
          <p:cNvSpPr>
            <a:spLocks noGrp="1"/>
          </p:cNvSpPr>
          <p:nvPr>
            <p:ph type="sldNum" sz="quarter" idx="12"/>
          </p:nvPr>
        </p:nvSpPr>
        <p:spPr/>
        <p:txBody>
          <a:bodyPr/>
          <a:lstStyle/>
          <a:p>
            <a:fld id="{3A277439-5CFB-40D3-A371-F0CC064631A7}" type="slidenum">
              <a:rPr lang="en-GB" smtClean="0"/>
              <a:pPr/>
              <a:t>2</a:t>
            </a:fld>
            <a:endParaRPr lang="en-GB" dirty="0"/>
          </a:p>
        </p:txBody>
      </p:sp>
      <p:sp>
        <p:nvSpPr>
          <p:cNvPr id="8" name="Rectangle 7">
            <a:extLst>
              <a:ext uri="{FF2B5EF4-FFF2-40B4-BE49-F238E27FC236}">
                <a16:creationId xmlns:a16="http://schemas.microsoft.com/office/drawing/2014/main" xmlns="" id="{772478BA-CA74-45AF-8067-6C2D7380ECE3}"/>
              </a:ext>
            </a:extLst>
          </p:cNvPr>
          <p:cNvSpPr/>
          <p:nvPr/>
        </p:nvSpPr>
        <p:spPr>
          <a:xfrm>
            <a:off x="344489" y="3012844"/>
            <a:ext cx="7669211" cy="2900794"/>
          </a:xfrm>
          <a:prstGeom prst="rect">
            <a:avLst/>
          </a:prstGeom>
        </p:spPr>
        <p:txBody>
          <a:bodyPr wrap="square" lIns="0" anchor="b" anchorCtr="0">
            <a:spAutoFit/>
          </a:bodyPr>
          <a:lstStyle/>
          <a:p>
            <a:pPr>
              <a:spcAft>
                <a:spcPts val="300"/>
              </a:spcAft>
            </a:pPr>
            <a:r>
              <a:rPr lang="en-US" sz="750" b="1" dirty="0">
                <a:solidFill>
                  <a:schemeClr val="tx2"/>
                </a:solidFill>
              </a:rPr>
              <a:t>Disclaimer</a:t>
            </a:r>
          </a:p>
          <a:p>
            <a:pPr algn="just">
              <a:spcAft>
                <a:spcPts val="300"/>
              </a:spcAft>
            </a:pPr>
            <a:r>
              <a:rPr lang="en-US" sz="750" dirty="0">
                <a:solidFill>
                  <a:schemeClr val="accent3"/>
                </a:solidFill>
              </a:rPr>
              <a:t>The information contained in this report has been produced by Invest Europe, based on data collected as part of the European Data Cooperative (EDC) and other third-party information. While Invest Europe has made every effort to ensure the reliability of the data included in this report, Invest Europe cannot guarantee the accuracy of the information collected and presented. Therefore, Invest Europe cannot accept responsibility for any decision made or action taken based upon this report or the information provided herein.</a:t>
            </a:r>
          </a:p>
          <a:p>
            <a:pPr algn="just">
              <a:spcAft>
                <a:spcPts val="300"/>
              </a:spcAft>
            </a:pPr>
            <a:r>
              <a:rPr lang="en-US" sz="750" dirty="0">
                <a:solidFill>
                  <a:schemeClr val="accent3"/>
                </a:solidFill>
              </a:rPr>
              <a:t>This report is for the exclusive use of the persons to whom it is addressed and is intended for general information purposes only. It is not intended to constitute legal or other professional advice and should not be treated as such. Appropriate legal advice must be sought before making any decision, taking any action or refraining from taking any action in reliance on the information contained in this report. Invest Europe does not assume any responsibility for any person’s reliance upon the information contained herein.</a:t>
            </a:r>
          </a:p>
          <a:p>
            <a:pPr algn="just">
              <a:spcAft>
                <a:spcPts val="300"/>
              </a:spcAft>
            </a:pPr>
            <a:r>
              <a:rPr lang="en-US" sz="750" dirty="0">
                <a:solidFill>
                  <a:schemeClr val="accent3"/>
                </a:solidFill>
              </a:rPr>
              <a:t>In furnishing this report, Invest Europe undertakes no obligation to provide any additional information or to update this report or any additional information or to correct any inaccuracies which may become apparent. </a:t>
            </a:r>
          </a:p>
          <a:p>
            <a:pPr algn="just">
              <a:spcAft>
                <a:spcPts val="300"/>
              </a:spcAft>
            </a:pPr>
            <a:r>
              <a:rPr lang="en-US" sz="750" dirty="0">
                <a:solidFill>
                  <a:schemeClr val="accent3"/>
                </a:solidFill>
              </a:rPr>
              <a:t>Unless otherwise specified, this report is confidential and may not be distributed, published, reproduced or disclosed to any other person or used for any other purpose, without the written permission of Invest Europe.</a:t>
            </a:r>
          </a:p>
          <a:p>
            <a:pPr>
              <a:spcBef>
                <a:spcPts val="600"/>
              </a:spcBef>
            </a:pPr>
            <a:r>
              <a:rPr lang="en-US" sz="750" b="1" dirty="0">
                <a:solidFill>
                  <a:schemeClr val="tx2"/>
                </a:solidFill>
                <a:latin typeface="Trebuchet MS" panose="020B0603020202020204" pitchFamily="34" charset="0"/>
              </a:rPr>
              <a:t>Copyright information</a:t>
            </a:r>
          </a:p>
          <a:p>
            <a:pPr>
              <a:spcBef>
                <a:spcPts val="300"/>
              </a:spcBef>
            </a:pPr>
            <a:r>
              <a:rPr lang="en-US" sz="750" dirty="0">
                <a:solidFill>
                  <a:srgbClr val="51626F"/>
                </a:solidFill>
                <a:latin typeface="Trebuchet MS" panose="020B0603020202020204" pitchFamily="34" charset="0"/>
              </a:rPr>
              <a:t>No part of this publication may be reproduced by any process except in accordance with the provisions of the Copyright Act 1968.</a:t>
            </a:r>
          </a:p>
          <a:p>
            <a:pPr>
              <a:spcBef>
                <a:spcPts val="300"/>
              </a:spcBef>
            </a:pPr>
            <a:r>
              <a:rPr lang="en-US" sz="750" dirty="0">
                <a:solidFill>
                  <a:srgbClr val="51626F"/>
                </a:solidFill>
                <a:latin typeface="Trebuchet MS" panose="020B0603020202020204" pitchFamily="34" charset="0"/>
              </a:rPr>
              <a:t>Copyright enquiries should be directed to Invest Europe.</a:t>
            </a:r>
          </a:p>
          <a:p>
            <a:pPr>
              <a:spcBef>
                <a:spcPts val="300"/>
              </a:spcBef>
            </a:pPr>
            <a:r>
              <a:rPr lang="en-US" sz="750" b="1" dirty="0">
                <a:solidFill>
                  <a:srgbClr val="51626F"/>
                </a:solidFill>
                <a:latin typeface="Trebuchet MS" panose="020B0603020202020204" pitchFamily="34" charset="0"/>
              </a:rPr>
              <a:t>Tel: </a:t>
            </a:r>
            <a:r>
              <a:rPr lang="en-US" sz="750" dirty="0">
                <a:solidFill>
                  <a:srgbClr val="51626F"/>
                </a:solidFill>
                <a:latin typeface="Trebuchet MS" panose="020B0603020202020204" pitchFamily="34" charset="0"/>
              </a:rPr>
              <a:t>+ 32 2 715 00 20.</a:t>
            </a:r>
          </a:p>
          <a:p>
            <a:pPr>
              <a:spcBef>
                <a:spcPts val="300"/>
              </a:spcBef>
            </a:pPr>
            <a:r>
              <a:rPr lang="en-US" sz="750" dirty="0">
                <a:solidFill>
                  <a:srgbClr val="51626F"/>
                </a:solidFill>
                <a:latin typeface="Trebuchet MS" panose="020B0603020202020204" pitchFamily="34" charset="0"/>
              </a:rPr>
              <a:t>© Copyright Invest Europe February 2022</a:t>
            </a:r>
          </a:p>
          <a:p>
            <a:pPr>
              <a:spcBef>
                <a:spcPts val="600"/>
              </a:spcBef>
            </a:pPr>
            <a:r>
              <a:rPr lang="en-US" sz="750" b="1" dirty="0">
                <a:solidFill>
                  <a:schemeClr val="tx2"/>
                </a:solidFill>
                <a:latin typeface="Trebuchet MS" panose="020B0603020202020204" pitchFamily="34" charset="0"/>
              </a:rPr>
              <a:t>Version</a:t>
            </a:r>
            <a:r>
              <a:rPr lang="en-US" sz="750" dirty="0">
                <a:solidFill>
                  <a:srgbClr val="51626F"/>
                </a:solidFill>
                <a:latin typeface="Trebuchet MS" panose="020B0603020202020204" pitchFamily="34" charset="0"/>
              </a:rPr>
              <a:t/>
            </a:r>
            <a:br>
              <a:rPr lang="en-US" sz="750" dirty="0">
                <a:solidFill>
                  <a:srgbClr val="51626F"/>
                </a:solidFill>
                <a:latin typeface="Trebuchet MS" panose="020B0603020202020204" pitchFamily="34" charset="0"/>
              </a:rPr>
            </a:br>
            <a:r>
              <a:rPr lang="en-US" sz="750" dirty="0">
                <a:solidFill>
                  <a:srgbClr val="51626F"/>
                </a:solidFill>
                <a:latin typeface="Trebuchet MS" panose="020B0603020202020204" pitchFamily="34" charset="0"/>
              </a:rPr>
              <a:t>Presentation as of 23/02/2022</a:t>
            </a:r>
            <a:endParaRPr lang="en-US" sz="750" dirty="0">
              <a:solidFill>
                <a:schemeClr val="accent3"/>
              </a:solidFill>
            </a:endParaRPr>
          </a:p>
        </p:txBody>
      </p:sp>
    </p:spTree>
    <p:extLst>
      <p:ext uri="{BB962C8B-B14F-4D97-AF65-F5344CB8AC3E}">
        <p14:creationId xmlns:p14="http://schemas.microsoft.com/office/powerpoint/2010/main" val="27654949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GB" dirty="0" err="1"/>
              <a:t>www.investeurope.eu</a:t>
            </a:r>
            <a:endParaRPr lang="en-GB" dirty="0"/>
          </a:p>
        </p:txBody>
      </p:sp>
      <p:sp>
        <p:nvSpPr>
          <p:cNvPr id="5" name="Slide Number Placeholder 4"/>
          <p:cNvSpPr>
            <a:spLocks noGrp="1"/>
          </p:cNvSpPr>
          <p:nvPr>
            <p:ph type="sldNum" sz="quarter" idx="12"/>
          </p:nvPr>
        </p:nvSpPr>
        <p:spPr/>
        <p:txBody>
          <a:bodyPr/>
          <a:lstStyle/>
          <a:p>
            <a:fld id="{3A277439-5CFB-40D3-A371-F0CC064631A7}" type="slidenum">
              <a:rPr lang="en-GB" smtClean="0"/>
              <a:t>20</a:t>
            </a:fld>
            <a:endParaRPr lang="en-GB"/>
          </a:p>
        </p:txBody>
      </p:sp>
      <p:sp>
        <p:nvSpPr>
          <p:cNvPr id="18" name="Title 1"/>
          <p:cNvSpPr>
            <a:spLocks noGrp="1"/>
          </p:cNvSpPr>
          <p:nvPr>
            <p:ph type="title"/>
          </p:nvPr>
        </p:nvSpPr>
        <p:spPr>
          <a:xfrm>
            <a:off x="344488" y="961683"/>
            <a:ext cx="9217025" cy="377402"/>
          </a:xfrm>
        </p:spPr>
        <p:txBody>
          <a:bodyPr/>
          <a:lstStyle/>
          <a:p>
            <a:r>
              <a:rPr lang="en-US" dirty="0"/>
              <a:t>A constant need for staff</a:t>
            </a:r>
          </a:p>
        </p:txBody>
      </p:sp>
      <p:sp>
        <p:nvSpPr>
          <p:cNvPr id="13" name="Title 1"/>
          <p:cNvSpPr txBox="1">
            <a:spLocks/>
          </p:cNvSpPr>
          <p:nvPr/>
        </p:nvSpPr>
        <p:spPr>
          <a:xfrm>
            <a:off x="3666156" y="1705262"/>
            <a:ext cx="5094680" cy="443198"/>
          </a:xfrm>
          <a:prstGeom prst="rect">
            <a:avLst/>
          </a:prstGeom>
        </p:spPr>
        <p:txBody>
          <a:bodyPr vert="horz" wrap="square" lIns="0" tIns="0" rIns="0" bIns="0" rtlCol="0" anchor="t" anchorCtr="0">
            <a:spAutoFit/>
          </a:bodyPr>
          <a:lstStyle>
            <a:lvl1pPr algn="l" defTabSz="742950" rtl="0" eaLnBrk="1" latinLnBrk="0" hangingPunct="1">
              <a:lnSpc>
                <a:spcPct val="90000"/>
              </a:lnSpc>
              <a:spcBef>
                <a:spcPct val="0"/>
              </a:spcBef>
              <a:buNone/>
              <a:defRPr sz="2200" b="1" kern="1200">
                <a:solidFill>
                  <a:schemeClr val="tx2"/>
                </a:solidFill>
                <a:latin typeface="+mj-lt"/>
                <a:ea typeface="+mj-ea"/>
                <a:cs typeface="+mj-cs"/>
              </a:defRPr>
            </a:lvl1pPr>
          </a:lstStyle>
          <a:p>
            <a:r>
              <a:rPr lang="en-US" sz="1600" spc="-20" dirty="0"/>
              <a:t>Mid-Market fund backed company employment </a:t>
            </a:r>
            <a:br>
              <a:rPr lang="en-US" sz="1600" spc="-20" dirty="0"/>
            </a:br>
            <a:r>
              <a:rPr lang="en-US" sz="1600" spc="-20" dirty="0"/>
              <a:t>growth rate 2018-2019</a:t>
            </a:r>
          </a:p>
        </p:txBody>
      </p:sp>
      <p:sp>
        <p:nvSpPr>
          <p:cNvPr id="14" name="Text Placeholder 5"/>
          <p:cNvSpPr>
            <a:spLocks noGrp="1"/>
          </p:cNvSpPr>
          <p:nvPr>
            <p:ph type="body" sz="quarter" idx="14"/>
          </p:nvPr>
        </p:nvSpPr>
        <p:spPr>
          <a:xfrm>
            <a:off x="3658210" y="2239874"/>
            <a:ext cx="5903303" cy="204845"/>
          </a:xfrm>
        </p:spPr>
        <p:txBody>
          <a:bodyPr bIns="0"/>
          <a:lstStyle/>
          <a:p>
            <a:r>
              <a:rPr lang="en-US" sz="1000" dirty="0"/>
              <a:t>By sector</a:t>
            </a:r>
          </a:p>
        </p:txBody>
      </p:sp>
      <p:cxnSp>
        <p:nvCxnSpPr>
          <p:cNvPr id="16" name="Straight Connector 15">
            <a:extLst>
              <a:ext uri="{FF2B5EF4-FFF2-40B4-BE49-F238E27FC236}">
                <a16:creationId xmlns:a16="http://schemas.microsoft.com/office/drawing/2014/main" xmlns="" id="{DC6E1F5F-92B3-4119-BB37-6207FDB19FCE}"/>
              </a:ext>
            </a:extLst>
          </p:cNvPr>
          <p:cNvCxnSpPr/>
          <p:nvPr/>
        </p:nvCxnSpPr>
        <p:spPr>
          <a:xfrm>
            <a:off x="3371963" y="1710933"/>
            <a:ext cx="0" cy="4363864"/>
          </a:xfrm>
          <a:prstGeom prst="line">
            <a:avLst/>
          </a:prstGeom>
          <a:ln>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xmlns="" id="{8EC4E9C7-4AA2-B94E-8FD9-27D1FF521E32}"/>
              </a:ext>
            </a:extLst>
          </p:cNvPr>
          <p:cNvSpPr txBox="1"/>
          <p:nvPr/>
        </p:nvSpPr>
        <p:spPr>
          <a:xfrm>
            <a:off x="345730" y="1690720"/>
            <a:ext cx="2880000" cy="3423721"/>
          </a:xfrm>
          <a:prstGeom prst="rect">
            <a:avLst/>
          </a:prstGeom>
          <a:noFill/>
        </p:spPr>
        <p:txBody>
          <a:bodyPr wrap="square" lIns="0" tIns="0" rIns="0" bIns="0" numCol="1" spcCol="360000" rtlCol="0">
            <a:noAutofit/>
          </a:bodyPr>
          <a:lstStyle/>
          <a:p>
            <a:pPr>
              <a:spcAft>
                <a:spcPts val="800"/>
              </a:spcAft>
            </a:pPr>
            <a:r>
              <a:rPr lang="en-US" sz="1000" dirty="0">
                <a:solidFill>
                  <a:schemeClr val="accent3"/>
                </a:solidFill>
              </a:rPr>
              <a:t>Each year, the support that Mid-Market funds provide enables companies to develop and grow. That improvement is illustrated in significant increases in net employment levels across the board. From 2018-2019 companies backed by </a:t>
            </a:r>
            <a:br>
              <a:rPr lang="en-US" sz="1000" dirty="0">
                <a:solidFill>
                  <a:schemeClr val="accent3"/>
                </a:solidFill>
              </a:rPr>
            </a:br>
            <a:r>
              <a:rPr lang="en-US" sz="1000" dirty="0">
                <a:solidFill>
                  <a:schemeClr val="accent3"/>
                </a:solidFill>
              </a:rPr>
              <a:t>Mid-Market funds in the ICT sector saw their overall staffing increase by 11% from one year </a:t>
            </a:r>
            <a:br>
              <a:rPr lang="en-US" sz="1000" dirty="0">
                <a:solidFill>
                  <a:schemeClr val="accent3"/>
                </a:solidFill>
              </a:rPr>
            </a:br>
            <a:r>
              <a:rPr lang="en-US" sz="1000" dirty="0">
                <a:solidFill>
                  <a:schemeClr val="accent3"/>
                </a:solidFill>
              </a:rPr>
              <a:t>to the next.</a:t>
            </a:r>
          </a:p>
        </p:txBody>
      </p:sp>
      <p:graphicFrame>
        <p:nvGraphicFramePr>
          <p:cNvPr id="21" name="Chart 20">
            <a:extLst>
              <a:ext uri="{FF2B5EF4-FFF2-40B4-BE49-F238E27FC236}">
                <a16:creationId xmlns:a16="http://schemas.microsoft.com/office/drawing/2014/main" xmlns="" id="{276E5A8A-BDF4-D149-91B5-6BC0ED999D1F}"/>
              </a:ext>
            </a:extLst>
          </p:cNvPr>
          <p:cNvGraphicFramePr/>
          <p:nvPr>
            <p:extLst>
              <p:ext uri="{D42A27DB-BD31-4B8C-83A1-F6EECF244321}">
                <p14:modId xmlns:p14="http://schemas.microsoft.com/office/powerpoint/2010/main" val="617043985"/>
              </p:ext>
            </p:extLst>
          </p:nvPr>
        </p:nvGraphicFramePr>
        <p:xfrm>
          <a:off x="3501250" y="2494190"/>
          <a:ext cx="6197131" cy="3278756"/>
        </p:xfrm>
        <a:graphic>
          <a:graphicData uri="http://schemas.openxmlformats.org/drawingml/2006/chart">
            <c:chart xmlns:c="http://schemas.openxmlformats.org/drawingml/2006/chart" xmlns:r="http://schemas.openxmlformats.org/officeDocument/2006/relationships" r:id="rId2"/>
          </a:graphicData>
        </a:graphic>
      </p:graphicFrame>
      <p:sp>
        <p:nvSpPr>
          <p:cNvPr id="17" name="TextBox 16">
            <a:extLst>
              <a:ext uri="{FF2B5EF4-FFF2-40B4-BE49-F238E27FC236}">
                <a16:creationId xmlns:a16="http://schemas.microsoft.com/office/drawing/2014/main" xmlns="" id="{8EC4E9C7-4AA2-B94E-8FD9-27D1FF521E32}"/>
              </a:ext>
            </a:extLst>
          </p:cNvPr>
          <p:cNvSpPr txBox="1"/>
          <p:nvPr/>
        </p:nvSpPr>
        <p:spPr>
          <a:xfrm>
            <a:off x="5830329" y="1923993"/>
            <a:ext cx="273107" cy="165789"/>
          </a:xfrm>
          <a:prstGeom prst="rect">
            <a:avLst/>
          </a:prstGeom>
          <a:noFill/>
        </p:spPr>
        <p:txBody>
          <a:bodyPr wrap="square" lIns="0" tIns="0" rIns="0" bIns="0" numCol="1" spcCol="360000" rtlCol="0">
            <a:noAutofit/>
          </a:bodyPr>
          <a:lstStyle/>
          <a:p>
            <a:pPr>
              <a:spcAft>
                <a:spcPts val="800"/>
              </a:spcAft>
            </a:pPr>
            <a:r>
              <a:rPr lang="en-US" sz="800" b="1" dirty="0">
                <a:solidFill>
                  <a:schemeClr val="accent1"/>
                </a:solidFill>
              </a:rPr>
              <a:t>10</a:t>
            </a:r>
          </a:p>
        </p:txBody>
      </p:sp>
      <p:grpSp>
        <p:nvGrpSpPr>
          <p:cNvPr id="2" name="Group 1"/>
          <p:cNvGrpSpPr/>
          <p:nvPr/>
        </p:nvGrpSpPr>
        <p:grpSpPr>
          <a:xfrm>
            <a:off x="348954" y="6035871"/>
            <a:ext cx="2864893" cy="190117"/>
            <a:chOff x="348954" y="5787328"/>
            <a:chExt cx="2864893" cy="190117"/>
          </a:xfrm>
        </p:grpSpPr>
        <p:sp>
          <p:nvSpPr>
            <p:cNvPr id="22" name="Text Placeholder 4132">
              <a:extLst>
                <a:ext uri="{FF2B5EF4-FFF2-40B4-BE49-F238E27FC236}">
                  <a16:creationId xmlns:a16="http://schemas.microsoft.com/office/drawing/2014/main" xmlns="" id="{FD791069-B152-48CB-BFDB-B0E7D94C6C7E}"/>
                </a:ext>
              </a:extLst>
            </p:cNvPr>
            <p:cNvSpPr txBox="1">
              <a:spLocks/>
            </p:cNvSpPr>
            <p:nvPr/>
          </p:nvSpPr>
          <p:spPr>
            <a:xfrm>
              <a:off x="348954" y="5793767"/>
              <a:ext cx="172640" cy="130515"/>
            </a:xfrm>
            <a:prstGeom prst="rect">
              <a:avLst/>
            </a:prstGeom>
          </p:spPr>
          <p:txBody>
            <a:bodyPr lIns="0" tIns="0" rIns="0" bIns="0"/>
            <a:lstStyle>
              <a:lvl1pPr marL="176213" indent="-176213" algn="l" defTabSz="914400" rtl="0" eaLnBrk="1" latinLnBrk="0" hangingPunct="1">
                <a:lnSpc>
                  <a:spcPct val="90000"/>
                </a:lnSpc>
                <a:spcBef>
                  <a:spcPts val="1000"/>
                </a:spcBef>
                <a:buFont typeface="Arial" panose="020B0604020202020204" pitchFamily="34" charset="0"/>
                <a:buChar char="•"/>
                <a:defRPr sz="1200" kern="1200">
                  <a:solidFill>
                    <a:schemeClr val="accent3"/>
                  </a:solidFill>
                  <a:latin typeface="+mn-lt"/>
                  <a:ea typeface="+mn-ea"/>
                  <a:cs typeface="+mn-cs"/>
                </a:defRPr>
              </a:lvl1pPr>
              <a:lvl2pPr marL="360363" indent="-182563"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2pPr>
              <a:lvl3pPr marL="447675"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3pPr>
              <a:lvl4pPr marL="625475" indent="-177800"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4pPr>
              <a:lvl5pPr marL="808038"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700" dirty="0">
                  <a:solidFill>
                    <a:schemeClr val="accent1"/>
                  </a:solidFill>
                </a:rPr>
                <a:t>10</a:t>
              </a:r>
              <a:endParaRPr lang="en-GB" sz="700" dirty="0"/>
            </a:p>
          </p:txBody>
        </p:sp>
        <p:sp>
          <p:nvSpPr>
            <p:cNvPr id="23" name="Text Placeholder 4132">
              <a:extLst>
                <a:ext uri="{FF2B5EF4-FFF2-40B4-BE49-F238E27FC236}">
                  <a16:creationId xmlns:a16="http://schemas.microsoft.com/office/drawing/2014/main" xmlns="" id="{FD791069-B152-48CB-BFDB-B0E7D94C6C7E}"/>
                </a:ext>
              </a:extLst>
            </p:cNvPr>
            <p:cNvSpPr txBox="1">
              <a:spLocks/>
            </p:cNvSpPr>
            <p:nvPr/>
          </p:nvSpPr>
          <p:spPr>
            <a:xfrm>
              <a:off x="477371" y="5787328"/>
              <a:ext cx="2736476" cy="190117"/>
            </a:xfrm>
            <a:prstGeom prst="rect">
              <a:avLst/>
            </a:prstGeom>
          </p:spPr>
          <p:txBody>
            <a:bodyPr lIns="0" tIns="0" rIns="0" bIns="0"/>
            <a:lstStyle>
              <a:lvl1pPr marL="176213" indent="-176213" algn="l" defTabSz="914400" rtl="0" eaLnBrk="1" latinLnBrk="0" hangingPunct="1">
                <a:lnSpc>
                  <a:spcPct val="90000"/>
                </a:lnSpc>
                <a:spcBef>
                  <a:spcPts val="1000"/>
                </a:spcBef>
                <a:buFont typeface="Arial" panose="020B0604020202020204" pitchFamily="34" charset="0"/>
                <a:buChar char="•"/>
                <a:defRPr sz="1200" kern="1200">
                  <a:solidFill>
                    <a:schemeClr val="accent3"/>
                  </a:solidFill>
                  <a:latin typeface="+mn-lt"/>
                  <a:ea typeface="+mn-ea"/>
                  <a:cs typeface="+mn-cs"/>
                </a:defRPr>
              </a:lvl1pPr>
              <a:lvl2pPr marL="360363" indent="-182563"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2pPr>
              <a:lvl3pPr marL="447675"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3pPr>
              <a:lvl4pPr marL="625475" indent="-177800"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4pPr>
              <a:lvl5pPr marL="808038"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700" dirty="0"/>
                <a:t>Excludes sectors with &lt;10 portfolio companies</a:t>
              </a:r>
            </a:p>
          </p:txBody>
        </p:sp>
      </p:grpSp>
    </p:spTree>
    <p:extLst>
      <p:ext uri="{BB962C8B-B14F-4D97-AF65-F5344CB8AC3E}">
        <p14:creationId xmlns:p14="http://schemas.microsoft.com/office/powerpoint/2010/main" val="37183639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xmlns="" id="{0E25BCFF-0E8A-8F4E-8FFA-AE24BEF9804A}"/>
              </a:ext>
            </a:extLst>
          </p:cNvPr>
          <p:cNvGraphicFramePr/>
          <p:nvPr>
            <p:extLst>
              <p:ext uri="{D42A27DB-BD31-4B8C-83A1-F6EECF244321}">
                <p14:modId xmlns:p14="http://schemas.microsoft.com/office/powerpoint/2010/main" val="983109054"/>
              </p:ext>
            </p:extLst>
          </p:nvPr>
        </p:nvGraphicFramePr>
        <p:xfrm>
          <a:off x="3501250" y="2395136"/>
          <a:ext cx="6197131" cy="3745326"/>
        </p:xfrm>
        <a:graphic>
          <a:graphicData uri="http://schemas.openxmlformats.org/drawingml/2006/chart">
            <c:chart xmlns:c="http://schemas.openxmlformats.org/drawingml/2006/chart" xmlns:r="http://schemas.openxmlformats.org/officeDocument/2006/relationships" r:id="rId2"/>
          </a:graphicData>
        </a:graphic>
      </p:graphicFrame>
      <p:sp>
        <p:nvSpPr>
          <p:cNvPr id="4" name="Footer Placeholder 3"/>
          <p:cNvSpPr>
            <a:spLocks noGrp="1"/>
          </p:cNvSpPr>
          <p:nvPr>
            <p:ph type="ftr" sz="quarter" idx="11"/>
          </p:nvPr>
        </p:nvSpPr>
        <p:spPr/>
        <p:txBody>
          <a:bodyPr/>
          <a:lstStyle/>
          <a:p>
            <a:r>
              <a:rPr lang="en-GB" dirty="0" err="1"/>
              <a:t>www.investeurope.eu</a:t>
            </a:r>
            <a:endParaRPr lang="en-GB" dirty="0"/>
          </a:p>
        </p:txBody>
      </p:sp>
      <p:sp>
        <p:nvSpPr>
          <p:cNvPr id="5" name="Slide Number Placeholder 4"/>
          <p:cNvSpPr>
            <a:spLocks noGrp="1"/>
          </p:cNvSpPr>
          <p:nvPr>
            <p:ph type="sldNum" sz="quarter" idx="12"/>
          </p:nvPr>
        </p:nvSpPr>
        <p:spPr/>
        <p:txBody>
          <a:bodyPr/>
          <a:lstStyle/>
          <a:p>
            <a:fld id="{3A277439-5CFB-40D3-A371-F0CC064631A7}" type="slidenum">
              <a:rPr lang="en-GB" smtClean="0"/>
              <a:t>21</a:t>
            </a:fld>
            <a:endParaRPr lang="en-GB"/>
          </a:p>
        </p:txBody>
      </p:sp>
      <p:sp>
        <p:nvSpPr>
          <p:cNvPr id="13" name="Title 1"/>
          <p:cNvSpPr txBox="1">
            <a:spLocks/>
          </p:cNvSpPr>
          <p:nvPr/>
        </p:nvSpPr>
        <p:spPr>
          <a:xfrm>
            <a:off x="3666156" y="1705262"/>
            <a:ext cx="5894114" cy="221599"/>
          </a:xfrm>
          <a:prstGeom prst="rect">
            <a:avLst/>
          </a:prstGeom>
        </p:spPr>
        <p:txBody>
          <a:bodyPr vert="horz" wrap="square" lIns="0" tIns="0" rIns="0" bIns="0" rtlCol="0" anchor="t" anchorCtr="0">
            <a:spAutoFit/>
          </a:bodyPr>
          <a:lstStyle>
            <a:lvl1pPr algn="l" defTabSz="742950" rtl="0" eaLnBrk="1" latinLnBrk="0" hangingPunct="1">
              <a:lnSpc>
                <a:spcPct val="90000"/>
              </a:lnSpc>
              <a:spcBef>
                <a:spcPct val="0"/>
              </a:spcBef>
              <a:buNone/>
              <a:defRPr sz="2200" b="1" kern="1200">
                <a:solidFill>
                  <a:schemeClr val="tx2"/>
                </a:solidFill>
                <a:latin typeface="+mj-lt"/>
                <a:ea typeface="+mj-ea"/>
                <a:cs typeface="+mj-cs"/>
              </a:defRPr>
            </a:lvl1pPr>
          </a:lstStyle>
          <a:p>
            <a:r>
              <a:rPr lang="en-US" sz="1600" spc="-20" dirty="0"/>
              <a:t>Total Mid-Market fund backed company employment 2019</a:t>
            </a:r>
          </a:p>
        </p:txBody>
      </p:sp>
      <p:sp>
        <p:nvSpPr>
          <p:cNvPr id="14" name="Text Placeholder 5"/>
          <p:cNvSpPr>
            <a:spLocks noGrp="1"/>
          </p:cNvSpPr>
          <p:nvPr>
            <p:ph type="body" sz="quarter" idx="14"/>
          </p:nvPr>
        </p:nvSpPr>
        <p:spPr>
          <a:xfrm>
            <a:off x="3658210" y="1996612"/>
            <a:ext cx="5903303" cy="204845"/>
          </a:xfrm>
        </p:spPr>
        <p:txBody>
          <a:bodyPr bIns="0"/>
          <a:lstStyle/>
          <a:p>
            <a:r>
              <a:rPr lang="en-US" sz="1000" dirty="0"/>
              <a:t>By region of company headquarter</a:t>
            </a:r>
          </a:p>
        </p:txBody>
      </p:sp>
      <p:cxnSp>
        <p:nvCxnSpPr>
          <p:cNvPr id="16" name="Straight Connector 15">
            <a:extLst>
              <a:ext uri="{FF2B5EF4-FFF2-40B4-BE49-F238E27FC236}">
                <a16:creationId xmlns:a16="http://schemas.microsoft.com/office/drawing/2014/main" xmlns="" id="{DC6E1F5F-92B3-4119-BB37-6207FDB19FCE}"/>
              </a:ext>
            </a:extLst>
          </p:cNvPr>
          <p:cNvCxnSpPr/>
          <p:nvPr/>
        </p:nvCxnSpPr>
        <p:spPr>
          <a:xfrm>
            <a:off x="3371963" y="1710933"/>
            <a:ext cx="0" cy="4363864"/>
          </a:xfrm>
          <a:prstGeom prst="line">
            <a:avLst/>
          </a:prstGeom>
          <a:ln>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15" name="Title 1"/>
          <p:cNvSpPr>
            <a:spLocks noGrp="1"/>
          </p:cNvSpPr>
          <p:nvPr>
            <p:ph type="title"/>
          </p:nvPr>
        </p:nvSpPr>
        <p:spPr>
          <a:xfrm>
            <a:off x="344488" y="961683"/>
            <a:ext cx="9217025" cy="377402"/>
          </a:xfrm>
        </p:spPr>
        <p:txBody>
          <a:bodyPr/>
          <a:lstStyle/>
          <a:p>
            <a:r>
              <a:rPr lang="en-US" dirty="0"/>
              <a:t>France &amp; Benelux account for one third of jobs</a:t>
            </a:r>
          </a:p>
        </p:txBody>
      </p:sp>
      <p:sp>
        <p:nvSpPr>
          <p:cNvPr id="17" name="TextBox 16">
            <a:extLst>
              <a:ext uri="{FF2B5EF4-FFF2-40B4-BE49-F238E27FC236}">
                <a16:creationId xmlns:a16="http://schemas.microsoft.com/office/drawing/2014/main" xmlns="" id="{8EC4E9C7-4AA2-B94E-8FD9-27D1FF521E32}"/>
              </a:ext>
            </a:extLst>
          </p:cNvPr>
          <p:cNvSpPr txBox="1"/>
          <p:nvPr/>
        </p:nvSpPr>
        <p:spPr>
          <a:xfrm>
            <a:off x="345730" y="1690720"/>
            <a:ext cx="2880000" cy="3423721"/>
          </a:xfrm>
          <a:prstGeom prst="rect">
            <a:avLst/>
          </a:prstGeom>
          <a:noFill/>
        </p:spPr>
        <p:txBody>
          <a:bodyPr wrap="square" lIns="0" tIns="0" rIns="0" bIns="0" numCol="1" spcCol="360000" rtlCol="0">
            <a:noAutofit/>
          </a:bodyPr>
          <a:lstStyle/>
          <a:p>
            <a:pPr>
              <a:spcAft>
                <a:spcPts val="800"/>
              </a:spcAft>
            </a:pPr>
            <a:r>
              <a:rPr lang="en-US" sz="1000" dirty="0">
                <a:solidFill>
                  <a:schemeClr val="accent3"/>
                </a:solidFill>
              </a:rPr>
              <a:t>The geographic spread of employment across Europe reflects the importance of Mid-Market private equity in each region of the continent.</a:t>
            </a:r>
            <a:br>
              <a:rPr lang="en-US" sz="1000" dirty="0">
                <a:solidFill>
                  <a:schemeClr val="accent3"/>
                </a:solidFill>
              </a:rPr>
            </a:br>
            <a:r>
              <a:rPr lang="en-US" sz="1000" dirty="0">
                <a:solidFill>
                  <a:schemeClr val="accent3"/>
                </a:solidFill>
              </a:rPr>
              <a:t>In 2019, 33% of total employment at Mid-Market backed portfolio companies was at companies headquartered in France &amp; Benelux.</a:t>
            </a:r>
          </a:p>
        </p:txBody>
      </p:sp>
    </p:spTree>
    <p:extLst>
      <p:ext uri="{BB962C8B-B14F-4D97-AF65-F5344CB8AC3E}">
        <p14:creationId xmlns:p14="http://schemas.microsoft.com/office/powerpoint/2010/main" val="6245712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GB" dirty="0" err="1"/>
              <a:t>www.investeurope.eu</a:t>
            </a:r>
            <a:endParaRPr lang="en-GB" dirty="0"/>
          </a:p>
        </p:txBody>
      </p:sp>
      <p:sp>
        <p:nvSpPr>
          <p:cNvPr id="5" name="Slide Number Placeholder 4"/>
          <p:cNvSpPr>
            <a:spLocks noGrp="1"/>
          </p:cNvSpPr>
          <p:nvPr>
            <p:ph type="sldNum" sz="quarter" idx="12"/>
          </p:nvPr>
        </p:nvSpPr>
        <p:spPr/>
        <p:txBody>
          <a:bodyPr/>
          <a:lstStyle/>
          <a:p>
            <a:fld id="{3A277439-5CFB-40D3-A371-F0CC064631A7}" type="slidenum">
              <a:rPr lang="en-GB" smtClean="0"/>
              <a:t>22</a:t>
            </a:fld>
            <a:endParaRPr lang="en-GB"/>
          </a:p>
        </p:txBody>
      </p:sp>
      <p:sp>
        <p:nvSpPr>
          <p:cNvPr id="18" name="Title 1"/>
          <p:cNvSpPr>
            <a:spLocks noGrp="1"/>
          </p:cNvSpPr>
          <p:nvPr>
            <p:ph type="title"/>
          </p:nvPr>
        </p:nvSpPr>
        <p:spPr>
          <a:xfrm>
            <a:off x="344488" y="961683"/>
            <a:ext cx="9217025" cy="377402"/>
          </a:xfrm>
        </p:spPr>
        <p:txBody>
          <a:bodyPr/>
          <a:lstStyle/>
          <a:p>
            <a:r>
              <a:rPr lang="en-US" dirty="0"/>
              <a:t>High job growth</a:t>
            </a:r>
          </a:p>
        </p:txBody>
      </p:sp>
      <p:sp>
        <p:nvSpPr>
          <p:cNvPr id="13" name="Title 1"/>
          <p:cNvSpPr txBox="1">
            <a:spLocks/>
          </p:cNvSpPr>
          <p:nvPr/>
        </p:nvSpPr>
        <p:spPr>
          <a:xfrm>
            <a:off x="3666156" y="1705262"/>
            <a:ext cx="5094680" cy="443198"/>
          </a:xfrm>
          <a:prstGeom prst="rect">
            <a:avLst/>
          </a:prstGeom>
        </p:spPr>
        <p:txBody>
          <a:bodyPr vert="horz" wrap="square" lIns="0" tIns="0" rIns="0" bIns="0" rtlCol="0" anchor="t" anchorCtr="0">
            <a:spAutoFit/>
          </a:bodyPr>
          <a:lstStyle>
            <a:lvl1pPr algn="l" defTabSz="742950" rtl="0" eaLnBrk="1" latinLnBrk="0" hangingPunct="1">
              <a:lnSpc>
                <a:spcPct val="90000"/>
              </a:lnSpc>
              <a:spcBef>
                <a:spcPct val="0"/>
              </a:spcBef>
              <a:buNone/>
              <a:defRPr sz="2200" b="1" kern="1200">
                <a:solidFill>
                  <a:schemeClr val="tx2"/>
                </a:solidFill>
                <a:latin typeface="+mj-lt"/>
                <a:ea typeface="+mj-ea"/>
                <a:cs typeface="+mj-cs"/>
              </a:defRPr>
            </a:lvl1pPr>
          </a:lstStyle>
          <a:p>
            <a:r>
              <a:rPr lang="en-US" sz="1600" dirty="0"/>
              <a:t>Mid-Market fund backed company employment growth rate 2018-2019</a:t>
            </a:r>
          </a:p>
        </p:txBody>
      </p:sp>
      <p:sp>
        <p:nvSpPr>
          <p:cNvPr id="14" name="Text Placeholder 5"/>
          <p:cNvSpPr>
            <a:spLocks noGrp="1"/>
          </p:cNvSpPr>
          <p:nvPr>
            <p:ph type="body" sz="quarter" idx="14"/>
          </p:nvPr>
        </p:nvSpPr>
        <p:spPr>
          <a:xfrm>
            <a:off x="3658210" y="2239874"/>
            <a:ext cx="5903303" cy="204845"/>
          </a:xfrm>
        </p:spPr>
        <p:txBody>
          <a:bodyPr bIns="0"/>
          <a:lstStyle/>
          <a:p>
            <a:r>
              <a:rPr lang="en-US" sz="1000" dirty="0"/>
              <a:t>By region of company headquarter</a:t>
            </a:r>
          </a:p>
        </p:txBody>
      </p:sp>
      <p:cxnSp>
        <p:nvCxnSpPr>
          <p:cNvPr id="16" name="Straight Connector 15">
            <a:extLst>
              <a:ext uri="{FF2B5EF4-FFF2-40B4-BE49-F238E27FC236}">
                <a16:creationId xmlns:a16="http://schemas.microsoft.com/office/drawing/2014/main" xmlns="" id="{DC6E1F5F-92B3-4119-BB37-6207FDB19FCE}"/>
              </a:ext>
            </a:extLst>
          </p:cNvPr>
          <p:cNvCxnSpPr/>
          <p:nvPr/>
        </p:nvCxnSpPr>
        <p:spPr>
          <a:xfrm>
            <a:off x="3371963" y="1710933"/>
            <a:ext cx="0" cy="4363864"/>
          </a:xfrm>
          <a:prstGeom prst="line">
            <a:avLst/>
          </a:prstGeom>
          <a:ln>
            <a:solidFill>
              <a:schemeClr val="accent3"/>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17" name="Chart 16">
            <a:extLst>
              <a:ext uri="{FF2B5EF4-FFF2-40B4-BE49-F238E27FC236}">
                <a16:creationId xmlns:a16="http://schemas.microsoft.com/office/drawing/2014/main" xmlns="" id="{7F519397-735C-DA48-8B27-EBCC30F80AE2}"/>
              </a:ext>
            </a:extLst>
          </p:cNvPr>
          <p:cNvGraphicFramePr/>
          <p:nvPr>
            <p:extLst>
              <p:ext uri="{D42A27DB-BD31-4B8C-83A1-F6EECF244321}">
                <p14:modId xmlns:p14="http://schemas.microsoft.com/office/powerpoint/2010/main" val="2340345873"/>
              </p:ext>
            </p:extLst>
          </p:nvPr>
        </p:nvGraphicFramePr>
        <p:xfrm>
          <a:off x="3501250" y="2494190"/>
          <a:ext cx="6197131" cy="3278756"/>
        </p:xfrm>
        <a:graphic>
          <a:graphicData uri="http://schemas.openxmlformats.org/drawingml/2006/chart">
            <c:chart xmlns:c="http://schemas.openxmlformats.org/drawingml/2006/chart" xmlns:r="http://schemas.openxmlformats.org/officeDocument/2006/relationships" r:id="rId2"/>
          </a:graphicData>
        </a:graphic>
      </p:graphicFrame>
      <p:sp>
        <p:nvSpPr>
          <p:cNvPr id="20" name="TextBox 19">
            <a:extLst>
              <a:ext uri="{FF2B5EF4-FFF2-40B4-BE49-F238E27FC236}">
                <a16:creationId xmlns:a16="http://schemas.microsoft.com/office/drawing/2014/main" xmlns="" id="{8EC4E9C7-4AA2-B94E-8FD9-27D1FF521E32}"/>
              </a:ext>
            </a:extLst>
          </p:cNvPr>
          <p:cNvSpPr txBox="1"/>
          <p:nvPr/>
        </p:nvSpPr>
        <p:spPr>
          <a:xfrm>
            <a:off x="345730" y="1690720"/>
            <a:ext cx="2880000" cy="3423721"/>
          </a:xfrm>
          <a:prstGeom prst="rect">
            <a:avLst/>
          </a:prstGeom>
          <a:noFill/>
        </p:spPr>
        <p:txBody>
          <a:bodyPr wrap="square" lIns="0" tIns="0" rIns="0" bIns="0" numCol="1" spcCol="360000" rtlCol="0">
            <a:noAutofit/>
          </a:bodyPr>
          <a:lstStyle/>
          <a:p>
            <a:pPr>
              <a:spcAft>
                <a:spcPts val="800"/>
              </a:spcAft>
            </a:pPr>
            <a:r>
              <a:rPr lang="en-US" sz="1000" dirty="0">
                <a:solidFill>
                  <a:schemeClr val="accent3"/>
                </a:solidFill>
              </a:rPr>
              <a:t>Employment growth created by Mid-Market funds was strong across all regions from 2018-2019.</a:t>
            </a:r>
          </a:p>
        </p:txBody>
      </p:sp>
    </p:spTree>
    <p:extLst>
      <p:ext uri="{BB962C8B-B14F-4D97-AF65-F5344CB8AC3E}">
        <p14:creationId xmlns:p14="http://schemas.microsoft.com/office/powerpoint/2010/main" val="22945780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Mid-Market fund profiles</a:t>
            </a:r>
            <a:br>
              <a:rPr lang="en-US" dirty="0"/>
            </a:br>
            <a:endParaRPr lang="en-US" dirty="0"/>
          </a:p>
        </p:txBody>
      </p:sp>
      <p:sp>
        <p:nvSpPr>
          <p:cNvPr id="3" name="Subtitle 2"/>
          <p:cNvSpPr>
            <a:spLocks noGrp="1"/>
          </p:cNvSpPr>
          <p:nvPr>
            <p:ph type="subTitle" idx="1"/>
          </p:nvPr>
        </p:nvSpPr>
        <p:spPr/>
        <p:txBody>
          <a:bodyPr/>
          <a:lstStyle/>
          <a:p>
            <a:r>
              <a:rPr lang="en-US" dirty="0"/>
              <a:t>MID-MARKET PRIVATE EQUITY</a:t>
            </a:r>
          </a:p>
        </p:txBody>
      </p:sp>
      <p:sp>
        <p:nvSpPr>
          <p:cNvPr id="4" name="Footer Placeholder 3"/>
          <p:cNvSpPr>
            <a:spLocks noGrp="1"/>
          </p:cNvSpPr>
          <p:nvPr>
            <p:ph type="ftr" sz="quarter" idx="11"/>
          </p:nvPr>
        </p:nvSpPr>
        <p:spPr/>
        <p:txBody>
          <a:bodyPr/>
          <a:lstStyle/>
          <a:p>
            <a:r>
              <a:rPr lang="en-GB"/>
              <a:t>www.investeurope.eu</a:t>
            </a:r>
            <a:endParaRPr lang="en-GB" dirty="0"/>
          </a:p>
        </p:txBody>
      </p:sp>
      <p:sp>
        <p:nvSpPr>
          <p:cNvPr id="5" name="Slide Number Placeholder 4"/>
          <p:cNvSpPr>
            <a:spLocks noGrp="1"/>
          </p:cNvSpPr>
          <p:nvPr>
            <p:ph type="sldNum" sz="quarter" idx="12"/>
          </p:nvPr>
        </p:nvSpPr>
        <p:spPr/>
        <p:txBody>
          <a:bodyPr/>
          <a:lstStyle/>
          <a:p>
            <a:fld id="{3A277439-5CFB-40D3-A371-F0CC064631A7}" type="slidenum">
              <a:rPr lang="en-GB" smtClean="0"/>
              <a:pPr/>
              <a:t>23</a:t>
            </a:fld>
            <a:endParaRPr lang="en-GB" dirty="0"/>
          </a:p>
        </p:txBody>
      </p:sp>
    </p:spTree>
    <p:extLst>
      <p:ext uri="{BB962C8B-B14F-4D97-AF65-F5344CB8AC3E}">
        <p14:creationId xmlns:p14="http://schemas.microsoft.com/office/powerpoint/2010/main" val="18595894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44112" y="959945"/>
            <a:ext cx="5961888" cy="5070348"/>
          </a:xfrm>
          <a:prstGeom prst="rect">
            <a:avLst/>
          </a:prstGeom>
        </p:spPr>
      </p:pic>
      <p:sp>
        <p:nvSpPr>
          <p:cNvPr id="2" name="Title 1"/>
          <p:cNvSpPr>
            <a:spLocks noGrp="1"/>
          </p:cNvSpPr>
          <p:nvPr>
            <p:ph type="title"/>
          </p:nvPr>
        </p:nvSpPr>
        <p:spPr/>
        <p:txBody>
          <a:bodyPr/>
          <a:lstStyle/>
          <a:p>
            <a:r>
              <a:rPr lang="en-US" dirty="0"/>
              <a:t>Mid-Market funds active at any point from 2007-2020</a:t>
            </a:r>
          </a:p>
        </p:txBody>
      </p:sp>
      <p:sp>
        <p:nvSpPr>
          <p:cNvPr id="4" name="Footer Placeholder 3"/>
          <p:cNvSpPr>
            <a:spLocks noGrp="1"/>
          </p:cNvSpPr>
          <p:nvPr>
            <p:ph type="ftr" sz="quarter" idx="11"/>
          </p:nvPr>
        </p:nvSpPr>
        <p:spPr/>
        <p:txBody>
          <a:bodyPr/>
          <a:lstStyle/>
          <a:p>
            <a:r>
              <a:rPr lang="en-GB" dirty="0" err="1"/>
              <a:t>www.investeurope.eu</a:t>
            </a:r>
            <a:endParaRPr lang="en-GB" dirty="0"/>
          </a:p>
        </p:txBody>
      </p:sp>
      <p:sp>
        <p:nvSpPr>
          <p:cNvPr id="5" name="Slide Number Placeholder 4"/>
          <p:cNvSpPr>
            <a:spLocks noGrp="1"/>
          </p:cNvSpPr>
          <p:nvPr>
            <p:ph type="sldNum" sz="quarter" idx="12"/>
          </p:nvPr>
        </p:nvSpPr>
        <p:spPr/>
        <p:txBody>
          <a:bodyPr/>
          <a:lstStyle/>
          <a:p>
            <a:fld id="{3A277439-5CFB-40D3-A371-F0CC064631A7}" type="slidenum">
              <a:rPr lang="en-GB" smtClean="0"/>
              <a:t>24</a:t>
            </a:fld>
            <a:endParaRPr lang="en-GB"/>
          </a:p>
        </p:txBody>
      </p:sp>
      <p:sp>
        <p:nvSpPr>
          <p:cNvPr id="7" name="TextBox 6">
            <a:extLst>
              <a:ext uri="{FF2B5EF4-FFF2-40B4-BE49-F238E27FC236}">
                <a16:creationId xmlns:a16="http://schemas.microsoft.com/office/drawing/2014/main" xmlns="" id="{173A8D39-0464-C64C-AC68-B31BE53CC697}"/>
              </a:ext>
            </a:extLst>
          </p:cNvPr>
          <p:cNvSpPr txBox="1"/>
          <p:nvPr/>
        </p:nvSpPr>
        <p:spPr>
          <a:xfrm>
            <a:off x="345730" y="1690720"/>
            <a:ext cx="2986750" cy="1997877"/>
          </a:xfrm>
          <a:prstGeom prst="rect">
            <a:avLst/>
          </a:prstGeom>
          <a:noFill/>
        </p:spPr>
        <p:txBody>
          <a:bodyPr wrap="square" lIns="0" tIns="0" rIns="0" bIns="0" numCol="1" spcCol="360000" rtlCol="0">
            <a:noAutofit/>
          </a:bodyPr>
          <a:lstStyle/>
          <a:p>
            <a:pPr>
              <a:spcAft>
                <a:spcPts val="800"/>
              </a:spcAft>
            </a:pPr>
            <a:r>
              <a:rPr lang="en-US" sz="1100" b="1" dirty="0">
                <a:solidFill>
                  <a:schemeClr val="accent3"/>
                </a:solidFill>
              </a:rPr>
              <a:t>The pan-European presence of Mid-Market funds gives LPs easy access to opportunities across the continent. </a:t>
            </a:r>
          </a:p>
          <a:p>
            <a:pPr>
              <a:spcAft>
                <a:spcPts val="800"/>
              </a:spcAft>
            </a:pPr>
            <a:r>
              <a:rPr lang="en-US" sz="1000" dirty="0">
                <a:solidFill>
                  <a:schemeClr val="accent3"/>
                </a:solidFill>
              </a:rPr>
              <a:t>Just over 30% of the funds are based in the UK </a:t>
            </a:r>
            <a:br>
              <a:rPr lang="en-US" sz="1000" dirty="0">
                <a:solidFill>
                  <a:schemeClr val="accent3"/>
                </a:solidFill>
              </a:rPr>
            </a:br>
            <a:r>
              <a:rPr lang="en-US" sz="1000" dirty="0">
                <a:solidFill>
                  <a:schemeClr val="accent3"/>
                </a:solidFill>
              </a:rPr>
              <a:t>&amp; Ireland, whilst Mid-Market funds based in </a:t>
            </a:r>
            <a:br>
              <a:rPr lang="en-US" sz="1000" dirty="0">
                <a:solidFill>
                  <a:schemeClr val="accent3"/>
                </a:solidFill>
              </a:rPr>
            </a:br>
            <a:r>
              <a:rPr lang="en-US" sz="1000" dirty="0">
                <a:solidFill>
                  <a:schemeClr val="accent3"/>
                </a:solidFill>
              </a:rPr>
              <a:t>France &amp; Benelux make up over 25%. Most of the non-European funds active in Europe’s Mid-Market are located in the United States. </a:t>
            </a:r>
          </a:p>
          <a:p>
            <a:pPr>
              <a:spcAft>
                <a:spcPts val="800"/>
              </a:spcAft>
            </a:pPr>
            <a:r>
              <a:rPr lang="en-US" sz="1000" dirty="0">
                <a:solidFill>
                  <a:schemeClr val="accent3"/>
                </a:solidFill>
              </a:rPr>
              <a:t>This next section gives an overview of investment and fundraising profiles of Mid-Market funds.</a:t>
            </a:r>
          </a:p>
        </p:txBody>
      </p:sp>
      <p:sp>
        <p:nvSpPr>
          <p:cNvPr id="9" name="TextBox 8">
            <a:extLst>
              <a:ext uri="{FF2B5EF4-FFF2-40B4-BE49-F238E27FC236}">
                <a16:creationId xmlns:a16="http://schemas.microsoft.com/office/drawing/2014/main" xmlns="" id="{9246A3D5-0804-4608-AE2F-948102A6F413}"/>
              </a:ext>
            </a:extLst>
          </p:cNvPr>
          <p:cNvSpPr txBox="1"/>
          <p:nvPr/>
        </p:nvSpPr>
        <p:spPr>
          <a:xfrm>
            <a:off x="343596" y="3610501"/>
            <a:ext cx="617157" cy="369332"/>
          </a:xfrm>
          <a:prstGeom prst="rect">
            <a:avLst/>
          </a:prstGeom>
          <a:noFill/>
        </p:spPr>
        <p:txBody>
          <a:bodyPr wrap="none" lIns="0" tIns="0" rIns="0" bIns="0" rtlCol="0">
            <a:spAutoFit/>
          </a:bodyPr>
          <a:lstStyle/>
          <a:p>
            <a:r>
              <a:rPr lang="mr-IN" sz="2400" dirty="0">
                <a:solidFill>
                  <a:schemeClr val="accent4"/>
                </a:solidFill>
              </a:rPr>
              <a:t>33%</a:t>
            </a:r>
          </a:p>
        </p:txBody>
      </p:sp>
      <p:sp>
        <p:nvSpPr>
          <p:cNvPr id="10" name="TextBox 9">
            <a:extLst>
              <a:ext uri="{FF2B5EF4-FFF2-40B4-BE49-F238E27FC236}">
                <a16:creationId xmlns:a16="http://schemas.microsoft.com/office/drawing/2014/main" xmlns="" id="{60034226-AEF6-4E2E-BAF0-E165D9B1C1F4}"/>
              </a:ext>
            </a:extLst>
          </p:cNvPr>
          <p:cNvSpPr txBox="1"/>
          <p:nvPr/>
        </p:nvSpPr>
        <p:spPr>
          <a:xfrm>
            <a:off x="343597" y="3985723"/>
            <a:ext cx="1738126" cy="276999"/>
          </a:xfrm>
          <a:prstGeom prst="rect">
            <a:avLst/>
          </a:prstGeom>
          <a:noFill/>
        </p:spPr>
        <p:txBody>
          <a:bodyPr wrap="square" lIns="0" tIns="0" rIns="0" bIns="0" rtlCol="0">
            <a:spAutoFit/>
          </a:bodyPr>
          <a:lstStyle/>
          <a:p>
            <a:r>
              <a:rPr lang="en-GB" sz="900" dirty="0">
                <a:solidFill>
                  <a:schemeClr val="accent4"/>
                </a:solidFill>
              </a:rPr>
              <a:t>of Mid-Market funds are </a:t>
            </a:r>
            <a:br>
              <a:rPr lang="en-GB" sz="900" dirty="0">
                <a:solidFill>
                  <a:schemeClr val="accent4"/>
                </a:solidFill>
              </a:rPr>
            </a:br>
            <a:r>
              <a:rPr lang="en-GB" sz="900" dirty="0">
                <a:solidFill>
                  <a:schemeClr val="accent4"/>
                </a:solidFill>
              </a:rPr>
              <a:t>based in the UK &amp; Ireland</a:t>
            </a:r>
          </a:p>
        </p:txBody>
      </p:sp>
      <p:grpSp>
        <p:nvGrpSpPr>
          <p:cNvPr id="11" name="Group 10"/>
          <p:cNvGrpSpPr/>
          <p:nvPr/>
        </p:nvGrpSpPr>
        <p:grpSpPr>
          <a:xfrm>
            <a:off x="343596" y="4438592"/>
            <a:ext cx="1738127" cy="652221"/>
            <a:chOff x="7782782" y="1635536"/>
            <a:chExt cx="1738127" cy="652221"/>
          </a:xfrm>
        </p:grpSpPr>
        <p:sp>
          <p:nvSpPr>
            <p:cNvPr id="12" name="TextBox 11">
              <a:extLst>
                <a:ext uri="{FF2B5EF4-FFF2-40B4-BE49-F238E27FC236}">
                  <a16:creationId xmlns:a16="http://schemas.microsoft.com/office/drawing/2014/main" xmlns="" id="{9246A3D5-0804-4608-AE2F-948102A6F413}"/>
                </a:ext>
              </a:extLst>
            </p:cNvPr>
            <p:cNvSpPr txBox="1"/>
            <p:nvPr/>
          </p:nvSpPr>
          <p:spPr>
            <a:xfrm>
              <a:off x="7782782" y="1635536"/>
              <a:ext cx="617157" cy="369332"/>
            </a:xfrm>
            <a:prstGeom prst="rect">
              <a:avLst/>
            </a:prstGeom>
            <a:noFill/>
          </p:spPr>
          <p:txBody>
            <a:bodyPr wrap="none" lIns="0" tIns="0" rIns="0" bIns="0" rtlCol="0">
              <a:spAutoFit/>
            </a:bodyPr>
            <a:lstStyle/>
            <a:p>
              <a:r>
                <a:rPr lang="mr-IN" sz="2400" dirty="0">
                  <a:solidFill>
                    <a:schemeClr val="accent2"/>
                  </a:solidFill>
                </a:rPr>
                <a:t>2</a:t>
              </a:r>
              <a:r>
                <a:rPr lang="en-GB" sz="2400" dirty="0">
                  <a:solidFill>
                    <a:schemeClr val="accent2"/>
                  </a:solidFill>
                </a:rPr>
                <a:t>7</a:t>
              </a:r>
              <a:r>
                <a:rPr lang="mr-IN" sz="2400" dirty="0">
                  <a:solidFill>
                    <a:schemeClr val="accent2"/>
                  </a:solidFill>
                </a:rPr>
                <a:t>%</a:t>
              </a:r>
            </a:p>
          </p:txBody>
        </p:sp>
        <p:sp>
          <p:nvSpPr>
            <p:cNvPr id="13" name="TextBox 12">
              <a:extLst>
                <a:ext uri="{FF2B5EF4-FFF2-40B4-BE49-F238E27FC236}">
                  <a16:creationId xmlns:a16="http://schemas.microsoft.com/office/drawing/2014/main" xmlns="" id="{60034226-AEF6-4E2E-BAF0-E165D9B1C1F4}"/>
                </a:ext>
              </a:extLst>
            </p:cNvPr>
            <p:cNvSpPr txBox="1"/>
            <p:nvPr/>
          </p:nvSpPr>
          <p:spPr>
            <a:xfrm>
              <a:off x="7782783" y="2010758"/>
              <a:ext cx="1738126" cy="276999"/>
            </a:xfrm>
            <a:prstGeom prst="rect">
              <a:avLst/>
            </a:prstGeom>
            <a:noFill/>
          </p:spPr>
          <p:txBody>
            <a:bodyPr wrap="square" lIns="0" tIns="0" rIns="0" bIns="0" rtlCol="0">
              <a:spAutoFit/>
            </a:bodyPr>
            <a:lstStyle/>
            <a:p>
              <a:r>
                <a:rPr lang="en-GB" sz="900" dirty="0">
                  <a:solidFill>
                    <a:schemeClr val="accent2"/>
                  </a:solidFill>
                </a:rPr>
                <a:t>of Mid-Market funds are </a:t>
              </a:r>
              <a:br>
                <a:rPr lang="en-GB" sz="900" dirty="0">
                  <a:solidFill>
                    <a:schemeClr val="accent2"/>
                  </a:solidFill>
                </a:rPr>
              </a:br>
              <a:r>
                <a:rPr lang="en-GB" sz="900" dirty="0">
                  <a:solidFill>
                    <a:schemeClr val="accent2"/>
                  </a:solidFill>
                </a:rPr>
                <a:t>based in France &amp; Benelux</a:t>
              </a:r>
            </a:p>
          </p:txBody>
        </p:sp>
      </p:grpSp>
      <p:grpSp>
        <p:nvGrpSpPr>
          <p:cNvPr id="17" name="Group 16"/>
          <p:cNvGrpSpPr/>
          <p:nvPr/>
        </p:nvGrpSpPr>
        <p:grpSpPr>
          <a:xfrm>
            <a:off x="343596" y="5268820"/>
            <a:ext cx="1738127" cy="790720"/>
            <a:chOff x="7782782" y="1635536"/>
            <a:chExt cx="1738127" cy="790720"/>
          </a:xfrm>
        </p:grpSpPr>
        <p:sp>
          <p:nvSpPr>
            <p:cNvPr id="18" name="TextBox 17">
              <a:extLst>
                <a:ext uri="{FF2B5EF4-FFF2-40B4-BE49-F238E27FC236}">
                  <a16:creationId xmlns:a16="http://schemas.microsoft.com/office/drawing/2014/main" xmlns="" id="{9246A3D5-0804-4608-AE2F-948102A6F413}"/>
                </a:ext>
              </a:extLst>
            </p:cNvPr>
            <p:cNvSpPr txBox="1"/>
            <p:nvPr/>
          </p:nvSpPr>
          <p:spPr>
            <a:xfrm>
              <a:off x="7782782" y="1635536"/>
              <a:ext cx="617157" cy="369332"/>
            </a:xfrm>
            <a:prstGeom prst="rect">
              <a:avLst/>
            </a:prstGeom>
            <a:noFill/>
          </p:spPr>
          <p:txBody>
            <a:bodyPr wrap="none" lIns="0" tIns="0" rIns="0" bIns="0" rtlCol="0">
              <a:spAutoFit/>
            </a:bodyPr>
            <a:lstStyle/>
            <a:p>
              <a:r>
                <a:rPr lang="mr-IN" sz="2400" dirty="0">
                  <a:solidFill>
                    <a:schemeClr val="accent3">
                      <a:lumMod val="60000"/>
                      <a:lumOff val="40000"/>
                    </a:schemeClr>
                  </a:solidFill>
                </a:rPr>
                <a:t>15%</a:t>
              </a:r>
            </a:p>
          </p:txBody>
        </p:sp>
        <p:sp>
          <p:nvSpPr>
            <p:cNvPr id="19" name="TextBox 18">
              <a:extLst>
                <a:ext uri="{FF2B5EF4-FFF2-40B4-BE49-F238E27FC236}">
                  <a16:creationId xmlns:a16="http://schemas.microsoft.com/office/drawing/2014/main" xmlns="" id="{60034226-AEF6-4E2E-BAF0-E165D9B1C1F4}"/>
                </a:ext>
              </a:extLst>
            </p:cNvPr>
            <p:cNvSpPr txBox="1"/>
            <p:nvPr/>
          </p:nvSpPr>
          <p:spPr>
            <a:xfrm>
              <a:off x="7782783" y="2010758"/>
              <a:ext cx="1738126" cy="415498"/>
            </a:xfrm>
            <a:prstGeom prst="rect">
              <a:avLst/>
            </a:prstGeom>
            <a:noFill/>
          </p:spPr>
          <p:txBody>
            <a:bodyPr wrap="square" lIns="0" tIns="0" rIns="0" bIns="0" rtlCol="0">
              <a:spAutoFit/>
            </a:bodyPr>
            <a:lstStyle/>
            <a:p>
              <a:r>
                <a:rPr lang="en-GB" sz="900" dirty="0">
                  <a:solidFill>
                    <a:schemeClr val="accent3">
                      <a:lumMod val="60000"/>
                      <a:lumOff val="40000"/>
                    </a:schemeClr>
                  </a:solidFill>
                </a:rPr>
                <a:t>of Mid-Market funds are </a:t>
              </a:r>
              <a:br>
                <a:rPr lang="en-GB" sz="900" dirty="0">
                  <a:solidFill>
                    <a:schemeClr val="accent3">
                      <a:lumMod val="60000"/>
                      <a:lumOff val="40000"/>
                    </a:schemeClr>
                  </a:solidFill>
                </a:rPr>
              </a:br>
              <a:r>
                <a:rPr lang="en-GB" sz="900" dirty="0">
                  <a:solidFill>
                    <a:schemeClr val="accent3">
                      <a:lumMod val="60000"/>
                      <a:lumOff val="40000"/>
                    </a:schemeClr>
                  </a:solidFill>
                </a:rPr>
                <a:t>non-Europe based </a:t>
              </a:r>
              <a:br>
                <a:rPr lang="en-GB" sz="900" dirty="0">
                  <a:solidFill>
                    <a:schemeClr val="accent3">
                      <a:lumMod val="60000"/>
                      <a:lumOff val="40000"/>
                    </a:schemeClr>
                  </a:solidFill>
                </a:rPr>
              </a:br>
              <a:endParaRPr lang="en-GB" sz="900" dirty="0">
                <a:solidFill>
                  <a:schemeClr val="accent3">
                    <a:lumMod val="60000"/>
                    <a:lumOff val="40000"/>
                  </a:schemeClr>
                </a:solidFill>
              </a:endParaRPr>
            </a:p>
          </p:txBody>
        </p:sp>
      </p:grpSp>
      <p:sp>
        <p:nvSpPr>
          <p:cNvPr id="24" name="TextBox 23">
            <a:extLst>
              <a:ext uri="{FF2B5EF4-FFF2-40B4-BE49-F238E27FC236}">
                <a16:creationId xmlns:a16="http://schemas.microsoft.com/office/drawing/2014/main" xmlns="" id="{9246A3D5-0804-4608-AE2F-948102A6F413}"/>
              </a:ext>
            </a:extLst>
          </p:cNvPr>
          <p:cNvSpPr txBox="1"/>
          <p:nvPr/>
        </p:nvSpPr>
        <p:spPr>
          <a:xfrm>
            <a:off x="5375341" y="2581233"/>
            <a:ext cx="343043" cy="276999"/>
          </a:xfrm>
          <a:prstGeom prst="rect">
            <a:avLst/>
          </a:prstGeom>
          <a:noFill/>
        </p:spPr>
        <p:txBody>
          <a:bodyPr wrap="none" lIns="0" tIns="0" rIns="0" bIns="0" rtlCol="0">
            <a:spAutoFit/>
          </a:bodyPr>
          <a:lstStyle/>
          <a:p>
            <a:pPr algn="r"/>
            <a:r>
              <a:rPr lang="en-GB" spc="-100" dirty="0">
                <a:solidFill>
                  <a:schemeClr val="accent3"/>
                </a:solidFill>
              </a:rPr>
              <a:t>33%</a:t>
            </a:r>
            <a:endParaRPr lang="mr-IN" spc="-100" dirty="0">
              <a:solidFill>
                <a:schemeClr val="accent3"/>
              </a:solidFill>
            </a:endParaRPr>
          </a:p>
        </p:txBody>
      </p:sp>
      <p:sp>
        <p:nvSpPr>
          <p:cNvPr id="25" name="TextBox 24">
            <a:extLst>
              <a:ext uri="{FF2B5EF4-FFF2-40B4-BE49-F238E27FC236}">
                <a16:creationId xmlns:a16="http://schemas.microsoft.com/office/drawing/2014/main" xmlns="" id="{9246A3D5-0804-4608-AE2F-948102A6F413}"/>
              </a:ext>
            </a:extLst>
          </p:cNvPr>
          <p:cNvSpPr txBox="1"/>
          <p:nvPr/>
        </p:nvSpPr>
        <p:spPr>
          <a:xfrm>
            <a:off x="5134891" y="2472878"/>
            <a:ext cx="583493" cy="123111"/>
          </a:xfrm>
          <a:prstGeom prst="rect">
            <a:avLst/>
          </a:prstGeom>
          <a:noFill/>
        </p:spPr>
        <p:txBody>
          <a:bodyPr wrap="none" lIns="0" tIns="0" rIns="0" bIns="0" rtlCol="0">
            <a:spAutoFit/>
          </a:bodyPr>
          <a:lstStyle/>
          <a:p>
            <a:pPr algn="r"/>
            <a:r>
              <a:rPr lang="en-GB" sz="800" dirty="0">
                <a:solidFill>
                  <a:schemeClr val="accent3"/>
                </a:solidFill>
              </a:rPr>
              <a:t>UK &amp; Ireland</a:t>
            </a:r>
            <a:endParaRPr lang="mr-IN" sz="800" dirty="0">
              <a:solidFill>
                <a:schemeClr val="accent3"/>
              </a:solidFill>
            </a:endParaRPr>
          </a:p>
        </p:txBody>
      </p:sp>
      <p:sp>
        <p:nvSpPr>
          <p:cNvPr id="26" name="Oval 25"/>
          <p:cNvSpPr/>
          <p:nvPr/>
        </p:nvSpPr>
        <p:spPr>
          <a:xfrm>
            <a:off x="5556143" y="2851688"/>
            <a:ext cx="289280" cy="28928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8663551" y="3983064"/>
            <a:ext cx="100739" cy="10073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6765011" y="3223647"/>
            <a:ext cx="170482" cy="17048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7400442" y="1849768"/>
            <a:ext cx="139485" cy="139485"/>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5460573" y="3276038"/>
            <a:ext cx="944467" cy="675879"/>
            <a:chOff x="5460573" y="3276038"/>
            <a:chExt cx="944467" cy="675879"/>
          </a:xfrm>
        </p:grpSpPr>
        <p:sp>
          <p:nvSpPr>
            <p:cNvPr id="27" name="Oval 26"/>
            <p:cNvSpPr/>
            <p:nvPr/>
          </p:nvSpPr>
          <p:spPr>
            <a:xfrm>
              <a:off x="6115760" y="3662637"/>
              <a:ext cx="289280" cy="28928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xmlns="" id="{9246A3D5-0804-4608-AE2F-948102A6F413}"/>
                </a:ext>
              </a:extLst>
            </p:cNvPr>
            <p:cNvSpPr txBox="1"/>
            <p:nvPr/>
          </p:nvSpPr>
          <p:spPr>
            <a:xfrm>
              <a:off x="5933855" y="3384393"/>
              <a:ext cx="343044" cy="276999"/>
            </a:xfrm>
            <a:prstGeom prst="rect">
              <a:avLst/>
            </a:prstGeom>
            <a:noFill/>
          </p:spPr>
          <p:txBody>
            <a:bodyPr wrap="none" lIns="0" tIns="0" rIns="0" bIns="0" rtlCol="0">
              <a:spAutoFit/>
            </a:bodyPr>
            <a:lstStyle/>
            <a:p>
              <a:pPr algn="r"/>
              <a:r>
                <a:rPr lang="en-GB" spc="-100" dirty="0">
                  <a:solidFill>
                    <a:schemeClr val="accent3"/>
                  </a:solidFill>
                </a:rPr>
                <a:t>27%</a:t>
              </a:r>
              <a:endParaRPr lang="mr-IN" spc="-100" dirty="0">
                <a:solidFill>
                  <a:schemeClr val="accent3"/>
                </a:solidFill>
              </a:endParaRPr>
            </a:p>
          </p:txBody>
        </p:sp>
        <p:sp>
          <p:nvSpPr>
            <p:cNvPr id="37" name="TextBox 36">
              <a:extLst>
                <a:ext uri="{FF2B5EF4-FFF2-40B4-BE49-F238E27FC236}">
                  <a16:creationId xmlns:a16="http://schemas.microsoft.com/office/drawing/2014/main" xmlns="" id="{9246A3D5-0804-4608-AE2F-948102A6F413}"/>
                </a:ext>
              </a:extLst>
            </p:cNvPr>
            <p:cNvSpPr txBox="1"/>
            <p:nvPr/>
          </p:nvSpPr>
          <p:spPr>
            <a:xfrm>
              <a:off x="5460573" y="3276038"/>
              <a:ext cx="839975" cy="123111"/>
            </a:xfrm>
            <a:prstGeom prst="rect">
              <a:avLst/>
            </a:prstGeom>
            <a:noFill/>
          </p:spPr>
          <p:txBody>
            <a:bodyPr wrap="none" lIns="0" tIns="0" rIns="0" bIns="0" rtlCol="0">
              <a:spAutoFit/>
            </a:bodyPr>
            <a:lstStyle/>
            <a:p>
              <a:pPr algn="r"/>
              <a:r>
                <a:rPr lang="en-GB" sz="800" dirty="0">
                  <a:solidFill>
                    <a:schemeClr val="accent3"/>
                  </a:solidFill>
                </a:rPr>
                <a:t>France &amp; Benelux </a:t>
              </a:r>
            </a:p>
          </p:txBody>
        </p:sp>
      </p:grpSp>
      <p:grpSp>
        <p:nvGrpSpPr>
          <p:cNvPr id="3" name="Group 2"/>
          <p:cNvGrpSpPr/>
          <p:nvPr/>
        </p:nvGrpSpPr>
        <p:grpSpPr>
          <a:xfrm>
            <a:off x="6038527" y="4595195"/>
            <a:ext cx="833902" cy="557992"/>
            <a:chOff x="4781227" y="4595195"/>
            <a:chExt cx="833902" cy="557992"/>
          </a:xfrm>
        </p:grpSpPr>
        <p:sp>
          <p:nvSpPr>
            <p:cNvPr id="28" name="Oval 27"/>
            <p:cNvSpPr/>
            <p:nvPr/>
          </p:nvSpPr>
          <p:spPr>
            <a:xfrm>
              <a:off x="4781227" y="4982705"/>
              <a:ext cx="170482" cy="170482"/>
            </a:xfrm>
            <a:prstGeom prst="ellipse">
              <a:avLst/>
            </a:prstGeom>
            <a:solidFill>
              <a:srgbClr val="90D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xmlns="" id="{9246A3D5-0804-4608-AE2F-948102A6F413}"/>
                </a:ext>
              </a:extLst>
            </p:cNvPr>
            <p:cNvSpPr txBox="1"/>
            <p:nvPr/>
          </p:nvSpPr>
          <p:spPr>
            <a:xfrm>
              <a:off x="4849025" y="4703550"/>
              <a:ext cx="234038" cy="276999"/>
            </a:xfrm>
            <a:prstGeom prst="rect">
              <a:avLst/>
            </a:prstGeom>
            <a:noFill/>
          </p:spPr>
          <p:txBody>
            <a:bodyPr wrap="none" lIns="0" tIns="0" rIns="0" bIns="0" rtlCol="0">
              <a:spAutoFit/>
            </a:bodyPr>
            <a:lstStyle/>
            <a:p>
              <a:r>
                <a:rPr lang="en-GB" spc="-100" dirty="0">
                  <a:solidFill>
                    <a:schemeClr val="accent3"/>
                  </a:solidFill>
                </a:rPr>
                <a:t>9%</a:t>
              </a:r>
              <a:endParaRPr lang="mr-IN" spc="-100" dirty="0">
                <a:solidFill>
                  <a:schemeClr val="accent3"/>
                </a:solidFill>
              </a:endParaRPr>
            </a:p>
          </p:txBody>
        </p:sp>
        <p:sp>
          <p:nvSpPr>
            <p:cNvPr id="39" name="TextBox 38">
              <a:extLst>
                <a:ext uri="{FF2B5EF4-FFF2-40B4-BE49-F238E27FC236}">
                  <a16:creationId xmlns:a16="http://schemas.microsoft.com/office/drawing/2014/main" xmlns="" id="{9246A3D5-0804-4608-AE2F-948102A6F413}"/>
                </a:ext>
              </a:extLst>
            </p:cNvPr>
            <p:cNvSpPr txBox="1"/>
            <p:nvPr/>
          </p:nvSpPr>
          <p:spPr>
            <a:xfrm>
              <a:off x="4856908" y="4595195"/>
              <a:ext cx="758221" cy="123111"/>
            </a:xfrm>
            <a:prstGeom prst="rect">
              <a:avLst/>
            </a:prstGeom>
            <a:noFill/>
          </p:spPr>
          <p:txBody>
            <a:bodyPr wrap="none" lIns="0" tIns="0" rIns="0" bIns="0" rtlCol="0">
              <a:spAutoFit/>
            </a:bodyPr>
            <a:lstStyle/>
            <a:p>
              <a:r>
                <a:rPr lang="en-GB" sz="800" dirty="0">
                  <a:solidFill>
                    <a:schemeClr val="accent3"/>
                  </a:solidFill>
                </a:rPr>
                <a:t>Southern Europe</a:t>
              </a:r>
            </a:p>
          </p:txBody>
        </p:sp>
      </p:grpSp>
      <p:sp>
        <p:nvSpPr>
          <p:cNvPr id="40" name="TextBox 39">
            <a:extLst>
              <a:ext uri="{FF2B5EF4-FFF2-40B4-BE49-F238E27FC236}">
                <a16:creationId xmlns:a16="http://schemas.microsoft.com/office/drawing/2014/main" xmlns="" id="{9246A3D5-0804-4608-AE2F-948102A6F413}"/>
              </a:ext>
            </a:extLst>
          </p:cNvPr>
          <p:cNvSpPr txBox="1"/>
          <p:nvPr/>
        </p:nvSpPr>
        <p:spPr>
          <a:xfrm>
            <a:off x="6625029" y="2948709"/>
            <a:ext cx="234038" cy="276999"/>
          </a:xfrm>
          <a:prstGeom prst="rect">
            <a:avLst/>
          </a:prstGeom>
          <a:noFill/>
        </p:spPr>
        <p:txBody>
          <a:bodyPr wrap="none" lIns="0" tIns="0" rIns="0" bIns="0" rtlCol="0">
            <a:spAutoFit/>
          </a:bodyPr>
          <a:lstStyle/>
          <a:p>
            <a:pPr algn="r"/>
            <a:r>
              <a:rPr lang="en-GB" spc="-100" dirty="0">
                <a:solidFill>
                  <a:schemeClr val="accent3"/>
                </a:solidFill>
              </a:rPr>
              <a:t>9%</a:t>
            </a:r>
            <a:endParaRPr lang="mr-IN" spc="-100" dirty="0">
              <a:solidFill>
                <a:schemeClr val="accent3"/>
              </a:solidFill>
            </a:endParaRPr>
          </a:p>
        </p:txBody>
      </p:sp>
      <p:sp>
        <p:nvSpPr>
          <p:cNvPr id="41" name="TextBox 40">
            <a:extLst>
              <a:ext uri="{FF2B5EF4-FFF2-40B4-BE49-F238E27FC236}">
                <a16:creationId xmlns:a16="http://schemas.microsoft.com/office/drawing/2014/main" xmlns="" id="{9246A3D5-0804-4608-AE2F-948102A6F413}"/>
              </a:ext>
            </a:extLst>
          </p:cNvPr>
          <p:cNvSpPr txBox="1"/>
          <p:nvPr/>
        </p:nvSpPr>
        <p:spPr>
          <a:xfrm>
            <a:off x="6607395" y="2840354"/>
            <a:ext cx="251672" cy="123111"/>
          </a:xfrm>
          <a:prstGeom prst="rect">
            <a:avLst/>
          </a:prstGeom>
          <a:noFill/>
        </p:spPr>
        <p:txBody>
          <a:bodyPr wrap="none" lIns="0" tIns="0" rIns="0" bIns="0" rtlCol="0">
            <a:spAutoFit/>
          </a:bodyPr>
          <a:lstStyle/>
          <a:p>
            <a:pPr algn="r"/>
            <a:r>
              <a:rPr lang="en-GB" sz="800" dirty="0">
                <a:solidFill>
                  <a:schemeClr val="accent3"/>
                </a:solidFill>
              </a:rPr>
              <a:t>DACH</a:t>
            </a:r>
            <a:endParaRPr lang="mr-IN" sz="800" dirty="0">
              <a:solidFill>
                <a:schemeClr val="accent3"/>
              </a:solidFill>
            </a:endParaRPr>
          </a:p>
        </p:txBody>
      </p:sp>
      <p:sp>
        <p:nvSpPr>
          <p:cNvPr id="42" name="TextBox 41">
            <a:extLst>
              <a:ext uri="{FF2B5EF4-FFF2-40B4-BE49-F238E27FC236}">
                <a16:creationId xmlns:a16="http://schemas.microsoft.com/office/drawing/2014/main" xmlns="" id="{9246A3D5-0804-4608-AE2F-948102A6F413}"/>
              </a:ext>
            </a:extLst>
          </p:cNvPr>
          <p:cNvSpPr txBox="1"/>
          <p:nvPr/>
        </p:nvSpPr>
        <p:spPr>
          <a:xfrm>
            <a:off x="7472362" y="1590556"/>
            <a:ext cx="234038" cy="276999"/>
          </a:xfrm>
          <a:prstGeom prst="rect">
            <a:avLst/>
          </a:prstGeom>
          <a:noFill/>
        </p:spPr>
        <p:txBody>
          <a:bodyPr wrap="none" lIns="0" tIns="0" rIns="0" bIns="0" rtlCol="0">
            <a:spAutoFit/>
          </a:bodyPr>
          <a:lstStyle/>
          <a:p>
            <a:r>
              <a:rPr lang="en-GB" spc="-100" dirty="0">
                <a:solidFill>
                  <a:schemeClr val="accent3"/>
                </a:solidFill>
              </a:rPr>
              <a:t>6%</a:t>
            </a:r>
            <a:endParaRPr lang="mr-IN" spc="-100" dirty="0">
              <a:solidFill>
                <a:schemeClr val="accent3"/>
              </a:solidFill>
            </a:endParaRPr>
          </a:p>
        </p:txBody>
      </p:sp>
      <p:sp>
        <p:nvSpPr>
          <p:cNvPr id="43" name="TextBox 42">
            <a:extLst>
              <a:ext uri="{FF2B5EF4-FFF2-40B4-BE49-F238E27FC236}">
                <a16:creationId xmlns:a16="http://schemas.microsoft.com/office/drawing/2014/main" xmlns="" id="{9246A3D5-0804-4608-AE2F-948102A6F413}"/>
              </a:ext>
            </a:extLst>
          </p:cNvPr>
          <p:cNvSpPr txBox="1"/>
          <p:nvPr/>
        </p:nvSpPr>
        <p:spPr>
          <a:xfrm>
            <a:off x="7472362" y="1482201"/>
            <a:ext cx="339837" cy="123111"/>
          </a:xfrm>
          <a:prstGeom prst="rect">
            <a:avLst/>
          </a:prstGeom>
          <a:noFill/>
        </p:spPr>
        <p:txBody>
          <a:bodyPr wrap="none" lIns="0" tIns="0" rIns="0" bIns="0" rtlCol="0">
            <a:spAutoFit/>
          </a:bodyPr>
          <a:lstStyle/>
          <a:p>
            <a:r>
              <a:rPr lang="en-GB" sz="800" dirty="0">
                <a:solidFill>
                  <a:schemeClr val="accent3"/>
                </a:solidFill>
              </a:rPr>
              <a:t>Nordics</a:t>
            </a:r>
          </a:p>
        </p:txBody>
      </p:sp>
      <p:sp>
        <p:nvSpPr>
          <p:cNvPr id="44" name="TextBox 43">
            <a:extLst>
              <a:ext uri="{FF2B5EF4-FFF2-40B4-BE49-F238E27FC236}">
                <a16:creationId xmlns:a16="http://schemas.microsoft.com/office/drawing/2014/main" xmlns="" id="{9246A3D5-0804-4608-AE2F-948102A6F413}"/>
              </a:ext>
            </a:extLst>
          </p:cNvPr>
          <p:cNvSpPr txBox="1"/>
          <p:nvPr/>
        </p:nvSpPr>
        <p:spPr>
          <a:xfrm>
            <a:off x="8682597" y="3708467"/>
            <a:ext cx="234038" cy="276999"/>
          </a:xfrm>
          <a:prstGeom prst="rect">
            <a:avLst/>
          </a:prstGeom>
          <a:noFill/>
        </p:spPr>
        <p:txBody>
          <a:bodyPr wrap="none" lIns="0" tIns="0" rIns="0" bIns="0" rtlCol="0">
            <a:spAutoFit/>
          </a:bodyPr>
          <a:lstStyle/>
          <a:p>
            <a:r>
              <a:rPr lang="en-GB" spc="-100" dirty="0">
                <a:solidFill>
                  <a:schemeClr val="accent3"/>
                </a:solidFill>
              </a:rPr>
              <a:t>1%</a:t>
            </a:r>
            <a:endParaRPr lang="mr-IN" spc="-100" dirty="0">
              <a:solidFill>
                <a:schemeClr val="accent3"/>
              </a:solidFill>
            </a:endParaRPr>
          </a:p>
        </p:txBody>
      </p:sp>
      <p:sp>
        <p:nvSpPr>
          <p:cNvPr id="45" name="TextBox 44">
            <a:extLst>
              <a:ext uri="{FF2B5EF4-FFF2-40B4-BE49-F238E27FC236}">
                <a16:creationId xmlns:a16="http://schemas.microsoft.com/office/drawing/2014/main" xmlns="" id="{9246A3D5-0804-4608-AE2F-948102A6F413}"/>
              </a:ext>
            </a:extLst>
          </p:cNvPr>
          <p:cNvSpPr txBox="1"/>
          <p:nvPr/>
        </p:nvSpPr>
        <p:spPr>
          <a:xfrm>
            <a:off x="8682597" y="3491376"/>
            <a:ext cx="692497" cy="246221"/>
          </a:xfrm>
          <a:prstGeom prst="rect">
            <a:avLst/>
          </a:prstGeom>
          <a:noFill/>
        </p:spPr>
        <p:txBody>
          <a:bodyPr wrap="none" lIns="0" tIns="0" rIns="0" bIns="0" rtlCol="0">
            <a:spAutoFit/>
          </a:bodyPr>
          <a:lstStyle/>
          <a:p>
            <a:r>
              <a:rPr lang="en-GB" sz="800" dirty="0">
                <a:solidFill>
                  <a:schemeClr val="accent3"/>
                </a:solidFill>
              </a:rPr>
              <a:t>Central &amp; </a:t>
            </a:r>
            <a:br>
              <a:rPr lang="en-GB" sz="800" dirty="0">
                <a:solidFill>
                  <a:schemeClr val="accent3"/>
                </a:solidFill>
              </a:rPr>
            </a:br>
            <a:r>
              <a:rPr lang="en-GB" sz="800" dirty="0">
                <a:solidFill>
                  <a:schemeClr val="accent3"/>
                </a:solidFill>
              </a:rPr>
              <a:t>Eastern Europe</a:t>
            </a:r>
          </a:p>
        </p:txBody>
      </p:sp>
      <p:cxnSp>
        <p:nvCxnSpPr>
          <p:cNvPr id="48" name="Straight Connector 47">
            <a:extLst>
              <a:ext uri="{FF2B5EF4-FFF2-40B4-BE49-F238E27FC236}">
                <a16:creationId xmlns:a16="http://schemas.microsoft.com/office/drawing/2014/main" xmlns="" id="{7A1DAEBC-6A35-4085-B3B8-1DB9BF9B6151}"/>
              </a:ext>
            </a:extLst>
          </p:cNvPr>
          <p:cNvCxnSpPr>
            <a:cxnSpLocks/>
          </p:cNvCxnSpPr>
          <p:nvPr/>
        </p:nvCxnSpPr>
        <p:spPr>
          <a:xfrm>
            <a:off x="344488" y="954000"/>
            <a:ext cx="9217025" cy="0"/>
          </a:xfrm>
          <a:prstGeom prst="line">
            <a:avLst/>
          </a:prstGeom>
          <a:ln w="6350">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47" name="Text Placeholder 2"/>
          <p:cNvSpPr>
            <a:spLocks noGrp="1"/>
          </p:cNvSpPr>
          <p:nvPr>
            <p:ph type="body" sz="quarter" idx="14"/>
          </p:nvPr>
        </p:nvSpPr>
        <p:spPr>
          <a:xfrm>
            <a:off x="344488" y="1321200"/>
            <a:ext cx="9217025" cy="235468"/>
          </a:xfrm>
        </p:spPr>
        <p:txBody>
          <a:bodyPr/>
          <a:lstStyle/>
          <a:p>
            <a:r>
              <a:rPr lang="en-US" dirty="0"/>
              <a:t>By location of advisory team</a:t>
            </a:r>
          </a:p>
        </p:txBody>
      </p:sp>
    </p:spTree>
    <p:extLst>
      <p:ext uri="{BB962C8B-B14F-4D97-AF65-F5344CB8AC3E}">
        <p14:creationId xmlns:p14="http://schemas.microsoft.com/office/powerpoint/2010/main" val="20324411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Investment patterns</a:t>
            </a:r>
          </a:p>
        </p:txBody>
      </p:sp>
      <p:sp>
        <p:nvSpPr>
          <p:cNvPr id="4" name="Footer Placeholder 3"/>
          <p:cNvSpPr>
            <a:spLocks noGrp="1"/>
          </p:cNvSpPr>
          <p:nvPr>
            <p:ph type="ftr" sz="quarter" idx="11"/>
          </p:nvPr>
        </p:nvSpPr>
        <p:spPr/>
        <p:txBody>
          <a:bodyPr/>
          <a:lstStyle/>
          <a:p>
            <a:r>
              <a:rPr lang="en-GB" dirty="0" err="1"/>
              <a:t>www.investeurope.eu</a:t>
            </a:r>
            <a:endParaRPr lang="en-GB" dirty="0"/>
          </a:p>
        </p:txBody>
      </p:sp>
      <p:sp>
        <p:nvSpPr>
          <p:cNvPr id="5" name="Slide Number Placeholder 4"/>
          <p:cNvSpPr>
            <a:spLocks noGrp="1"/>
          </p:cNvSpPr>
          <p:nvPr>
            <p:ph type="sldNum" sz="quarter" idx="12"/>
          </p:nvPr>
        </p:nvSpPr>
        <p:spPr/>
        <p:txBody>
          <a:bodyPr/>
          <a:lstStyle/>
          <a:p>
            <a:fld id="{3A277439-5CFB-40D3-A371-F0CC064631A7}" type="slidenum">
              <a:rPr lang="en-GB" smtClean="0"/>
              <a:t>25</a:t>
            </a:fld>
            <a:endParaRPr lang="en-GB"/>
          </a:p>
        </p:txBody>
      </p:sp>
      <p:sp>
        <p:nvSpPr>
          <p:cNvPr id="7" name="TextBox 6">
            <a:extLst>
              <a:ext uri="{FF2B5EF4-FFF2-40B4-BE49-F238E27FC236}">
                <a16:creationId xmlns:a16="http://schemas.microsoft.com/office/drawing/2014/main" xmlns="" id="{173A8D39-0464-C64C-AC68-B31BE53CC697}"/>
              </a:ext>
            </a:extLst>
          </p:cNvPr>
          <p:cNvSpPr txBox="1"/>
          <p:nvPr/>
        </p:nvSpPr>
        <p:spPr>
          <a:xfrm>
            <a:off x="345730" y="1690720"/>
            <a:ext cx="2880000" cy="3599368"/>
          </a:xfrm>
          <a:prstGeom prst="rect">
            <a:avLst/>
          </a:prstGeom>
          <a:noFill/>
        </p:spPr>
        <p:txBody>
          <a:bodyPr wrap="square" lIns="0" tIns="0" rIns="0" bIns="0" numCol="1" spcCol="360000" rtlCol="0">
            <a:noAutofit/>
          </a:bodyPr>
          <a:lstStyle/>
          <a:p>
            <a:pPr>
              <a:spcAft>
                <a:spcPts val="800"/>
              </a:spcAft>
            </a:pPr>
            <a:r>
              <a:rPr lang="en-US" sz="1000" dirty="0">
                <a:solidFill>
                  <a:schemeClr val="accent3"/>
                </a:solidFill>
              </a:rPr>
              <a:t>Although the number of companies that received investments decreased slightly in 2020 compared to 2019, the amount invested by Mid-Market funds into European companies has risen consistently since 2013. Furthermore, while the private equity industry as a whole saw a slight reduction in investment levels in 2020</a:t>
            </a:r>
            <a:r>
              <a:rPr lang="en-US" sz="1000" baseline="30000" dirty="0">
                <a:solidFill>
                  <a:schemeClr val="accent1"/>
                </a:solidFill>
              </a:rPr>
              <a:t>11</a:t>
            </a:r>
            <a:r>
              <a:rPr lang="en-US" sz="1000" dirty="0">
                <a:solidFill>
                  <a:schemeClr val="accent3"/>
                </a:solidFill>
              </a:rPr>
              <a:t>, Mid-Market funds invested about 7% more than the previous year, demonstrating general partners’ ability to identify attractive opportunities even during </a:t>
            </a:r>
            <a:br>
              <a:rPr lang="en-US" sz="1000" dirty="0">
                <a:solidFill>
                  <a:schemeClr val="accent3"/>
                </a:solidFill>
              </a:rPr>
            </a:br>
            <a:r>
              <a:rPr lang="en-US" sz="1000" dirty="0">
                <a:solidFill>
                  <a:schemeClr val="accent3"/>
                </a:solidFill>
              </a:rPr>
              <a:t>the pandemic.</a:t>
            </a:r>
          </a:p>
        </p:txBody>
      </p:sp>
      <p:cxnSp>
        <p:nvCxnSpPr>
          <p:cNvPr id="8" name="Straight Connector 7">
            <a:extLst>
              <a:ext uri="{FF2B5EF4-FFF2-40B4-BE49-F238E27FC236}">
                <a16:creationId xmlns:a16="http://schemas.microsoft.com/office/drawing/2014/main" xmlns="" id="{DC6E1F5F-92B3-4119-BB37-6207FDB19FCE}"/>
              </a:ext>
            </a:extLst>
          </p:cNvPr>
          <p:cNvCxnSpPr/>
          <p:nvPr/>
        </p:nvCxnSpPr>
        <p:spPr>
          <a:xfrm>
            <a:off x="3371963" y="1710933"/>
            <a:ext cx="0" cy="4363864"/>
          </a:xfrm>
          <a:prstGeom prst="line">
            <a:avLst/>
          </a:prstGeom>
          <a:ln>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10" name="Title 1"/>
          <p:cNvSpPr txBox="1">
            <a:spLocks/>
          </p:cNvSpPr>
          <p:nvPr/>
        </p:nvSpPr>
        <p:spPr>
          <a:xfrm>
            <a:off x="3666156" y="1705262"/>
            <a:ext cx="4766644" cy="443198"/>
          </a:xfrm>
          <a:prstGeom prst="rect">
            <a:avLst/>
          </a:prstGeom>
        </p:spPr>
        <p:txBody>
          <a:bodyPr vert="horz" wrap="square" lIns="0" tIns="0" rIns="0" bIns="0" rtlCol="0" anchor="t" anchorCtr="0">
            <a:spAutoFit/>
          </a:bodyPr>
          <a:lstStyle>
            <a:lvl1pPr algn="l" defTabSz="742950" rtl="0" eaLnBrk="1" latinLnBrk="0" hangingPunct="1">
              <a:lnSpc>
                <a:spcPct val="90000"/>
              </a:lnSpc>
              <a:spcBef>
                <a:spcPct val="0"/>
              </a:spcBef>
              <a:buNone/>
              <a:defRPr sz="2200" b="1" kern="1200">
                <a:solidFill>
                  <a:schemeClr val="tx2"/>
                </a:solidFill>
                <a:latin typeface="+mj-lt"/>
                <a:ea typeface="+mj-ea"/>
                <a:cs typeface="+mj-cs"/>
              </a:defRPr>
            </a:lvl1pPr>
          </a:lstStyle>
          <a:p>
            <a:r>
              <a:rPr lang="en-US" sz="1600" dirty="0"/>
              <a:t>Mid-Market fund total equity Investments into Europe 2007-2020</a:t>
            </a:r>
          </a:p>
        </p:txBody>
      </p:sp>
      <p:graphicFrame>
        <p:nvGraphicFramePr>
          <p:cNvPr id="12" name="Chart 11">
            <a:extLst>
              <a:ext uri="{FF2B5EF4-FFF2-40B4-BE49-F238E27FC236}">
                <a16:creationId xmlns:a16="http://schemas.microsoft.com/office/drawing/2014/main" xmlns="" id="{A943383C-229C-F54C-AD1B-EC4D97AD2B56}"/>
              </a:ext>
            </a:extLst>
          </p:cNvPr>
          <p:cNvGraphicFramePr/>
          <p:nvPr>
            <p:extLst>
              <p:ext uri="{D42A27DB-BD31-4B8C-83A1-F6EECF244321}">
                <p14:modId xmlns:p14="http://schemas.microsoft.com/office/powerpoint/2010/main" val="1161333340"/>
              </p:ext>
            </p:extLst>
          </p:nvPr>
        </p:nvGraphicFramePr>
        <p:xfrm>
          <a:off x="3501249" y="2270484"/>
          <a:ext cx="6197131" cy="198147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a:extLst>
              <a:ext uri="{FF2B5EF4-FFF2-40B4-BE49-F238E27FC236}">
                <a16:creationId xmlns:a16="http://schemas.microsoft.com/office/drawing/2014/main" xmlns="" id="{2E3B3D6D-77D5-F844-879B-2FD21C9E7DED}"/>
              </a:ext>
            </a:extLst>
          </p:cNvPr>
          <p:cNvGraphicFramePr/>
          <p:nvPr>
            <p:extLst>
              <p:ext uri="{D42A27DB-BD31-4B8C-83A1-F6EECF244321}">
                <p14:modId xmlns:p14="http://schemas.microsoft.com/office/powerpoint/2010/main" val="626894978"/>
              </p:ext>
            </p:extLst>
          </p:nvPr>
        </p:nvGraphicFramePr>
        <p:xfrm>
          <a:off x="3501250" y="2150039"/>
          <a:ext cx="6197131" cy="3745326"/>
        </p:xfrm>
        <a:graphic>
          <a:graphicData uri="http://schemas.openxmlformats.org/drawingml/2006/chart">
            <c:chart xmlns:c="http://schemas.openxmlformats.org/drawingml/2006/chart" xmlns:r="http://schemas.openxmlformats.org/officeDocument/2006/relationships" r:id="rId3"/>
          </a:graphicData>
        </a:graphic>
      </p:graphicFrame>
      <p:grpSp>
        <p:nvGrpSpPr>
          <p:cNvPr id="16" name="Group 15"/>
          <p:cNvGrpSpPr/>
          <p:nvPr/>
        </p:nvGrpSpPr>
        <p:grpSpPr>
          <a:xfrm>
            <a:off x="3795122" y="5702738"/>
            <a:ext cx="2888252" cy="162928"/>
            <a:chOff x="3795122" y="5702738"/>
            <a:chExt cx="2888252" cy="162928"/>
          </a:xfrm>
        </p:grpSpPr>
        <p:sp>
          <p:nvSpPr>
            <p:cNvPr id="17" name="Text Placeholder 5">
              <a:extLst>
                <a:ext uri="{FF2B5EF4-FFF2-40B4-BE49-F238E27FC236}">
                  <a16:creationId xmlns:a16="http://schemas.microsoft.com/office/drawing/2014/main" xmlns="" id="{111D38BE-7C67-104D-BCC8-2B5CF8340F32}"/>
                </a:ext>
              </a:extLst>
            </p:cNvPr>
            <p:cNvSpPr txBox="1">
              <a:spLocks/>
            </p:cNvSpPr>
            <p:nvPr/>
          </p:nvSpPr>
          <p:spPr>
            <a:xfrm>
              <a:off x="3987775" y="5702738"/>
              <a:ext cx="822350" cy="162928"/>
            </a:xfrm>
            <a:prstGeom prst="rect">
              <a:avLst/>
            </a:prstGeom>
          </p:spPr>
          <p:txBody>
            <a:bodyPr vert="horz" lIns="0" tIns="0" rIns="0" bIns="0" rtlCol="0">
              <a:noAutofit/>
            </a:bodyPr>
            <a:lstStyle>
              <a:lvl1pPr marL="0" indent="0" algn="l" defTabSz="742950" rtl="0" eaLnBrk="1" latinLnBrk="0" hangingPunct="1">
                <a:lnSpc>
                  <a:spcPct val="100000"/>
                </a:lnSpc>
                <a:spcBef>
                  <a:spcPts val="0"/>
                </a:spcBef>
                <a:buFont typeface="Arial" panose="020B0604020202020204" pitchFamily="34" charset="0"/>
                <a:buNone/>
                <a:defRPr sz="1600" kern="1200">
                  <a:solidFill>
                    <a:schemeClr val="accent3"/>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400" kern="1200">
                  <a:solidFill>
                    <a:schemeClr val="accent3"/>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400" kern="1200">
                  <a:solidFill>
                    <a:schemeClr val="accent3"/>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00" kern="1200">
                  <a:solidFill>
                    <a:schemeClr val="accent3"/>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00" kern="1200">
                  <a:solidFill>
                    <a:schemeClr val="accent3"/>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r>
                <a:rPr lang="en-US" sz="1000" dirty="0"/>
                <a:t>Amount (€bn)</a:t>
              </a:r>
            </a:p>
          </p:txBody>
        </p:sp>
        <p:sp>
          <p:nvSpPr>
            <p:cNvPr id="18" name="Rectangle 17">
              <a:extLst>
                <a:ext uri="{FF2B5EF4-FFF2-40B4-BE49-F238E27FC236}">
                  <a16:creationId xmlns:a16="http://schemas.microsoft.com/office/drawing/2014/main" xmlns="" id="{DA4AC315-ACED-6E4B-B592-BB41DD4E8647}"/>
                </a:ext>
              </a:extLst>
            </p:cNvPr>
            <p:cNvSpPr/>
            <p:nvPr/>
          </p:nvSpPr>
          <p:spPr>
            <a:xfrm>
              <a:off x="3795122" y="5724195"/>
              <a:ext cx="120015" cy="1200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5">
              <a:extLst>
                <a:ext uri="{FF2B5EF4-FFF2-40B4-BE49-F238E27FC236}">
                  <a16:creationId xmlns:a16="http://schemas.microsoft.com/office/drawing/2014/main" xmlns="" id="{A02BF3C4-E509-8A42-A874-4EF217944D00}"/>
                </a:ext>
              </a:extLst>
            </p:cNvPr>
            <p:cNvSpPr txBox="1">
              <a:spLocks/>
            </p:cNvSpPr>
            <p:nvPr/>
          </p:nvSpPr>
          <p:spPr>
            <a:xfrm>
              <a:off x="5235549" y="5702738"/>
              <a:ext cx="1447825" cy="162928"/>
            </a:xfrm>
            <a:prstGeom prst="rect">
              <a:avLst/>
            </a:prstGeom>
          </p:spPr>
          <p:txBody>
            <a:bodyPr vert="horz" lIns="0" tIns="0" rIns="0" bIns="0" rtlCol="0">
              <a:noAutofit/>
            </a:bodyPr>
            <a:lstStyle>
              <a:lvl1pPr marL="0" indent="0" algn="l" defTabSz="742950" rtl="0" eaLnBrk="1" latinLnBrk="0" hangingPunct="1">
                <a:lnSpc>
                  <a:spcPct val="100000"/>
                </a:lnSpc>
                <a:spcBef>
                  <a:spcPts val="0"/>
                </a:spcBef>
                <a:buFont typeface="Arial" panose="020B0604020202020204" pitchFamily="34" charset="0"/>
                <a:buNone/>
                <a:defRPr sz="1600" kern="1200">
                  <a:solidFill>
                    <a:schemeClr val="accent3"/>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400" kern="1200">
                  <a:solidFill>
                    <a:schemeClr val="accent3"/>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400" kern="1200">
                  <a:solidFill>
                    <a:schemeClr val="accent3"/>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00" kern="1200">
                  <a:solidFill>
                    <a:schemeClr val="accent3"/>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00" kern="1200">
                  <a:solidFill>
                    <a:schemeClr val="accent3"/>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r>
                <a:rPr lang="en-US" sz="1000" dirty="0"/>
                <a:t>Number of companies</a:t>
              </a:r>
            </a:p>
          </p:txBody>
        </p:sp>
        <p:cxnSp>
          <p:nvCxnSpPr>
            <p:cNvPr id="20" name="Straight Connector 19">
              <a:extLst>
                <a:ext uri="{FF2B5EF4-FFF2-40B4-BE49-F238E27FC236}">
                  <a16:creationId xmlns:a16="http://schemas.microsoft.com/office/drawing/2014/main" xmlns="" id="{A2FABBF7-5D95-E442-B944-E289B5E5F5ED}"/>
                </a:ext>
              </a:extLst>
            </p:cNvPr>
            <p:cNvCxnSpPr>
              <a:cxnSpLocks/>
            </p:cNvCxnSpPr>
            <p:nvPr/>
          </p:nvCxnSpPr>
          <p:spPr>
            <a:xfrm>
              <a:off x="5038725" y="5784202"/>
              <a:ext cx="124187" cy="1"/>
            </a:xfrm>
            <a:prstGeom prst="line">
              <a:avLst/>
            </a:prstGeom>
            <a:ln w="12700">
              <a:solidFill>
                <a:srgbClr val="F47735"/>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348954" y="5996046"/>
            <a:ext cx="3033130" cy="489857"/>
            <a:chOff x="348954" y="5510432"/>
            <a:chExt cx="3033130" cy="489857"/>
          </a:xfrm>
        </p:grpSpPr>
        <p:sp>
          <p:nvSpPr>
            <p:cNvPr id="22" name="Text Placeholder 4132">
              <a:extLst>
                <a:ext uri="{FF2B5EF4-FFF2-40B4-BE49-F238E27FC236}">
                  <a16:creationId xmlns:a16="http://schemas.microsoft.com/office/drawing/2014/main" xmlns="" id="{FD791069-B152-48CB-BFDB-B0E7D94C6C7E}"/>
                </a:ext>
              </a:extLst>
            </p:cNvPr>
            <p:cNvSpPr txBox="1">
              <a:spLocks/>
            </p:cNvSpPr>
            <p:nvPr/>
          </p:nvSpPr>
          <p:spPr>
            <a:xfrm>
              <a:off x="348954" y="5516871"/>
              <a:ext cx="172640" cy="130515"/>
            </a:xfrm>
            <a:prstGeom prst="rect">
              <a:avLst/>
            </a:prstGeom>
          </p:spPr>
          <p:txBody>
            <a:bodyPr lIns="0" tIns="0" rIns="0" bIns="0"/>
            <a:lstStyle>
              <a:lvl1pPr marL="176213" indent="-176213" algn="l" defTabSz="914400" rtl="0" eaLnBrk="1" latinLnBrk="0" hangingPunct="1">
                <a:lnSpc>
                  <a:spcPct val="90000"/>
                </a:lnSpc>
                <a:spcBef>
                  <a:spcPts val="1000"/>
                </a:spcBef>
                <a:buFont typeface="Arial" panose="020B0604020202020204" pitchFamily="34" charset="0"/>
                <a:buChar char="•"/>
                <a:defRPr sz="1200" kern="1200">
                  <a:solidFill>
                    <a:schemeClr val="accent3"/>
                  </a:solidFill>
                  <a:latin typeface="+mn-lt"/>
                  <a:ea typeface="+mn-ea"/>
                  <a:cs typeface="+mn-cs"/>
                </a:defRPr>
              </a:lvl1pPr>
              <a:lvl2pPr marL="360363" indent="-182563"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2pPr>
              <a:lvl3pPr marL="447675"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3pPr>
              <a:lvl4pPr marL="625475" indent="-177800"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4pPr>
              <a:lvl5pPr marL="808038"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700" dirty="0">
                  <a:solidFill>
                    <a:schemeClr val="accent1"/>
                  </a:solidFill>
                </a:rPr>
                <a:t>11</a:t>
              </a:r>
              <a:endParaRPr lang="en-GB" sz="700" dirty="0"/>
            </a:p>
          </p:txBody>
        </p:sp>
        <p:sp>
          <p:nvSpPr>
            <p:cNvPr id="23" name="Text Placeholder 4132">
              <a:extLst>
                <a:ext uri="{FF2B5EF4-FFF2-40B4-BE49-F238E27FC236}">
                  <a16:creationId xmlns:a16="http://schemas.microsoft.com/office/drawing/2014/main" xmlns="" id="{FD791069-B152-48CB-BFDB-B0E7D94C6C7E}"/>
                </a:ext>
              </a:extLst>
            </p:cNvPr>
            <p:cNvSpPr txBox="1">
              <a:spLocks/>
            </p:cNvSpPr>
            <p:nvPr/>
          </p:nvSpPr>
          <p:spPr>
            <a:xfrm>
              <a:off x="470779" y="5510432"/>
              <a:ext cx="2911305" cy="489857"/>
            </a:xfrm>
            <a:prstGeom prst="rect">
              <a:avLst/>
            </a:prstGeom>
          </p:spPr>
          <p:txBody>
            <a:bodyPr lIns="0" tIns="0" rIns="0" bIns="0"/>
            <a:lstStyle>
              <a:lvl1pPr marL="176213" indent="-176213" algn="l" defTabSz="914400" rtl="0" eaLnBrk="1" latinLnBrk="0" hangingPunct="1">
                <a:lnSpc>
                  <a:spcPct val="90000"/>
                </a:lnSpc>
                <a:spcBef>
                  <a:spcPts val="1000"/>
                </a:spcBef>
                <a:buFont typeface="Arial" panose="020B0604020202020204" pitchFamily="34" charset="0"/>
                <a:buChar char="•"/>
                <a:defRPr sz="1200" kern="1200">
                  <a:solidFill>
                    <a:schemeClr val="accent3"/>
                  </a:solidFill>
                  <a:latin typeface="+mn-lt"/>
                  <a:ea typeface="+mn-ea"/>
                  <a:cs typeface="+mn-cs"/>
                </a:defRPr>
              </a:lvl1pPr>
              <a:lvl2pPr marL="360363" indent="-182563"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2pPr>
              <a:lvl3pPr marL="447675"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3pPr>
              <a:lvl4pPr marL="625475" indent="-177800"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4pPr>
              <a:lvl5pPr marL="808038"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700" dirty="0"/>
                <a:t>See our 2020 activity report </a:t>
              </a:r>
              <a:r>
                <a:rPr lang="en-GB" sz="700" dirty="0">
                  <a:hlinkClick r:id="rId4"/>
                </a:rPr>
                <a:t>here</a:t>
              </a:r>
              <a:endParaRPr lang="en-GB" sz="700" dirty="0"/>
            </a:p>
          </p:txBody>
        </p:sp>
      </p:grpSp>
      <p:sp>
        <p:nvSpPr>
          <p:cNvPr id="25" name="Text Placeholder 5">
            <a:extLst>
              <a:ext uri="{FF2B5EF4-FFF2-40B4-BE49-F238E27FC236}">
                <a16:creationId xmlns:a16="http://schemas.microsoft.com/office/drawing/2014/main" xmlns="" id="{24FB22A2-F94C-204F-A0A0-5BC91B34E2BC}"/>
              </a:ext>
            </a:extLst>
          </p:cNvPr>
          <p:cNvSpPr txBox="1">
            <a:spLocks/>
          </p:cNvSpPr>
          <p:nvPr/>
        </p:nvSpPr>
        <p:spPr>
          <a:xfrm>
            <a:off x="3658210" y="2229085"/>
            <a:ext cx="5903303" cy="204845"/>
          </a:xfrm>
          <a:prstGeom prst="rect">
            <a:avLst/>
          </a:prstGeom>
        </p:spPr>
        <p:txBody>
          <a:bodyPr vert="horz" lIns="0" tIns="0" rIns="0" bIns="0" rtlCol="0">
            <a:noAutofit/>
          </a:bodyPr>
          <a:lstStyle>
            <a:lvl1pPr marL="0" indent="0" algn="l" defTabSz="742950" rtl="0" eaLnBrk="1" latinLnBrk="0" hangingPunct="1">
              <a:lnSpc>
                <a:spcPct val="100000"/>
              </a:lnSpc>
              <a:spcBef>
                <a:spcPts val="0"/>
              </a:spcBef>
              <a:buFont typeface="Arial" panose="020B0604020202020204" pitchFamily="34" charset="0"/>
              <a:buNone/>
              <a:defRPr sz="1600" kern="1200">
                <a:solidFill>
                  <a:schemeClr val="accent3"/>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400" kern="1200">
                <a:solidFill>
                  <a:schemeClr val="accent3"/>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400" kern="1200">
                <a:solidFill>
                  <a:schemeClr val="accent3"/>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00" kern="1200">
                <a:solidFill>
                  <a:schemeClr val="accent3"/>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00" kern="1200">
                <a:solidFill>
                  <a:schemeClr val="accent3"/>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r>
              <a:rPr lang="en-US" sz="1000" dirty="0"/>
              <a:t>By year</a:t>
            </a:r>
          </a:p>
        </p:txBody>
      </p:sp>
    </p:spTree>
    <p:extLst>
      <p:ext uri="{BB962C8B-B14F-4D97-AF65-F5344CB8AC3E}">
        <p14:creationId xmlns:p14="http://schemas.microsoft.com/office/powerpoint/2010/main" val="1054455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xmlns="" id="{912F548F-08A5-2C46-A4B8-FE67BBFFC239}"/>
              </a:ext>
            </a:extLst>
          </p:cNvPr>
          <p:cNvGraphicFramePr/>
          <p:nvPr>
            <p:extLst>
              <p:ext uri="{D42A27DB-BD31-4B8C-83A1-F6EECF244321}">
                <p14:modId xmlns:p14="http://schemas.microsoft.com/office/powerpoint/2010/main" val="723723696"/>
              </p:ext>
            </p:extLst>
          </p:nvPr>
        </p:nvGraphicFramePr>
        <p:xfrm>
          <a:off x="3501250" y="2150039"/>
          <a:ext cx="6197131" cy="3745326"/>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lstStyle/>
          <a:p>
            <a:r>
              <a:rPr lang="en-US" dirty="0"/>
              <a:t>Investment patterns </a:t>
            </a:r>
            <a:r>
              <a:rPr lang="en-US" b="0" dirty="0"/>
              <a:t>continued</a:t>
            </a:r>
            <a:endParaRPr lang="en-US" dirty="0"/>
          </a:p>
        </p:txBody>
      </p:sp>
      <p:sp>
        <p:nvSpPr>
          <p:cNvPr id="4" name="Footer Placeholder 3"/>
          <p:cNvSpPr>
            <a:spLocks noGrp="1"/>
          </p:cNvSpPr>
          <p:nvPr>
            <p:ph type="ftr" sz="quarter" idx="11"/>
          </p:nvPr>
        </p:nvSpPr>
        <p:spPr/>
        <p:txBody>
          <a:bodyPr/>
          <a:lstStyle/>
          <a:p>
            <a:r>
              <a:rPr lang="en-GB" dirty="0" err="1"/>
              <a:t>www.investeurope.eu</a:t>
            </a:r>
            <a:endParaRPr lang="en-GB" dirty="0"/>
          </a:p>
        </p:txBody>
      </p:sp>
      <p:sp>
        <p:nvSpPr>
          <p:cNvPr id="5" name="Slide Number Placeholder 4"/>
          <p:cNvSpPr>
            <a:spLocks noGrp="1"/>
          </p:cNvSpPr>
          <p:nvPr>
            <p:ph type="sldNum" sz="quarter" idx="12"/>
          </p:nvPr>
        </p:nvSpPr>
        <p:spPr/>
        <p:txBody>
          <a:bodyPr/>
          <a:lstStyle/>
          <a:p>
            <a:fld id="{3A277439-5CFB-40D3-A371-F0CC064631A7}" type="slidenum">
              <a:rPr lang="en-GB" smtClean="0"/>
              <a:t>26</a:t>
            </a:fld>
            <a:endParaRPr lang="en-GB"/>
          </a:p>
        </p:txBody>
      </p:sp>
      <p:sp>
        <p:nvSpPr>
          <p:cNvPr id="7" name="Title 1"/>
          <p:cNvSpPr txBox="1">
            <a:spLocks/>
          </p:cNvSpPr>
          <p:nvPr/>
        </p:nvSpPr>
        <p:spPr>
          <a:xfrm>
            <a:off x="3666155" y="1705262"/>
            <a:ext cx="6032225" cy="443198"/>
          </a:xfrm>
          <a:prstGeom prst="rect">
            <a:avLst/>
          </a:prstGeom>
        </p:spPr>
        <p:txBody>
          <a:bodyPr vert="horz" wrap="square" lIns="0" tIns="0" rIns="0" bIns="0" rtlCol="0" anchor="t" anchorCtr="0">
            <a:spAutoFit/>
          </a:bodyPr>
          <a:lstStyle>
            <a:lvl1pPr algn="l" defTabSz="742950" rtl="0" eaLnBrk="1" latinLnBrk="0" hangingPunct="1">
              <a:lnSpc>
                <a:spcPct val="90000"/>
              </a:lnSpc>
              <a:spcBef>
                <a:spcPct val="0"/>
              </a:spcBef>
              <a:buNone/>
              <a:defRPr sz="2200" b="1" kern="1200">
                <a:solidFill>
                  <a:schemeClr val="tx2"/>
                </a:solidFill>
                <a:latin typeface="+mj-lt"/>
                <a:ea typeface="+mj-ea"/>
                <a:cs typeface="+mj-cs"/>
              </a:defRPr>
            </a:lvl1pPr>
          </a:lstStyle>
          <a:p>
            <a:r>
              <a:rPr lang="en-US" sz="1600" dirty="0"/>
              <a:t>Distribution of total Investments into equity</a:t>
            </a:r>
            <a:br>
              <a:rPr lang="en-US" sz="1600" dirty="0"/>
            </a:br>
            <a:r>
              <a:rPr lang="en-US" sz="1600" dirty="0"/>
              <a:t>range €15m-150m</a:t>
            </a:r>
          </a:p>
        </p:txBody>
      </p:sp>
      <p:sp>
        <p:nvSpPr>
          <p:cNvPr id="8" name="Text Placeholder 5"/>
          <p:cNvSpPr>
            <a:spLocks noGrp="1"/>
          </p:cNvSpPr>
          <p:nvPr>
            <p:ph type="body" sz="quarter" idx="14"/>
          </p:nvPr>
        </p:nvSpPr>
        <p:spPr>
          <a:xfrm>
            <a:off x="3658210" y="2187946"/>
            <a:ext cx="5903303" cy="204845"/>
          </a:xfrm>
        </p:spPr>
        <p:txBody>
          <a:bodyPr bIns="0"/>
          <a:lstStyle/>
          <a:p>
            <a:r>
              <a:rPr lang="en-US" sz="1000" dirty="0"/>
              <a:t>By year &amp; focus of fund</a:t>
            </a:r>
          </a:p>
        </p:txBody>
      </p:sp>
      <p:cxnSp>
        <p:nvCxnSpPr>
          <p:cNvPr id="10" name="Straight Connector 9">
            <a:extLst>
              <a:ext uri="{FF2B5EF4-FFF2-40B4-BE49-F238E27FC236}">
                <a16:creationId xmlns:a16="http://schemas.microsoft.com/office/drawing/2014/main" xmlns="" id="{DC6E1F5F-92B3-4119-BB37-6207FDB19FCE}"/>
              </a:ext>
            </a:extLst>
          </p:cNvPr>
          <p:cNvCxnSpPr/>
          <p:nvPr/>
        </p:nvCxnSpPr>
        <p:spPr>
          <a:xfrm>
            <a:off x="3371963" y="1710933"/>
            <a:ext cx="0" cy="4363864"/>
          </a:xfrm>
          <a:prstGeom prst="line">
            <a:avLst/>
          </a:prstGeom>
          <a:ln>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173A8D39-0464-C64C-AC68-B31BE53CC697}"/>
              </a:ext>
            </a:extLst>
          </p:cNvPr>
          <p:cNvSpPr txBox="1"/>
          <p:nvPr/>
        </p:nvSpPr>
        <p:spPr>
          <a:xfrm>
            <a:off x="345730" y="1690720"/>
            <a:ext cx="2905470" cy="3937920"/>
          </a:xfrm>
          <a:prstGeom prst="rect">
            <a:avLst/>
          </a:prstGeom>
          <a:noFill/>
        </p:spPr>
        <p:txBody>
          <a:bodyPr wrap="square" lIns="0" tIns="0" rIns="0" bIns="0" numCol="1" spcCol="360000" rtlCol="0">
            <a:noAutofit/>
          </a:bodyPr>
          <a:lstStyle/>
          <a:p>
            <a:pPr>
              <a:spcAft>
                <a:spcPts val="800"/>
              </a:spcAft>
            </a:pPr>
            <a:r>
              <a:rPr lang="en-US" sz="1000" dirty="0">
                <a:solidFill>
                  <a:schemeClr val="accent3"/>
                </a:solidFill>
              </a:rPr>
              <a:t>Within the Mid-Market company investment range of €15m-€150m, dedicated Mid-Market funds take the lion’s share of value, accounting for about </a:t>
            </a:r>
            <a:br>
              <a:rPr lang="en-US" sz="1000" dirty="0">
                <a:solidFill>
                  <a:schemeClr val="accent3"/>
                </a:solidFill>
              </a:rPr>
            </a:br>
            <a:r>
              <a:rPr lang="en-US" sz="1000" dirty="0">
                <a:solidFill>
                  <a:schemeClr val="accent3"/>
                </a:solidFill>
              </a:rPr>
              <a:t>70% of the total invested in 2020. Large funds</a:t>
            </a:r>
            <a:r>
              <a:rPr lang="en-US" sz="1000" baseline="30000" dirty="0">
                <a:solidFill>
                  <a:schemeClr val="accent1"/>
                </a:solidFill>
              </a:rPr>
              <a:t>12</a:t>
            </a:r>
            <a:r>
              <a:rPr lang="en-US" sz="1000" dirty="0">
                <a:solidFill>
                  <a:schemeClr val="accent3"/>
                </a:solidFill>
              </a:rPr>
              <a:t>, which invest across a range of sizes and segments, are the most significant competitors in this space.</a:t>
            </a:r>
          </a:p>
        </p:txBody>
      </p:sp>
      <p:grpSp>
        <p:nvGrpSpPr>
          <p:cNvPr id="19" name="Group 18"/>
          <p:cNvGrpSpPr/>
          <p:nvPr/>
        </p:nvGrpSpPr>
        <p:grpSpPr>
          <a:xfrm>
            <a:off x="348954" y="4860472"/>
            <a:ext cx="2760006" cy="489857"/>
            <a:chOff x="348954" y="5510432"/>
            <a:chExt cx="2760006" cy="489857"/>
          </a:xfrm>
        </p:grpSpPr>
        <p:sp>
          <p:nvSpPr>
            <p:cNvPr id="20" name="Text Placeholder 4132">
              <a:extLst>
                <a:ext uri="{FF2B5EF4-FFF2-40B4-BE49-F238E27FC236}">
                  <a16:creationId xmlns:a16="http://schemas.microsoft.com/office/drawing/2014/main" xmlns="" id="{FD791069-B152-48CB-BFDB-B0E7D94C6C7E}"/>
                </a:ext>
              </a:extLst>
            </p:cNvPr>
            <p:cNvSpPr txBox="1">
              <a:spLocks/>
            </p:cNvSpPr>
            <p:nvPr/>
          </p:nvSpPr>
          <p:spPr>
            <a:xfrm>
              <a:off x="348954" y="5516871"/>
              <a:ext cx="172640" cy="130515"/>
            </a:xfrm>
            <a:prstGeom prst="rect">
              <a:avLst/>
            </a:prstGeom>
          </p:spPr>
          <p:txBody>
            <a:bodyPr lIns="0" tIns="0" rIns="0" bIns="0"/>
            <a:lstStyle>
              <a:lvl1pPr marL="176213" indent="-176213" algn="l" defTabSz="914400" rtl="0" eaLnBrk="1" latinLnBrk="0" hangingPunct="1">
                <a:lnSpc>
                  <a:spcPct val="90000"/>
                </a:lnSpc>
                <a:spcBef>
                  <a:spcPts val="1000"/>
                </a:spcBef>
                <a:buFont typeface="Arial" panose="020B0604020202020204" pitchFamily="34" charset="0"/>
                <a:buChar char="•"/>
                <a:defRPr sz="1200" kern="1200">
                  <a:solidFill>
                    <a:schemeClr val="accent3"/>
                  </a:solidFill>
                  <a:latin typeface="+mn-lt"/>
                  <a:ea typeface="+mn-ea"/>
                  <a:cs typeface="+mn-cs"/>
                </a:defRPr>
              </a:lvl1pPr>
              <a:lvl2pPr marL="360363" indent="-182563"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2pPr>
              <a:lvl3pPr marL="447675"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3pPr>
              <a:lvl4pPr marL="625475" indent="-177800"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4pPr>
              <a:lvl5pPr marL="808038"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700" dirty="0">
                  <a:solidFill>
                    <a:schemeClr val="accent1"/>
                  </a:solidFill>
                </a:rPr>
                <a:t>12</a:t>
              </a:r>
              <a:endParaRPr lang="en-GB" sz="700" dirty="0"/>
            </a:p>
          </p:txBody>
        </p:sp>
        <p:sp>
          <p:nvSpPr>
            <p:cNvPr id="21" name="Text Placeholder 4132">
              <a:extLst>
                <a:ext uri="{FF2B5EF4-FFF2-40B4-BE49-F238E27FC236}">
                  <a16:creationId xmlns:a16="http://schemas.microsoft.com/office/drawing/2014/main" xmlns="" id="{FD791069-B152-48CB-BFDB-B0E7D94C6C7E}"/>
                </a:ext>
              </a:extLst>
            </p:cNvPr>
            <p:cNvSpPr txBox="1">
              <a:spLocks/>
            </p:cNvSpPr>
            <p:nvPr/>
          </p:nvSpPr>
          <p:spPr>
            <a:xfrm>
              <a:off x="464234" y="5510432"/>
              <a:ext cx="2644726" cy="489857"/>
            </a:xfrm>
            <a:prstGeom prst="rect">
              <a:avLst/>
            </a:prstGeom>
          </p:spPr>
          <p:txBody>
            <a:bodyPr lIns="0" tIns="0" rIns="0" bIns="0"/>
            <a:lstStyle>
              <a:lvl1pPr marL="176213" indent="-176213" algn="l" defTabSz="914400" rtl="0" eaLnBrk="1" latinLnBrk="0" hangingPunct="1">
                <a:lnSpc>
                  <a:spcPct val="90000"/>
                </a:lnSpc>
                <a:spcBef>
                  <a:spcPts val="1000"/>
                </a:spcBef>
                <a:buFont typeface="Arial" panose="020B0604020202020204" pitchFamily="34" charset="0"/>
                <a:buChar char="•"/>
                <a:defRPr sz="1200" kern="1200">
                  <a:solidFill>
                    <a:schemeClr val="accent3"/>
                  </a:solidFill>
                  <a:latin typeface="+mn-lt"/>
                  <a:ea typeface="+mn-ea"/>
                  <a:cs typeface="+mn-cs"/>
                </a:defRPr>
              </a:lvl1pPr>
              <a:lvl2pPr marL="360363" indent="-182563"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2pPr>
              <a:lvl3pPr marL="447675"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3pPr>
              <a:lvl4pPr marL="625475" indent="-177800"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4pPr>
              <a:lvl5pPr marL="808038"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700" dirty="0"/>
                <a:t>Large funds = Buyout/Generalist/Growth funds that have &gt;=50% </a:t>
              </a:r>
              <a:br>
                <a:rPr lang="en-GB" sz="700" dirty="0"/>
              </a:br>
              <a:r>
                <a:rPr lang="en-GB" sz="700" dirty="0"/>
                <a:t>of their investments in equity range €150-300m</a:t>
              </a:r>
            </a:p>
          </p:txBody>
        </p:sp>
      </p:grpSp>
      <p:sp>
        <p:nvSpPr>
          <p:cNvPr id="22" name="TextBox 21">
            <a:extLst>
              <a:ext uri="{FF2B5EF4-FFF2-40B4-BE49-F238E27FC236}">
                <a16:creationId xmlns:a16="http://schemas.microsoft.com/office/drawing/2014/main" xmlns="" id="{1888E7AF-E663-3E42-A61F-128EE0E06EE2}"/>
              </a:ext>
            </a:extLst>
          </p:cNvPr>
          <p:cNvSpPr txBox="1"/>
          <p:nvPr/>
        </p:nvSpPr>
        <p:spPr>
          <a:xfrm>
            <a:off x="5422353" y="1914943"/>
            <a:ext cx="273107" cy="179127"/>
          </a:xfrm>
          <a:prstGeom prst="rect">
            <a:avLst/>
          </a:prstGeom>
          <a:noFill/>
        </p:spPr>
        <p:txBody>
          <a:bodyPr wrap="square" lIns="0" tIns="0" rIns="0" bIns="0" numCol="1" spcCol="360000" rtlCol="0">
            <a:noAutofit/>
          </a:bodyPr>
          <a:lstStyle/>
          <a:p>
            <a:pPr>
              <a:spcAft>
                <a:spcPts val="800"/>
              </a:spcAft>
            </a:pPr>
            <a:r>
              <a:rPr lang="en-US" sz="800" b="1" dirty="0">
                <a:solidFill>
                  <a:schemeClr val="accent1"/>
                </a:solidFill>
              </a:rPr>
              <a:t>13</a:t>
            </a:r>
          </a:p>
        </p:txBody>
      </p:sp>
      <p:sp>
        <p:nvSpPr>
          <p:cNvPr id="16" name="Text Placeholder 4132">
            <a:extLst>
              <a:ext uri="{FF2B5EF4-FFF2-40B4-BE49-F238E27FC236}">
                <a16:creationId xmlns:a16="http://schemas.microsoft.com/office/drawing/2014/main" xmlns="" id="{FD791069-B152-48CB-BFDB-B0E7D94C6C7E}"/>
              </a:ext>
            </a:extLst>
          </p:cNvPr>
          <p:cNvSpPr txBox="1">
            <a:spLocks/>
          </p:cNvSpPr>
          <p:nvPr/>
        </p:nvSpPr>
        <p:spPr>
          <a:xfrm>
            <a:off x="348954" y="5133975"/>
            <a:ext cx="172640" cy="130515"/>
          </a:xfrm>
          <a:prstGeom prst="rect">
            <a:avLst/>
          </a:prstGeom>
        </p:spPr>
        <p:txBody>
          <a:bodyPr lIns="0" tIns="0" rIns="0" bIns="0"/>
          <a:lstStyle>
            <a:lvl1pPr marL="176213" indent="-176213" algn="l" defTabSz="914400" rtl="0" eaLnBrk="1" latinLnBrk="0" hangingPunct="1">
              <a:lnSpc>
                <a:spcPct val="90000"/>
              </a:lnSpc>
              <a:spcBef>
                <a:spcPts val="1000"/>
              </a:spcBef>
              <a:buFont typeface="Arial" panose="020B0604020202020204" pitchFamily="34" charset="0"/>
              <a:buChar char="•"/>
              <a:defRPr sz="1200" kern="1200">
                <a:solidFill>
                  <a:schemeClr val="accent3"/>
                </a:solidFill>
                <a:latin typeface="+mn-lt"/>
                <a:ea typeface="+mn-ea"/>
                <a:cs typeface="+mn-cs"/>
              </a:defRPr>
            </a:lvl1pPr>
            <a:lvl2pPr marL="360363" indent="-182563"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2pPr>
            <a:lvl3pPr marL="447675"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3pPr>
            <a:lvl4pPr marL="625475" indent="-177800"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4pPr>
            <a:lvl5pPr marL="808038"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700" dirty="0">
                <a:solidFill>
                  <a:schemeClr val="accent1"/>
                </a:solidFill>
              </a:rPr>
              <a:t>13</a:t>
            </a:r>
          </a:p>
        </p:txBody>
      </p:sp>
      <p:sp>
        <p:nvSpPr>
          <p:cNvPr id="17" name="Text Placeholder 4132">
            <a:extLst>
              <a:ext uri="{FF2B5EF4-FFF2-40B4-BE49-F238E27FC236}">
                <a16:creationId xmlns:a16="http://schemas.microsoft.com/office/drawing/2014/main" xmlns="" id="{FD791069-B152-48CB-BFDB-B0E7D94C6C7E}"/>
              </a:ext>
            </a:extLst>
          </p:cNvPr>
          <p:cNvSpPr txBox="1">
            <a:spLocks/>
          </p:cNvSpPr>
          <p:nvPr/>
        </p:nvSpPr>
        <p:spPr>
          <a:xfrm>
            <a:off x="485335" y="5127536"/>
            <a:ext cx="2820573" cy="1044834"/>
          </a:xfrm>
          <a:prstGeom prst="rect">
            <a:avLst/>
          </a:prstGeom>
        </p:spPr>
        <p:txBody>
          <a:bodyPr lIns="0" tIns="0" rIns="0" bIns="0"/>
          <a:lstStyle>
            <a:lvl1pPr marL="176213" indent="-176213" algn="l" defTabSz="914400" rtl="0" eaLnBrk="1" latinLnBrk="0" hangingPunct="1">
              <a:lnSpc>
                <a:spcPct val="90000"/>
              </a:lnSpc>
              <a:spcBef>
                <a:spcPts val="1000"/>
              </a:spcBef>
              <a:buFont typeface="Arial" panose="020B0604020202020204" pitchFamily="34" charset="0"/>
              <a:buChar char="•"/>
              <a:defRPr sz="1200" kern="1200">
                <a:solidFill>
                  <a:schemeClr val="accent3"/>
                </a:solidFill>
                <a:latin typeface="+mn-lt"/>
                <a:ea typeface="+mn-ea"/>
                <a:cs typeface="+mn-cs"/>
              </a:defRPr>
            </a:lvl1pPr>
            <a:lvl2pPr marL="360363" indent="-182563"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2pPr>
            <a:lvl3pPr marL="447675"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3pPr>
            <a:lvl4pPr marL="625475" indent="-177800"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4pPr>
            <a:lvl5pPr marL="808038"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700" b="1" dirty="0"/>
              <a:t>Small funds </a:t>
            </a:r>
            <a:r>
              <a:rPr lang="en-GB" sz="700" dirty="0"/>
              <a:t>= Buyout/Generalist/Growth funds that have </a:t>
            </a:r>
            <a:br>
              <a:rPr lang="en-GB" sz="700" dirty="0"/>
            </a:br>
            <a:r>
              <a:rPr lang="en-GB" sz="700" dirty="0"/>
              <a:t>&gt;=50% of their investments in equity range €0m-€15m; </a:t>
            </a:r>
            <a:br>
              <a:rPr lang="en-GB" sz="700" dirty="0"/>
            </a:br>
            <a:r>
              <a:rPr lang="en-GB" sz="700" b="1" dirty="0"/>
              <a:t>Large funds </a:t>
            </a:r>
            <a:r>
              <a:rPr lang="en-GB" sz="700" dirty="0"/>
              <a:t>= Buyout/Generalist/Growth funds that have </a:t>
            </a:r>
            <a:br>
              <a:rPr lang="en-GB" sz="700" dirty="0"/>
            </a:br>
            <a:r>
              <a:rPr lang="en-GB" sz="700" dirty="0"/>
              <a:t>&gt;=50% of their investments in equity range €150-€300m; </a:t>
            </a:r>
            <a:br>
              <a:rPr lang="en-GB" sz="700" dirty="0"/>
            </a:br>
            <a:r>
              <a:rPr lang="en-GB" sz="700" b="1" dirty="0"/>
              <a:t>Mega funds </a:t>
            </a:r>
            <a:r>
              <a:rPr lang="en-GB" sz="700" dirty="0"/>
              <a:t>= Buyout/Generalist/Growth funds that have</a:t>
            </a:r>
            <a:br>
              <a:rPr lang="en-GB" sz="700" dirty="0"/>
            </a:br>
            <a:r>
              <a:rPr lang="en-GB" sz="700" dirty="0"/>
              <a:t> &gt;=50% of their investments in equity range &gt;€300m; </a:t>
            </a:r>
            <a:br>
              <a:rPr lang="en-GB" sz="700" dirty="0"/>
            </a:br>
            <a:r>
              <a:rPr lang="en-GB" sz="700" b="1" dirty="0"/>
              <a:t>Split funds </a:t>
            </a:r>
            <a:r>
              <a:rPr lang="en-GB" sz="700" dirty="0"/>
              <a:t>= Buyout/Generalist/Growth funds that don’t have </a:t>
            </a:r>
            <a:br>
              <a:rPr lang="en-GB" sz="700" dirty="0"/>
            </a:br>
            <a:r>
              <a:rPr lang="en-GB" sz="700" dirty="0"/>
              <a:t>&gt;=50% of their investments in a specific equity range; </a:t>
            </a:r>
            <a:br>
              <a:rPr lang="en-GB" sz="700" dirty="0"/>
            </a:br>
            <a:r>
              <a:rPr lang="en-GB" sz="700" b="1" dirty="0"/>
              <a:t>Other funds </a:t>
            </a:r>
            <a:r>
              <a:rPr lang="en-GB" sz="700" dirty="0"/>
              <a:t>= Rescue/Turnaround, Replacement capital, </a:t>
            </a:r>
            <a:br>
              <a:rPr lang="en-GB" sz="700" dirty="0"/>
            </a:br>
            <a:r>
              <a:rPr lang="en-GB" sz="700" dirty="0"/>
              <a:t>Mezzanine, and Venture funds</a:t>
            </a:r>
          </a:p>
        </p:txBody>
      </p:sp>
    </p:spTree>
    <p:extLst>
      <p:ext uri="{BB962C8B-B14F-4D97-AF65-F5344CB8AC3E}">
        <p14:creationId xmlns:p14="http://schemas.microsoft.com/office/powerpoint/2010/main" val="17167969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p:cNvCxnSpPr/>
          <p:nvPr/>
        </p:nvCxnSpPr>
        <p:spPr>
          <a:xfrm>
            <a:off x="3644900" y="5257800"/>
            <a:ext cx="2857500" cy="0"/>
          </a:xfrm>
          <a:prstGeom prst="line">
            <a:avLst/>
          </a:prstGeom>
          <a:ln w="12700">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44488" y="961683"/>
            <a:ext cx="9217025" cy="377402"/>
          </a:xfrm>
        </p:spPr>
        <p:txBody>
          <a:bodyPr/>
          <a:lstStyle/>
          <a:p>
            <a:r>
              <a:rPr lang="en-US" dirty="0"/>
              <a:t>Strategic flexibility</a:t>
            </a:r>
          </a:p>
        </p:txBody>
      </p:sp>
      <p:sp>
        <p:nvSpPr>
          <p:cNvPr id="4" name="Footer Placeholder 3"/>
          <p:cNvSpPr>
            <a:spLocks noGrp="1"/>
          </p:cNvSpPr>
          <p:nvPr>
            <p:ph type="ftr" sz="quarter" idx="11"/>
          </p:nvPr>
        </p:nvSpPr>
        <p:spPr/>
        <p:txBody>
          <a:bodyPr/>
          <a:lstStyle/>
          <a:p>
            <a:r>
              <a:rPr lang="en-GB" dirty="0" err="1"/>
              <a:t>www.investeurope.eu</a:t>
            </a:r>
            <a:r>
              <a:rPr lang="en-GB" dirty="0"/>
              <a:t> </a:t>
            </a:r>
          </a:p>
        </p:txBody>
      </p:sp>
      <p:sp>
        <p:nvSpPr>
          <p:cNvPr id="5" name="Slide Number Placeholder 4"/>
          <p:cNvSpPr>
            <a:spLocks noGrp="1"/>
          </p:cNvSpPr>
          <p:nvPr>
            <p:ph type="sldNum" sz="quarter" idx="12"/>
          </p:nvPr>
        </p:nvSpPr>
        <p:spPr/>
        <p:txBody>
          <a:bodyPr/>
          <a:lstStyle/>
          <a:p>
            <a:fld id="{3A277439-5CFB-40D3-A371-F0CC064631A7}" type="slidenum">
              <a:rPr lang="en-GB" smtClean="0"/>
              <a:t>27</a:t>
            </a:fld>
            <a:endParaRPr lang="en-GB"/>
          </a:p>
        </p:txBody>
      </p:sp>
      <p:sp>
        <p:nvSpPr>
          <p:cNvPr id="6" name="Title 1"/>
          <p:cNvSpPr txBox="1">
            <a:spLocks/>
          </p:cNvSpPr>
          <p:nvPr/>
        </p:nvSpPr>
        <p:spPr>
          <a:xfrm>
            <a:off x="3666155" y="1705262"/>
            <a:ext cx="5893983" cy="443198"/>
          </a:xfrm>
          <a:prstGeom prst="rect">
            <a:avLst/>
          </a:prstGeom>
        </p:spPr>
        <p:txBody>
          <a:bodyPr vert="horz" wrap="square" lIns="0" tIns="0" rIns="0" bIns="0" rtlCol="0" anchor="t" anchorCtr="0">
            <a:spAutoFit/>
          </a:bodyPr>
          <a:lstStyle>
            <a:lvl1pPr algn="l" defTabSz="742950" rtl="0" eaLnBrk="1" latinLnBrk="0" hangingPunct="1">
              <a:lnSpc>
                <a:spcPct val="90000"/>
              </a:lnSpc>
              <a:spcBef>
                <a:spcPct val="0"/>
              </a:spcBef>
              <a:buNone/>
              <a:defRPr sz="2200" b="1" kern="1200">
                <a:solidFill>
                  <a:schemeClr val="tx2"/>
                </a:solidFill>
                <a:latin typeface="+mj-lt"/>
                <a:ea typeface="+mj-ea"/>
                <a:cs typeface="+mj-cs"/>
              </a:defRPr>
            </a:lvl1pPr>
          </a:lstStyle>
          <a:p>
            <a:r>
              <a:rPr lang="en-US" sz="1600" dirty="0"/>
              <a:t>Distribution of total € value of investments of</a:t>
            </a:r>
          </a:p>
          <a:p>
            <a:r>
              <a:rPr lang="en-US" sz="1600" dirty="0"/>
              <a:t>Mid-Market funds 2016-2020</a:t>
            </a:r>
            <a:endParaRPr lang="en-US" sz="1600" baseline="30000" dirty="0"/>
          </a:p>
        </p:txBody>
      </p:sp>
      <p:sp>
        <p:nvSpPr>
          <p:cNvPr id="7" name="Text Placeholder 5"/>
          <p:cNvSpPr>
            <a:spLocks noGrp="1"/>
          </p:cNvSpPr>
          <p:nvPr>
            <p:ph type="body" sz="quarter" idx="14"/>
          </p:nvPr>
        </p:nvSpPr>
        <p:spPr>
          <a:xfrm>
            <a:off x="3658210" y="2204503"/>
            <a:ext cx="5903303" cy="204845"/>
          </a:xfrm>
        </p:spPr>
        <p:txBody>
          <a:bodyPr bIns="0"/>
          <a:lstStyle/>
          <a:p>
            <a:r>
              <a:rPr lang="en-US" sz="1000" dirty="0"/>
              <a:t>By size of equity amount invested</a:t>
            </a:r>
          </a:p>
        </p:txBody>
      </p:sp>
      <p:cxnSp>
        <p:nvCxnSpPr>
          <p:cNvPr id="9" name="Straight Connector 8">
            <a:extLst>
              <a:ext uri="{FF2B5EF4-FFF2-40B4-BE49-F238E27FC236}">
                <a16:creationId xmlns:a16="http://schemas.microsoft.com/office/drawing/2014/main" xmlns="" id="{DC6E1F5F-92B3-4119-BB37-6207FDB19FCE}"/>
              </a:ext>
            </a:extLst>
          </p:cNvPr>
          <p:cNvCxnSpPr/>
          <p:nvPr/>
        </p:nvCxnSpPr>
        <p:spPr>
          <a:xfrm>
            <a:off x="3371963" y="1710933"/>
            <a:ext cx="0" cy="4363864"/>
          </a:xfrm>
          <a:prstGeom prst="line">
            <a:avLst/>
          </a:prstGeom>
          <a:ln>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173A8D39-0464-C64C-AC68-B31BE53CC697}"/>
              </a:ext>
            </a:extLst>
          </p:cNvPr>
          <p:cNvSpPr txBox="1"/>
          <p:nvPr/>
        </p:nvSpPr>
        <p:spPr>
          <a:xfrm>
            <a:off x="357528" y="1696619"/>
            <a:ext cx="2880000" cy="2138781"/>
          </a:xfrm>
          <a:prstGeom prst="rect">
            <a:avLst/>
          </a:prstGeom>
          <a:noFill/>
        </p:spPr>
        <p:txBody>
          <a:bodyPr wrap="square" lIns="0" tIns="0" rIns="0" bIns="0" numCol="1" spcCol="360000" rtlCol="0">
            <a:noAutofit/>
          </a:bodyPr>
          <a:lstStyle/>
          <a:p>
            <a:pPr>
              <a:spcAft>
                <a:spcPts val="800"/>
              </a:spcAft>
            </a:pPr>
            <a:r>
              <a:rPr lang="en-US" sz="1000" dirty="0">
                <a:solidFill>
                  <a:schemeClr val="accent3"/>
                </a:solidFill>
              </a:rPr>
              <a:t>Mid-Market funds demonstrate a clear focus </a:t>
            </a:r>
            <a:br>
              <a:rPr lang="en-US" sz="1000" dirty="0">
                <a:solidFill>
                  <a:schemeClr val="accent3"/>
                </a:solidFill>
              </a:rPr>
            </a:br>
            <a:r>
              <a:rPr lang="en-US" sz="1000" dirty="0">
                <a:solidFill>
                  <a:schemeClr val="accent3"/>
                </a:solidFill>
              </a:rPr>
              <a:t>on the core investment range of €15m-€150m, </a:t>
            </a:r>
            <a:br>
              <a:rPr lang="en-US" sz="1000" dirty="0">
                <a:solidFill>
                  <a:schemeClr val="accent3"/>
                </a:solidFill>
              </a:rPr>
            </a:br>
            <a:r>
              <a:rPr lang="en-US" sz="1000" dirty="0">
                <a:solidFill>
                  <a:schemeClr val="accent3"/>
                </a:solidFill>
              </a:rPr>
              <a:t>but also display a flexibility that enables them </a:t>
            </a:r>
            <a:br>
              <a:rPr lang="en-US" sz="1000" dirty="0">
                <a:solidFill>
                  <a:schemeClr val="accent3"/>
                </a:solidFill>
              </a:rPr>
            </a:br>
            <a:r>
              <a:rPr lang="en-US" sz="1000" dirty="0">
                <a:solidFill>
                  <a:schemeClr val="accent3"/>
                </a:solidFill>
              </a:rPr>
              <a:t>to take advantage of opportunities outside of </a:t>
            </a:r>
            <a:br>
              <a:rPr lang="en-US" sz="1000" dirty="0">
                <a:solidFill>
                  <a:schemeClr val="accent3"/>
                </a:solidFill>
              </a:rPr>
            </a:br>
            <a:r>
              <a:rPr lang="en-US" sz="1000" dirty="0">
                <a:solidFill>
                  <a:schemeClr val="accent3"/>
                </a:solidFill>
              </a:rPr>
              <a:t>this range. 77% of the total euro value invested from 2016-2020 by the Mid-Market went into the </a:t>
            </a:r>
            <a:br>
              <a:rPr lang="en-US" sz="1000" dirty="0">
                <a:solidFill>
                  <a:schemeClr val="accent3"/>
                </a:solidFill>
              </a:rPr>
            </a:br>
            <a:r>
              <a:rPr lang="en-US" sz="1000" dirty="0">
                <a:solidFill>
                  <a:schemeClr val="accent3"/>
                </a:solidFill>
              </a:rPr>
              <a:t>€15m-€150m range. </a:t>
            </a:r>
          </a:p>
        </p:txBody>
      </p:sp>
      <p:graphicFrame>
        <p:nvGraphicFramePr>
          <p:cNvPr id="12" name="Chart 11">
            <a:extLst>
              <a:ext uri="{FF2B5EF4-FFF2-40B4-BE49-F238E27FC236}">
                <a16:creationId xmlns:a16="http://schemas.microsoft.com/office/drawing/2014/main" xmlns="" id="{25C97B86-4A61-314A-A712-2AC6580A4137}"/>
              </a:ext>
            </a:extLst>
          </p:cNvPr>
          <p:cNvGraphicFramePr/>
          <p:nvPr>
            <p:extLst>
              <p:ext uri="{D42A27DB-BD31-4B8C-83A1-F6EECF244321}">
                <p14:modId xmlns:p14="http://schemas.microsoft.com/office/powerpoint/2010/main" val="2240012577"/>
              </p:ext>
            </p:extLst>
          </p:nvPr>
        </p:nvGraphicFramePr>
        <p:xfrm>
          <a:off x="3501250" y="2150039"/>
          <a:ext cx="6197131" cy="374532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52134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xmlns="" id="{47DD70F4-2A9D-E346-A5FB-6DBE023C13F3}"/>
              </a:ext>
            </a:extLst>
          </p:cNvPr>
          <p:cNvGraphicFramePr/>
          <p:nvPr>
            <p:extLst>
              <p:ext uri="{D42A27DB-BD31-4B8C-83A1-F6EECF244321}">
                <p14:modId xmlns:p14="http://schemas.microsoft.com/office/powerpoint/2010/main" val="701991017"/>
              </p:ext>
            </p:extLst>
          </p:nvPr>
        </p:nvGraphicFramePr>
        <p:xfrm>
          <a:off x="3505939" y="2159418"/>
          <a:ext cx="6197131" cy="3745326"/>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lstStyle/>
          <a:p>
            <a:r>
              <a:rPr lang="en-US" dirty="0"/>
              <a:t>Strategic flexibility</a:t>
            </a:r>
            <a:r>
              <a:rPr lang="en-US" b="0" dirty="0"/>
              <a:t> continued</a:t>
            </a:r>
            <a:endParaRPr lang="en-US" dirty="0"/>
          </a:p>
        </p:txBody>
      </p:sp>
      <p:sp>
        <p:nvSpPr>
          <p:cNvPr id="4" name="Footer Placeholder 3"/>
          <p:cNvSpPr>
            <a:spLocks noGrp="1"/>
          </p:cNvSpPr>
          <p:nvPr>
            <p:ph type="ftr" sz="quarter" idx="11"/>
          </p:nvPr>
        </p:nvSpPr>
        <p:spPr/>
        <p:txBody>
          <a:bodyPr/>
          <a:lstStyle/>
          <a:p>
            <a:r>
              <a:rPr lang="en-GB" dirty="0" err="1"/>
              <a:t>www.investeurope.eu</a:t>
            </a:r>
            <a:endParaRPr lang="en-GB" dirty="0"/>
          </a:p>
        </p:txBody>
      </p:sp>
      <p:sp>
        <p:nvSpPr>
          <p:cNvPr id="5" name="Slide Number Placeholder 4"/>
          <p:cNvSpPr>
            <a:spLocks noGrp="1"/>
          </p:cNvSpPr>
          <p:nvPr>
            <p:ph type="sldNum" sz="quarter" idx="12"/>
          </p:nvPr>
        </p:nvSpPr>
        <p:spPr/>
        <p:txBody>
          <a:bodyPr/>
          <a:lstStyle/>
          <a:p>
            <a:fld id="{3A277439-5CFB-40D3-A371-F0CC064631A7}" type="slidenum">
              <a:rPr lang="en-GB" smtClean="0"/>
              <a:t>28</a:t>
            </a:fld>
            <a:endParaRPr lang="en-GB"/>
          </a:p>
        </p:txBody>
      </p:sp>
      <p:sp>
        <p:nvSpPr>
          <p:cNvPr id="6" name="Title 1"/>
          <p:cNvSpPr txBox="1">
            <a:spLocks/>
          </p:cNvSpPr>
          <p:nvPr/>
        </p:nvSpPr>
        <p:spPr>
          <a:xfrm>
            <a:off x="3666156" y="1705262"/>
            <a:ext cx="5893984" cy="443198"/>
          </a:xfrm>
          <a:prstGeom prst="rect">
            <a:avLst/>
          </a:prstGeom>
        </p:spPr>
        <p:txBody>
          <a:bodyPr vert="horz" wrap="square" lIns="0" tIns="0" rIns="0" bIns="0" rtlCol="0" anchor="t" anchorCtr="0">
            <a:spAutoFit/>
          </a:bodyPr>
          <a:lstStyle>
            <a:lvl1pPr algn="l" defTabSz="742950" rtl="0" eaLnBrk="1" latinLnBrk="0" hangingPunct="1">
              <a:lnSpc>
                <a:spcPct val="90000"/>
              </a:lnSpc>
              <a:spcBef>
                <a:spcPct val="0"/>
              </a:spcBef>
              <a:buNone/>
              <a:defRPr sz="2200" b="1" kern="1200">
                <a:solidFill>
                  <a:schemeClr val="tx2"/>
                </a:solidFill>
                <a:latin typeface="+mj-lt"/>
                <a:ea typeface="+mj-ea"/>
                <a:cs typeface="+mj-cs"/>
              </a:defRPr>
            </a:lvl1pPr>
          </a:lstStyle>
          <a:p>
            <a:r>
              <a:rPr lang="en-US" sz="1600" dirty="0"/>
              <a:t>Number of companies invested into by Mid-Market</a:t>
            </a:r>
            <a:br>
              <a:rPr lang="en-US" sz="1600" dirty="0"/>
            </a:br>
            <a:r>
              <a:rPr lang="en-US" sz="1600" dirty="0"/>
              <a:t>funds, 2016-2020</a:t>
            </a:r>
          </a:p>
        </p:txBody>
      </p:sp>
      <p:sp>
        <p:nvSpPr>
          <p:cNvPr id="7" name="Text Placeholder 5"/>
          <p:cNvSpPr>
            <a:spLocks noGrp="1"/>
          </p:cNvSpPr>
          <p:nvPr>
            <p:ph type="body" sz="quarter" idx="14"/>
          </p:nvPr>
        </p:nvSpPr>
        <p:spPr>
          <a:xfrm>
            <a:off x="3658210" y="2229085"/>
            <a:ext cx="5903303" cy="204845"/>
          </a:xfrm>
        </p:spPr>
        <p:txBody>
          <a:bodyPr bIns="0"/>
          <a:lstStyle/>
          <a:p>
            <a:r>
              <a:rPr lang="en-US" sz="1000" dirty="0"/>
              <a:t>By size of equity amount invested</a:t>
            </a:r>
          </a:p>
        </p:txBody>
      </p:sp>
      <p:cxnSp>
        <p:nvCxnSpPr>
          <p:cNvPr id="9" name="Straight Connector 8">
            <a:extLst>
              <a:ext uri="{FF2B5EF4-FFF2-40B4-BE49-F238E27FC236}">
                <a16:creationId xmlns:a16="http://schemas.microsoft.com/office/drawing/2014/main" xmlns="" id="{DC6E1F5F-92B3-4119-BB37-6207FDB19FCE}"/>
              </a:ext>
            </a:extLst>
          </p:cNvPr>
          <p:cNvCxnSpPr/>
          <p:nvPr/>
        </p:nvCxnSpPr>
        <p:spPr>
          <a:xfrm>
            <a:off x="3371963" y="1710933"/>
            <a:ext cx="0" cy="4363864"/>
          </a:xfrm>
          <a:prstGeom prst="line">
            <a:avLst/>
          </a:prstGeom>
          <a:ln>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173A8D39-0464-C64C-AC68-B31BE53CC697}"/>
              </a:ext>
            </a:extLst>
          </p:cNvPr>
          <p:cNvSpPr txBox="1"/>
          <p:nvPr/>
        </p:nvSpPr>
        <p:spPr>
          <a:xfrm>
            <a:off x="345730" y="1690720"/>
            <a:ext cx="2880000" cy="2873660"/>
          </a:xfrm>
          <a:prstGeom prst="rect">
            <a:avLst/>
          </a:prstGeom>
          <a:noFill/>
        </p:spPr>
        <p:txBody>
          <a:bodyPr wrap="square" lIns="0" tIns="0" rIns="0" bIns="0" numCol="1" spcCol="360000" rtlCol="0">
            <a:noAutofit/>
          </a:bodyPr>
          <a:lstStyle/>
          <a:p>
            <a:pPr>
              <a:spcAft>
                <a:spcPts val="800"/>
              </a:spcAft>
            </a:pPr>
            <a:r>
              <a:rPr lang="en-US" sz="1000" dirty="0">
                <a:solidFill>
                  <a:schemeClr val="accent3"/>
                </a:solidFill>
              </a:rPr>
              <a:t>As seen in the analysis of number of companies receiving investment, Mid-Market funds will often make investments into Small (&lt;€15m) companies when the opportunity arises and fits with the strategy of the fund</a:t>
            </a:r>
            <a:r>
              <a:rPr lang="en-US" sz="1000" baseline="30000" dirty="0">
                <a:solidFill>
                  <a:schemeClr val="accent1"/>
                </a:solidFill>
              </a:rPr>
              <a:t>14</a:t>
            </a:r>
            <a:r>
              <a:rPr lang="en-US" sz="1000" dirty="0">
                <a:solidFill>
                  <a:schemeClr val="accent3"/>
                </a:solidFill>
              </a:rPr>
              <a:t>.  </a:t>
            </a:r>
          </a:p>
        </p:txBody>
      </p:sp>
      <p:grpSp>
        <p:nvGrpSpPr>
          <p:cNvPr id="13" name="Group 12">
            <a:extLst>
              <a:ext uri="{FF2B5EF4-FFF2-40B4-BE49-F238E27FC236}">
                <a16:creationId xmlns:a16="http://schemas.microsoft.com/office/drawing/2014/main" xmlns="" id="{1B5FE128-4671-2E4A-8647-FBBAAA124FC9}"/>
              </a:ext>
            </a:extLst>
          </p:cNvPr>
          <p:cNvGrpSpPr/>
          <p:nvPr/>
        </p:nvGrpSpPr>
        <p:grpSpPr>
          <a:xfrm>
            <a:off x="348954" y="5619905"/>
            <a:ext cx="2973366" cy="1044834"/>
            <a:chOff x="348954" y="5183246"/>
            <a:chExt cx="2973366" cy="1044834"/>
          </a:xfrm>
        </p:grpSpPr>
        <p:sp>
          <p:nvSpPr>
            <p:cNvPr id="14" name="Text Placeholder 4132">
              <a:extLst>
                <a:ext uri="{FF2B5EF4-FFF2-40B4-BE49-F238E27FC236}">
                  <a16:creationId xmlns:a16="http://schemas.microsoft.com/office/drawing/2014/main" xmlns="" id="{A4AD706B-4FE7-8647-90E8-F887E9C949D6}"/>
                </a:ext>
              </a:extLst>
            </p:cNvPr>
            <p:cNvSpPr txBox="1">
              <a:spLocks/>
            </p:cNvSpPr>
            <p:nvPr/>
          </p:nvSpPr>
          <p:spPr>
            <a:xfrm>
              <a:off x="348954" y="5189685"/>
              <a:ext cx="172640" cy="130515"/>
            </a:xfrm>
            <a:prstGeom prst="rect">
              <a:avLst/>
            </a:prstGeom>
          </p:spPr>
          <p:txBody>
            <a:bodyPr lIns="0" tIns="0" rIns="0" bIns="0"/>
            <a:lstStyle>
              <a:lvl1pPr marL="176213" indent="-176213" algn="l" defTabSz="914400" rtl="0" eaLnBrk="1" latinLnBrk="0" hangingPunct="1">
                <a:lnSpc>
                  <a:spcPct val="90000"/>
                </a:lnSpc>
                <a:spcBef>
                  <a:spcPts val="1000"/>
                </a:spcBef>
                <a:buFont typeface="Arial" panose="020B0604020202020204" pitchFamily="34" charset="0"/>
                <a:buChar char="•"/>
                <a:defRPr sz="1200" kern="1200">
                  <a:solidFill>
                    <a:schemeClr val="accent3"/>
                  </a:solidFill>
                  <a:latin typeface="+mn-lt"/>
                  <a:ea typeface="+mn-ea"/>
                  <a:cs typeface="+mn-cs"/>
                </a:defRPr>
              </a:lvl1pPr>
              <a:lvl2pPr marL="360363" indent="-182563"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2pPr>
              <a:lvl3pPr marL="447675"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3pPr>
              <a:lvl4pPr marL="625475" indent="-177800"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4pPr>
              <a:lvl5pPr marL="808038"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700" dirty="0">
                  <a:solidFill>
                    <a:schemeClr val="accent1"/>
                  </a:solidFill>
                </a:rPr>
                <a:t>14</a:t>
              </a:r>
            </a:p>
          </p:txBody>
        </p:sp>
        <p:sp>
          <p:nvSpPr>
            <p:cNvPr id="15" name="Text Placeholder 4132">
              <a:extLst>
                <a:ext uri="{FF2B5EF4-FFF2-40B4-BE49-F238E27FC236}">
                  <a16:creationId xmlns:a16="http://schemas.microsoft.com/office/drawing/2014/main" xmlns="" id="{56D0901F-AD30-214F-91F4-DF0588CB460C}"/>
                </a:ext>
              </a:extLst>
            </p:cNvPr>
            <p:cNvSpPr txBox="1">
              <a:spLocks/>
            </p:cNvSpPr>
            <p:nvPr/>
          </p:nvSpPr>
          <p:spPr>
            <a:xfrm>
              <a:off x="470780" y="5183246"/>
              <a:ext cx="2851540" cy="1044834"/>
            </a:xfrm>
            <a:prstGeom prst="rect">
              <a:avLst/>
            </a:prstGeom>
          </p:spPr>
          <p:txBody>
            <a:bodyPr lIns="0" tIns="0" rIns="0" bIns="0"/>
            <a:lstStyle>
              <a:lvl1pPr marL="176213" indent="-176213" algn="l" defTabSz="914400" rtl="0" eaLnBrk="1" latinLnBrk="0" hangingPunct="1">
                <a:lnSpc>
                  <a:spcPct val="90000"/>
                </a:lnSpc>
                <a:spcBef>
                  <a:spcPts val="1000"/>
                </a:spcBef>
                <a:buFont typeface="Arial" panose="020B0604020202020204" pitchFamily="34" charset="0"/>
                <a:buChar char="•"/>
                <a:defRPr sz="1200" kern="1200">
                  <a:solidFill>
                    <a:schemeClr val="accent3"/>
                  </a:solidFill>
                  <a:latin typeface="+mn-lt"/>
                  <a:ea typeface="+mn-ea"/>
                  <a:cs typeface="+mn-cs"/>
                </a:defRPr>
              </a:lvl1pPr>
              <a:lvl2pPr marL="360363" indent="-182563"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2pPr>
              <a:lvl3pPr marL="447675"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3pPr>
              <a:lvl4pPr marL="625475" indent="-177800"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4pPr>
              <a:lvl5pPr marL="808038"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700" dirty="0"/>
                <a:t>A contributory factor to the ability of Mid-Market funds to take advantage of opportunities outside of the typical Mid-Market range is the focus of other funds within the same firm of the Mid-Market fund: analysis shows that many firms that have Mid-Market funds also have funds which focus on smaller (&lt;€15m) investment sizes</a:t>
              </a:r>
            </a:p>
          </p:txBody>
        </p:sp>
      </p:grpSp>
    </p:spTree>
    <p:extLst>
      <p:ext uri="{BB962C8B-B14F-4D97-AF65-F5344CB8AC3E}">
        <p14:creationId xmlns:p14="http://schemas.microsoft.com/office/powerpoint/2010/main" val="4927491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488" y="961683"/>
            <a:ext cx="9217025" cy="377402"/>
          </a:xfrm>
        </p:spPr>
        <p:txBody>
          <a:bodyPr/>
          <a:lstStyle/>
          <a:p>
            <a:r>
              <a:rPr lang="en-US" dirty="0"/>
              <a:t>Investments throughout Europe</a:t>
            </a:r>
          </a:p>
        </p:txBody>
      </p:sp>
      <p:sp>
        <p:nvSpPr>
          <p:cNvPr id="4" name="Footer Placeholder 3"/>
          <p:cNvSpPr>
            <a:spLocks noGrp="1"/>
          </p:cNvSpPr>
          <p:nvPr>
            <p:ph type="ftr" sz="quarter" idx="11"/>
          </p:nvPr>
        </p:nvSpPr>
        <p:spPr/>
        <p:txBody>
          <a:bodyPr/>
          <a:lstStyle/>
          <a:p>
            <a:r>
              <a:rPr lang="en-GB" dirty="0" err="1"/>
              <a:t>www.investeurope.eu</a:t>
            </a:r>
            <a:endParaRPr lang="en-GB" dirty="0"/>
          </a:p>
        </p:txBody>
      </p:sp>
      <p:sp>
        <p:nvSpPr>
          <p:cNvPr id="5" name="Slide Number Placeholder 4"/>
          <p:cNvSpPr>
            <a:spLocks noGrp="1"/>
          </p:cNvSpPr>
          <p:nvPr>
            <p:ph type="sldNum" sz="quarter" idx="12"/>
          </p:nvPr>
        </p:nvSpPr>
        <p:spPr/>
        <p:txBody>
          <a:bodyPr/>
          <a:lstStyle/>
          <a:p>
            <a:fld id="{3A277439-5CFB-40D3-A371-F0CC064631A7}" type="slidenum">
              <a:rPr lang="en-GB" smtClean="0"/>
              <a:t>29</a:t>
            </a:fld>
            <a:endParaRPr lang="en-GB"/>
          </a:p>
        </p:txBody>
      </p:sp>
      <p:sp>
        <p:nvSpPr>
          <p:cNvPr id="6" name="Title 1"/>
          <p:cNvSpPr txBox="1">
            <a:spLocks/>
          </p:cNvSpPr>
          <p:nvPr/>
        </p:nvSpPr>
        <p:spPr>
          <a:xfrm>
            <a:off x="3666156" y="1705262"/>
            <a:ext cx="5094680" cy="221599"/>
          </a:xfrm>
          <a:prstGeom prst="rect">
            <a:avLst/>
          </a:prstGeom>
        </p:spPr>
        <p:txBody>
          <a:bodyPr vert="horz" wrap="square" lIns="0" tIns="0" rIns="0" bIns="0" rtlCol="0" anchor="t" anchorCtr="0">
            <a:spAutoFit/>
          </a:bodyPr>
          <a:lstStyle>
            <a:lvl1pPr algn="l" defTabSz="742950" rtl="0" eaLnBrk="1" latinLnBrk="0" hangingPunct="1">
              <a:lnSpc>
                <a:spcPct val="90000"/>
              </a:lnSpc>
              <a:spcBef>
                <a:spcPct val="0"/>
              </a:spcBef>
              <a:buNone/>
              <a:defRPr sz="2200" b="1" kern="1200">
                <a:solidFill>
                  <a:schemeClr val="tx2"/>
                </a:solidFill>
                <a:latin typeface="+mj-lt"/>
                <a:ea typeface="+mj-ea"/>
                <a:cs typeface="+mj-cs"/>
              </a:defRPr>
            </a:lvl1pPr>
          </a:lstStyle>
          <a:p>
            <a:r>
              <a:rPr lang="en-US" sz="1600" dirty="0"/>
              <a:t>Investments, by region, of Mid-Market funds</a:t>
            </a:r>
          </a:p>
        </p:txBody>
      </p:sp>
      <p:sp>
        <p:nvSpPr>
          <p:cNvPr id="7" name="Text Placeholder 5"/>
          <p:cNvSpPr>
            <a:spLocks noGrp="1"/>
          </p:cNvSpPr>
          <p:nvPr>
            <p:ph type="body" sz="quarter" idx="14"/>
          </p:nvPr>
        </p:nvSpPr>
        <p:spPr>
          <a:xfrm>
            <a:off x="3658210" y="1989138"/>
            <a:ext cx="5903303" cy="204845"/>
          </a:xfrm>
        </p:spPr>
        <p:txBody>
          <a:bodyPr bIns="0"/>
          <a:lstStyle/>
          <a:p>
            <a:r>
              <a:rPr lang="en-US" sz="1000" dirty="0"/>
              <a:t>By year</a:t>
            </a:r>
          </a:p>
        </p:txBody>
      </p:sp>
      <p:cxnSp>
        <p:nvCxnSpPr>
          <p:cNvPr id="9" name="Straight Connector 8">
            <a:extLst>
              <a:ext uri="{FF2B5EF4-FFF2-40B4-BE49-F238E27FC236}">
                <a16:creationId xmlns:a16="http://schemas.microsoft.com/office/drawing/2014/main" xmlns="" id="{DC6E1F5F-92B3-4119-BB37-6207FDB19FCE}"/>
              </a:ext>
            </a:extLst>
          </p:cNvPr>
          <p:cNvCxnSpPr/>
          <p:nvPr/>
        </p:nvCxnSpPr>
        <p:spPr>
          <a:xfrm>
            <a:off x="3371963" y="1710933"/>
            <a:ext cx="0" cy="4363864"/>
          </a:xfrm>
          <a:prstGeom prst="line">
            <a:avLst/>
          </a:prstGeom>
          <a:ln>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173A8D39-0464-C64C-AC68-B31BE53CC697}"/>
              </a:ext>
            </a:extLst>
          </p:cNvPr>
          <p:cNvSpPr txBox="1"/>
          <p:nvPr/>
        </p:nvSpPr>
        <p:spPr>
          <a:xfrm>
            <a:off x="345730" y="1690720"/>
            <a:ext cx="2880000" cy="4153490"/>
          </a:xfrm>
          <a:prstGeom prst="rect">
            <a:avLst/>
          </a:prstGeom>
          <a:noFill/>
        </p:spPr>
        <p:txBody>
          <a:bodyPr wrap="square" lIns="0" tIns="0" rIns="0" bIns="0" numCol="1" spcCol="360000" rtlCol="0">
            <a:noAutofit/>
          </a:bodyPr>
          <a:lstStyle/>
          <a:p>
            <a:pPr>
              <a:spcAft>
                <a:spcPts val="800"/>
              </a:spcAft>
            </a:pPr>
            <a:r>
              <a:rPr lang="en-US" sz="1000" dirty="0">
                <a:solidFill>
                  <a:schemeClr val="accent3"/>
                </a:solidFill>
              </a:rPr>
              <a:t>Mid-Market funds are present in every region </a:t>
            </a:r>
            <a:br>
              <a:rPr lang="en-US" sz="1000" dirty="0">
                <a:solidFill>
                  <a:schemeClr val="accent3"/>
                </a:solidFill>
              </a:rPr>
            </a:br>
            <a:r>
              <a:rPr lang="en-US" sz="1000" dirty="0">
                <a:solidFill>
                  <a:schemeClr val="accent3"/>
                </a:solidFill>
              </a:rPr>
              <a:t>of Europe, with investment widespread across </a:t>
            </a:r>
            <a:br>
              <a:rPr lang="en-US" sz="1000" dirty="0">
                <a:solidFill>
                  <a:schemeClr val="accent3"/>
                </a:solidFill>
              </a:rPr>
            </a:br>
            <a:r>
              <a:rPr lang="en-US" sz="1000" dirty="0">
                <a:solidFill>
                  <a:schemeClr val="accent3"/>
                </a:solidFill>
              </a:rPr>
              <a:t>the continent. Over the past five years, the UK </a:t>
            </a:r>
            <a:br>
              <a:rPr lang="en-US" sz="1000" dirty="0">
                <a:solidFill>
                  <a:schemeClr val="accent3"/>
                </a:solidFill>
              </a:rPr>
            </a:br>
            <a:r>
              <a:rPr lang="en-US" sz="1000" dirty="0">
                <a:solidFill>
                  <a:schemeClr val="accent3"/>
                </a:solidFill>
              </a:rPr>
              <a:t>&amp; Ireland and France &amp; Benelux have vied for </a:t>
            </a:r>
            <a:br>
              <a:rPr lang="en-US" sz="1000" dirty="0">
                <a:solidFill>
                  <a:schemeClr val="accent3"/>
                </a:solidFill>
              </a:rPr>
            </a:br>
            <a:r>
              <a:rPr lang="en-US" sz="1000" dirty="0">
                <a:solidFill>
                  <a:schemeClr val="accent3"/>
                </a:solidFill>
              </a:rPr>
              <a:t>the position of leading European investment destination. In 2020, these two regions combined received over 60% of total investment by </a:t>
            </a:r>
            <a:br>
              <a:rPr lang="en-US" sz="1000" dirty="0">
                <a:solidFill>
                  <a:schemeClr val="accent3"/>
                </a:solidFill>
              </a:rPr>
            </a:br>
            <a:r>
              <a:rPr lang="en-US" sz="1000" dirty="0">
                <a:solidFill>
                  <a:schemeClr val="accent3"/>
                </a:solidFill>
              </a:rPr>
              <a:t>Mid-Market funds for the year.</a:t>
            </a:r>
          </a:p>
        </p:txBody>
      </p:sp>
      <p:graphicFrame>
        <p:nvGraphicFramePr>
          <p:cNvPr id="12" name="Chart 11">
            <a:extLst>
              <a:ext uri="{FF2B5EF4-FFF2-40B4-BE49-F238E27FC236}">
                <a16:creationId xmlns:a16="http://schemas.microsoft.com/office/drawing/2014/main" xmlns="" id="{9C7FCE31-A3A1-9B4C-B58B-0E37B0735CE2}"/>
              </a:ext>
            </a:extLst>
          </p:cNvPr>
          <p:cNvGraphicFramePr/>
          <p:nvPr>
            <p:extLst>
              <p:ext uri="{D42A27DB-BD31-4B8C-83A1-F6EECF244321}">
                <p14:modId xmlns:p14="http://schemas.microsoft.com/office/powerpoint/2010/main" val="4071216048"/>
              </p:ext>
            </p:extLst>
          </p:nvPr>
        </p:nvGraphicFramePr>
        <p:xfrm>
          <a:off x="3501250" y="2150039"/>
          <a:ext cx="6197131" cy="3745326"/>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 Placeholder 4132">
            <a:extLst>
              <a:ext uri="{FF2B5EF4-FFF2-40B4-BE49-F238E27FC236}">
                <a16:creationId xmlns:a16="http://schemas.microsoft.com/office/drawing/2014/main" xmlns="" id="{FD791069-B152-48CB-BFDB-B0E7D94C6C7E}"/>
              </a:ext>
            </a:extLst>
          </p:cNvPr>
          <p:cNvSpPr txBox="1">
            <a:spLocks/>
          </p:cNvSpPr>
          <p:nvPr/>
        </p:nvSpPr>
        <p:spPr>
          <a:xfrm>
            <a:off x="4002801" y="3261584"/>
            <a:ext cx="456077" cy="179200"/>
          </a:xfrm>
          <a:prstGeom prst="rect">
            <a:avLst/>
          </a:prstGeom>
        </p:spPr>
        <p:txBody>
          <a:bodyPr lIns="0" tIns="0" rIns="0" bIns="0"/>
          <a:lstStyle>
            <a:lvl1pPr marL="176213" indent="-176213" algn="l" defTabSz="914400" rtl="0" eaLnBrk="1" latinLnBrk="0" hangingPunct="1">
              <a:lnSpc>
                <a:spcPct val="90000"/>
              </a:lnSpc>
              <a:spcBef>
                <a:spcPts val="1000"/>
              </a:spcBef>
              <a:buFont typeface="Arial" panose="020B0604020202020204" pitchFamily="34" charset="0"/>
              <a:buChar char="•"/>
              <a:defRPr sz="1200" kern="1200">
                <a:solidFill>
                  <a:schemeClr val="accent3"/>
                </a:solidFill>
                <a:latin typeface="+mn-lt"/>
                <a:ea typeface="+mn-ea"/>
                <a:cs typeface="+mn-cs"/>
              </a:defRPr>
            </a:lvl1pPr>
            <a:lvl2pPr marL="360363" indent="-182563"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2pPr>
            <a:lvl3pPr marL="447675"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3pPr>
            <a:lvl4pPr marL="625475" indent="-177800"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4pPr>
            <a:lvl5pPr marL="808038"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dirty="0"/>
              <a:t>€</a:t>
            </a:r>
            <a:r>
              <a:rPr lang="en-GB" dirty="0"/>
              <a:t>24bn</a:t>
            </a:r>
          </a:p>
        </p:txBody>
      </p:sp>
      <p:sp>
        <p:nvSpPr>
          <p:cNvPr id="14" name="Text Placeholder 4132">
            <a:extLst>
              <a:ext uri="{FF2B5EF4-FFF2-40B4-BE49-F238E27FC236}">
                <a16:creationId xmlns:a16="http://schemas.microsoft.com/office/drawing/2014/main" xmlns="" id="{FD791069-B152-48CB-BFDB-B0E7D94C6C7E}"/>
              </a:ext>
            </a:extLst>
          </p:cNvPr>
          <p:cNvSpPr txBox="1">
            <a:spLocks/>
          </p:cNvSpPr>
          <p:nvPr/>
        </p:nvSpPr>
        <p:spPr>
          <a:xfrm>
            <a:off x="5162760" y="3260385"/>
            <a:ext cx="465043" cy="180400"/>
          </a:xfrm>
          <a:prstGeom prst="rect">
            <a:avLst/>
          </a:prstGeom>
        </p:spPr>
        <p:txBody>
          <a:bodyPr lIns="0" tIns="0" rIns="0" bIns="0"/>
          <a:lstStyle>
            <a:lvl1pPr marL="176213" indent="-176213" algn="l" defTabSz="914400" rtl="0" eaLnBrk="1" latinLnBrk="0" hangingPunct="1">
              <a:lnSpc>
                <a:spcPct val="90000"/>
              </a:lnSpc>
              <a:spcBef>
                <a:spcPts val="1000"/>
              </a:spcBef>
              <a:buFont typeface="Arial" panose="020B0604020202020204" pitchFamily="34" charset="0"/>
              <a:buChar char="•"/>
              <a:defRPr sz="1200" kern="1200">
                <a:solidFill>
                  <a:schemeClr val="accent3"/>
                </a:solidFill>
                <a:latin typeface="+mn-lt"/>
                <a:ea typeface="+mn-ea"/>
                <a:cs typeface="+mn-cs"/>
              </a:defRPr>
            </a:lvl1pPr>
            <a:lvl2pPr marL="360363" indent="-182563"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2pPr>
            <a:lvl3pPr marL="447675"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3pPr>
            <a:lvl4pPr marL="625475" indent="-177800"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4pPr>
            <a:lvl5pPr marL="808038"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dirty="0"/>
              <a:t>€</a:t>
            </a:r>
            <a:r>
              <a:rPr lang="en-GB" dirty="0"/>
              <a:t>25bn</a:t>
            </a:r>
          </a:p>
        </p:txBody>
      </p:sp>
      <p:sp>
        <p:nvSpPr>
          <p:cNvPr id="15" name="Text Placeholder 4132">
            <a:extLst>
              <a:ext uri="{FF2B5EF4-FFF2-40B4-BE49-F238E27FC236}">
                <a16:creationId xmlns:a16="http://schemas.microsoft.com/office/drawing/2014/main" xmlns="" id="{FD791069-B152-48CB-BFDB-B0E7D94C6C7E}"/>
              </a:ext>
            </a:extLst>
          </p:cNvPr>
          <p:cNvSpPr txBox="1">
            <a:spLocks/>
          </p:cNvSpPr>
          <p:nvPr/>
        </p:nvSpPr>
        <p:spPr>
          <a:xfrm>
            <a:off x="6345516" y="2753173"/>
            <a:ext cx="517198" cy="197418"/>
          </a:xfrm>
          <a:prstGeom prst="rect">
            <a:avLst/>
          </a:prstGeom>
        </p:spPr>
        <p:txBody>
          <a:bodyPr lIns="0" tIns="0" rIns="0" bIns="0"/>
          <a:lstStyle>
            <a:lvl1pPr marL="176213" indent="-176213" algn="l" defTabSz="914400" rtl="0" eaLnBrk="1" latinLnBrk="0" hangingPunct="1">
              <a:lnSpc>
                <a:spcPct val="90000"/>
              </a:lnSpc>
              <a:spcBef>
                <a:spcPts val="1000"/>
              </a:spcBef>
              <a:buFont typeface="Arial" panose="020B0604020202020204" pitchFamily="34" charset="0"/>
              <a:buChar char="•"/>
              <a:defRPr sz="1200" kern="1200">
                <a:solidFill>
                  <a:schemeClr val="accent3"/>
                </a:solidFill>
                <a:latin typeface="+mn-lt"/>
                <a:ea typeface="+mn-ea"/>
                <a:cs typeface="+mn-cs"/>
              </a:defRPr>
            </a:lvl1pPr>
            <a:lvl2pPr marL="360363" indent="-182563"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2pPr>
            <a:lvl3pPr marL="447675"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3pPr>
            <a:lvl4pPr marL="625475" indent="-177800"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4pPr>
            <a:lvl5pPr marL="808038"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dirty="0"/>
              <a:t>€</a:t>
            </a:r>
            <a:r>
              <a:rPr lang="en-GB" dirty="0"/>
              <a:t>31bn</a:t>
            </a:r>
          </a:p>
        </p:txBody>
      </p:sp>
      <p:sp>
        <p:nvSpPr>
          <p:cNvPr id="16" name="Text Placeholder 4132">
            <a:extLst>
              <a:ext uri="{FF2B5EF4-FFF2-40B4-BE49-F238E27FC236}">
                <a16:creationId xmlns:a16="http://schemas.microsoft.com/office/drawing/2014/main" xmlns="" id="{FD791069-B152-48CB-BFDB-B0E7D94C6C7E}"/>
              </a:ext>
            </a:extLst>
          </p:cNvPr>
          <p:cNvSpPr txBox="1">
            <a:spLocks/>
          </p:cNvSpPr>
          <p:nvPr/>
        </p:nvSpPr>
        <p:spPr>
          <a:xfrm>
            <a:off x="7575806" y="2669431"/>
            <a:ext cx="427550" cy="168038"/>
          </a:xfrm>
          <a:prstGeom prst="rect">
            <a:avLst/>
          </a:prstGeom>
        </p:spPr>
        <p:txBody>
          <a:bodyPr lIns="0" tIns="0" rIns="0" bIns="0"/>
          <a:lstStyle>
            <a:lvl1pPr marL="176213" indent="-176213" algn="l" defTabSz="914400" rtl="0" eaLnBrk="1" latinLnBrk="0" hangingPunct="1">
              <a:lnSpc>
                <a:spcPct val="90000"/>
              </a:lnSpc>
              <a:spcBef>
                <a:spcPts val="1000"/>
              </a:spcBef>
              <a:buFont typeface="Arial" panose="020B0604020202020204" pitchFamily="34" charset="0"/>
              <a:buChar char="•"/>
              <a:defRPr sz="1200" kern="1200">
                <a:solidFill>
                  <a:schemeClr val="accent3"/>
                </a:solidFill>
                <a:latin typeface="+mn-lt"/>
                <a:ea typeface="+mn-ea"/>
                <a:cs typeface="+mn-cs"/>
              </a:defRPr>
            </a:lvl1pPr>
            <a:lvl2pPr marL="360363" indent="-182563"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2pPr>
            <a:lvl3pPr marL="447675"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3pPr>
            <a:lvl4pPr marL="625475" indent="-177800"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4pPr>
            <a:lvl5pPr marL="808038"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dirty="0"/>
              <a:t>€</a:t>
            </a:r>
            <a:r>
              <a:rPr lang="en-GB" dirty="0"/>
              <a:t>31bn</a:t>
            </a:r>
          </a:p>
        </p:txBody>
      </p:sp>
      <p:sp>
        <p:nvSpPr>
          <p:cNvPr id="17" name="Text Placeholder 4132">
            <a:extLst>
              <a:ext uri="{FF2B5EF4-FFF2-40B4-BE49-F238E27FC236}">
                <a16:creationId xmlns:a16="http://schemas.microsoft.com/office/drawing/2014/main" xmlns="" id="{FD791069-B152-48CB-BFDB-B0E7D94C6C7E}"/>
              </a:ext>
            </a:extLst>
          </p:cNvPr>
          <p:cNvSpPr txBox="1">
            <a:spLocks/>
          </p:cNvSpPr>
          <p:nvPr/>
        </p:nvSpPr>
        <p:spPr>
          <a:xfrm>
            <a:off x="8714973" y="2447107"/>
            <a:ext cx="485588" cy="154692"/>
          </a:xfrm>
          <a:prstGeom prst="rect">
            <a:avLst/>
          </a:prstGeom>
        </p:spPr>
        <p:txBody>
          <a:bodyPr lIns="0" tIns="0" rIns="0" bIns="0"/>
          <a:lstStyle>
            <a:lvl1pPr marL="176213" indent="-176213" algn="l" defTabSz="914400" rtl="0" eaLnBrk="1" latinLnBrk="0" hangingPunct="1">
              <a:lnSpc>
                <a:spcPct val="90000"/>
              </a:lnSpc>
              <a:spcBef>
                <a:spcPts val="1000"/>
              </a:spcBef>
              <a:buFont typeface="Arial" panose="020B0604020202020204" pitchFamily="34" charset="0"/>
              <a:buChar char="•"/>
              <a:defRPr sz="1200" kern="1200">
                <a:solidFill>
                  <a:schemeClr val="accent3"/>
                </a:solidFill>
                <a:latin typeface="+mn-lt"/>
                <a:ea typeface="+mn-ea"/>
                <a:cs typeface="+mn-cs"/>
              </a:defRPr>
            </a:lvl1pPr>
            <a:lvl2pPr marL="360363" indent="-182563"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2pPr>
            <a:lvl3pPr marL="447675"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3pPr>
            <a:lvl4pPr marL="625475" indent="-177800"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4pPr>
            <a:lvl5pPr marL="808038"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dirty="0"/>
              <a:t>€</a:t>
            </a:r>
            <a:r>
              <a:rPr lang="en-GB" dirty="0"/>
              <a:t>34bn</a:t>
            </a:r>
          </a:p>
        </p:txBody>
      </p:sp>
    </p:spTree>
    <p:extLst>
      <p:ext uri="{BB962C8B-B14F-4D97-AF65-F5344CB8AC3E}">
        <p14:creationId xmlns:p14="http://schemas.microsoft.com/office/powerpoint/2010/main" val="1601171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2">
            <a:extLst>
              <a:ext uri="{FF2B5EF4-FFF2-40B4-BE49-F238E27FC236}">
                <a16:creationId xmlns:a16="http://schemas.microsoft.com/office/drawing/2014/main" xmlns="" id="{B02F731A-0CC4-425C-BB23-45F4CEE60D48}"/>
              </a:ext>
            </a:extLst>
          </p:cNvPr>
          <p:cNvGraphicFramePr>
            <a:graphicFrameLocks noGrp="1"/>
          </p:cNvGraphicFramePr>
          <p:nvPr>
            <p:extLst>
              <p:ext uri="{D42A27DB-BD31-4B8C-83A1-F6EECF244321}">
                <p14:modId xmlns:p14="http://schemas.microsoft.com/office/powerpoint/2010/main" val="504498801"/>
              </p:ext>
            </p:extLst>
          </p:nvPr>
        </p:nvGraphicFramePr>
        <p:xfrm>
          <a:off x="2700231" y="1700213"/>
          <a:ext cx="2074395" cy="1348740"/>
        </p:xfrm>
        <a:graphic>
          <a:graphicData uri="http://schemas.openxmlformats.org/drawingml/2006/table">
            <a:tbl>
              <a:tblPr firstRow="1" bandRow="1">
                <a:tableStyleId>{5C22544A-7EE6-4342-B048-85BDC9FD1C3A}</a:tableStyleId>
              </a:tblPr>
              <a:tblGrid>
                <a:gridCol w="1879132">
                  <a:extLst>
                    <a:ext uri="{9D8B030D-6E8A-4147-A177-3AD203B41FA5}">
                      <a16:colId xmlns:a16="http://schemas.microsoft.com/office/drawing/2014/main" xmlns="" val="4194288370"/>
                    </a:ext>
                  </a:extLst>
                </a:gridCol>
                <a:gridCol w="195263">
                  <a:extLst>
                    <a:ext uri="{9D8B030D-6E8A-4147-A177-3AD203B41FA5}">
                      <a16:colId xmlns:a16="http://schemas.microsoft.com/office/drawing/2014/main" xmlns="" val="1459555630"/>
                    </a:ext>
                  </a:extLst>
                </a:gridCol>
              </a:tblGrid>
              <a:tr h="165897">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lang="en-GB" sz="900" b="0" i="0" u="none" strike="noStrike" kern="1200" baseline="0" dirty="0">
                          <a:solidFill>
                            <a:schemeClr val="accent3"/>
                          </a:solidFill>
                          <a:latin typeface="+mn-lt"/>
                          <a:ea typeface="+mn-ea"/>
                          <a:cs typeface="+mn-cs"/>
                        </a:rPr>
                        <a:t>FOREWORD</a:t>
                      </a:r>
                    </a:p>
                  </a:txBody>
                  <a:tcPr marL="0" marR="0" anchor="ctr">
                    <a:lnB w="6350" cap="flat" cmpd="sng" algn="ctr">
                      <a:solidFill>
                        <a:schemeClr val="accent3"/>
                      </a:solidFill>
                      <a:prstDash val="sysDot"/>
                      <a:round/>
                      <a:headEnd type="none" w="med" len="med"/>
                      <a:tailEnd type="none" w="med" len="med"/>
                    </a:lnB>
                    <a:noFill/>
                  </a:tcPr>
                </a:tc>
                <a:tc>
                  <a:txBody>
                    <a:bodyPr/>
                    <a:lstStyle/>
                    <a:p>
                      <a:pPr algn="r"/>
                      <a:r>
                        <a:rPr lang="en-GB" sz="900" b="0" i="0" u="none" strike="noStrike" kern="1200" baseline="0" dirty="0">
                          <a:solidFill>
                            <a:schemeClr val="accent3"/>
                          </a:solidFill>
                          <a:latin typeface="+mn-lt"/>
                          <a:ea typeface="+mn-ea"/>
                          <a:cs typeface="+mn-cs"/>
                        </a:rPr>
                        <a:t>4</a:t>
                      </a:r>
                    </a:p>
                  </a:txBody>
                  <a:tcPr marL="0" marR="0" anchor="ctr">
                    <a:lnB w="6350" cap="flat" cmpd="sng" algn="ctr">
                      <a:solidFill>
                        <a:schemeClr val="accent3"/>
                      </a:solidFill>
                      <a:prstDash val="sysDot"/>
                      <a:round/>
                      <a:headEnd type="none" w="med" len="med"/>
                      <a:tailEnd type="none" w="med" len="med"/>
                    </a:lnB>
                    <a:noFill/>
                  </a:tcPr>
                </a:tc>
                <a:extLst>
                  <a:ext uri="{0D108BD9-81ED-4DB2-BD59-A6C34878D82A}">
                    <a16:rowId xmlns:a16="http://schemas.microsoft.com/office/drawing/2014/main" xmlns="" val="2850910475"/>
                  </a:ext>
                </a:extLst>
              </a:tr>
              <a:tr h="182486">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endParaRPr lang="en-GB" sz="1050" b="1" i="0" u="none" strike="noStrike" kern="1200" baseline="0" dirty="0">
                        <a:solidFill>
                          <a:schemeClr val="accent2"/>
                        </a:solidFill>
                        <a:latin typeface="+mn-lt"/>
                        <a:ea typeface="+mn-ea"/>
                        <a:cs typeface="+mn-cs"/>
                      </a:endParaRPr>
                    </a:p>
                  </a:txBody>
                  <a:tcPr marL="0" marR="0" anchor="ctr">
                    <a:lnT w="6350" cap="flat" cmpd="sng" algn="ctr">
                      <a:solidFill>
                        <a:schemeClr val="accent3"/>
                      </a:solidFill>
                      <a:prstDash val="sysDot"/>
                      <a:round/>
                      <a:headEnd type="none" w="med" len="med"/>
                      <a:tailEnd type="none" w="med" len="med"/>
                    </a:lnT>
                    <a:lnB w="6350" cap="flat" cmpd="sng" algn="ctr">
                      <a:noFill/>
                      <a:prstDash val="sysDot"/>
                      <a:round/>
                      <a:headEnd type="none" w="med" len="med"/>
                      <a:tailEnd type="none" w="med" len="med"/>
                    </a:lnB>
                    <a:noFill/>
                  </a:tcPr>
                </a:tc>
                <a:tc>
                  <a:txBody>
                    <a:bodyPr/>
                    <a:lstStyle/>
                    <a:p>
                      <a:pPr marL="0" marR="0" lvl="0" indent="0" algn="r" defTabSz="742950" rtl="0" eaLnBrk="1" fontAlgn="auto" latinLnBrk="0" hangingPunct="1">
                        <a:lnSpc>
                          <a:spcPct val="100000"/>
                        </a:lnSpc>
                        <a:spcBef>
                          <a:spcPts val="0"/>
                        </a:spcBef>
                        <a:spcAft>
                          <a:spcPts val="0"/>
                        </a:spcAft>
                        <a:buClrTx/>
                        <a:buSzTx/>
                        <a:buFontTx/>
                        <a:buNone/>
                        <a:tabLst/>
                        <a:defRPr/>
                      </a:pPr>
                      <a:endParaRPr lang="en-GB" sz="1050" b="1" i="0" u="none" strike="noStrike" kern="1200" baseline="0" dirty="0">
                        <a:solidFill>
                          <a:schemeClr val="accent2"/>
                        </a:solidFill>
                        <a:latin typeface="+mn-lt"/>
                        <a:ea typeface="+mn-ea"/>
                        <a:cs typeface="+mn-cs"/>
                      </a:endParaRPr>
                    </a:p>
                  </a:txBody>
                  <a:tcPr marL="0" marR="0" anchor="ctr">
                    <a:lnT w="6350" cap="flat" cmpd="sng" algn="ctr">
                      <a:solidFill>
                        <a:schemeClr val="accent3"/>
                      </a:solidFill>
                      <a:prstDash val="sysDot"/>
                      <a:round/>
                      <a:headEnd type="none" w="med" len="med"/>
                      <a:tailEnd type="none" w="med" len="med"/>
                    </a:lnT>
                    <a:lnB w="6350" cap="flat" cmpd="sng" algn="ctr">
                      <a:noFill/>
                      <a:prstDash val="sysDot"/>
                      <a:round/>
                      <a:headEnd type="none" w="med" len="med"/>
                      <a:tailEnd type="none" w="med" len="med"/>
                    </a:lnB>
                    <a:noFill/>
                  </a:tcPr>
                </a:tc>
                <a:extLst>
                  <a:ext uri="{0D108BD9-81ED-4DB2-BD59-A6C34878D82A}">
                    <a16:rowId xmlns:a16="http://schemas.microsoft.com/office/drawing/2014/main" xmlns="" val="3131608820"/>
                  </a:ext>
                </a:extLst>
              </a:tr>
              <a:tr h="182486">
                <a:tc>
                  <a:txBody>
                    <a:bodyPr/>
                    <a:lstStyle/>
                    <a:p>
                      <a:r>
                        <a:rPr lang="en-GB" sz="1050" b="1" i="0" u="none" strike="noStrike" kern="1200" baseline="0" dirty="0">
                          <a:solidFill>
                            <a:schemeClr val="accent1"/>
                          </a:solidFill>
                          <a:latin typeface="+mn-lt"/>
                          <a:ea typeface="+mn-ea"/>
                          <a:cs typeface="+mn-cs"/>
                        </a:rPr>
                        <a:t>OVERVIEW</a:t>
                      </a:r>
                    </a:p>
                  </a:txBody>
                  <a:tcPr marL="0" marR="0" anchor="ctr">
                    <a:lnL w="12700" cmpd="sng">
                      <a:noFill/>
                    </a:lnL>
                    <a:lnR w="12700" cmpd="sng">
                      <a:noFill/>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en-GB" sz="1050" b="1" i="0" u="none" strike="noStrike" kern="1200" baseline="0" dirty="0">
                          <a:solidFill>
                            <a:schemeClr val="accent1"/>
                          </a:solidFill>
                          <a:latin typeface="+mn-lt"/>
                          <a:ea typeface="+mn-ea"/>
                          <a:cs typeface="+mn-cs"/>
                        </a:rPr>
                        <a:t>5</a:t>
                      </a:r>
                    </a:p>
                  </a:txBody>
                  <a:tcPr marL="0" marR="0" anchor="ctr">
                    <a:lnL w="12700" cmpd="sng">
                      <a:noFill/>
                    </a:lnL>
                    <a:lnR w="12700" cmpd="sng">
                      <a:noFill/>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734924700"/>
                  </a:ext>
                </a:extLst>
              </a:tr>
              <a:tr h="182486">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lang="en-GB" sz="900" b="0" i="0" u="none" strike="noStrike" kern="1200" baseline="0" dirty="0">
                          <a:solidFill>
                            <a:schemeClr val="accent3"/>
                          </a:solidFill>
                          <a:latin typeface="+mn-lt"/>
                          <a:ea typeface="+mn-ea"/>
                          <a:cs typeface="+mn-cs"/>
                        </a:rPr>
                        <a:t>Introduction to the </a:t>
                      </a:r>
                      <a:br>
                        <a:rPr lang="en-GB" sz="900" b="0" i="0" u="none" strike="noStrike" kern="1200" baseline="0" dirty="0">
                          <a:solidFill>
                            <a:schemeClr val="accent3"/>
                          </a:solidFill>
                          <a:latin typeface="+mn-lt"/>
                          <a:ea typeface="+mn-ea"/>
                          <a:cs typeface="+mn-cs"/>
                        </a:rPr>
                      </a:br>
                      <a:r>
                        <a:rPr lang="en-GB" sz="900" b="0" i="0" u="none" strike="noStrike" kern="1200" baseline="0" dirty="0">
                          <a:solidFill>
                            <a:schemeClr val="accent3"/>
                          </a:solidFill>
                          <a:latin typeface="+mn-lt"/>
                          <a:ea typeface="+mn-ea"/>
                          <a:cs typeface="+mn-cs"/>
                        </a:rPr>
                        <a:t>European Mid-Market</a:t>
                      </a:r>
                    </a:p>
                  </a:txBody>
                  <a:tcPr marL="0" marR="0" anchor="ctr">
                    <a:lnT w="6350" cap="flat" cmpd="sng" algn="ctr">
                      <a:noFill/>
                      <a:prstDash val="sysDot"/>
                      <a:round/>
                      <a:headEnd type="none" w="med" len="med"/>
                      <a:tailEnd type="none" w="med" len="med"/>
                    </a:lnT>
                    <a:lnB w="6350" cap="flat" cmpd="sng" algn="ctr">
                      <a:noFill/>
                      <a:prstDash val="sysDot"/>
                      <a:round/>
                      <a:headEnd type="none" w="med" len="med"/>
                      <a:tailEnd type="none" w="med" len="med"/>
                    </a:lnB>
                    <a:noFill/>
                  </a:tcPr>
                </a:tc>
                <a:tc>
                  <a:txBody>
                    <a:bodyPr/>
                    <a:lstStyle/>
                    <a:p>
                      <a:pPr algn="r"/>
                      <a:r>
                        <a:rPr lang="en-GB" sz="900" b="0" i="0" u="none" strike="noStrike" kern="1200" baseline="0" dirty="0">
                          <a:solidFill>
                            <a:schemeClr val="accent3"/>
                          </a:solidFill>
                          <a:latin typeface="+mn-lt"/>
                          <a:ea typeface="+mn-ea"/>
                          <a:cs typeface="+mn-cs"/>
                        </a:rPr>
                        <a:t>6</a:t>
                      </a:r>
                    </a:p>
                  </a:txBody>
                  <a:tcPr marL="0" marR="0" anchor="ctr">
                    <a:lnT w="6350" cap="flat" cmpd="sng" algn="ctr">
                      <a:noFill/>
                      <a:prstDash val="sysDot"/>
                      <a:round/>
                      <a:headEnd type="none" w="med" len="med"/>
                      <a:tailEnd type="none" w="med" len="med"/>
                    </a:lnT>
                    <a:lnB w="6350" cap="flat" cmpd="sng" algn="ctr">
                      <a:noFill/>
                      <a:prstDash val="sysDot"/>
                      <a:round/>
                      <a:headEnd type="none" w="med" len="med"/>
                      <a:tailEnd type="none" w="med" len="med"/>
                    </a:lnB>
                    <a:noFill/>
                  </a:tcPr>
                </a:tc>
                <a:extLst>
                  <a:ext uri="{0D108BD9-81ED-4DB2-BD59-A6C34878D82A}">
                    <a16:rowId xmlns:a16="http://schemas.microsoft.com/office/drawing/2014/main" xmlns="" val="1618261544"/>
                  </a:ext>
                </a:extLst>
              </a:tr>
              <a:tr h="182486">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endParaRPr lang="en-GB" sz="1050" b="1" i="0" u="none" strike="noStrike" kern="1200" baseline="0" dirty="0">
                        <a:solidFill>
                          <a:schemeClr val="accent2"/>
                        </a:solidFill>
                        <a:latin typeface="+mn-lt"/>
                        <a:ea typeface="+mn-ea"/>
                        <a:cs typeface="+mn-cs"/>
                      </a:endParaRPr>
                    </a:p>
                  </a:txBody>
                  <a:tcPr marL="0" marR="0" anchor="ctr">
                    <a:lnL w="12700" cmpd="sng">
                      <a:noFill/>
                    </a:lnL>
                    <a:lnR w="12700" cmpd="sng">
                      <a:noFill/>
                    </a:lnR>
                    <a:lnT w="6350" cap="flat" cmpd="sng" algn="ctr">
                      <a:noFill/>
                      <a:prstDash val="sysDot"/>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r" defTabSz="742950" rtl="0" eaLnBrk="1" fontAlgn="auto" latinLnBrk="0" hangingPunct="1">
                        <a:lnSpc>
                          <a:spcPct val="100000"/>
                        </a:lnSpc>
                        <a:spcBef>
                          <a:spcPts val="0"/>
                        </a:spcBef>
                        <a:spcAft>
                          <a:spcPts val="0"/>
                        </a:spcAft>
                        <a:buClrTx/>
                        <a:buSzTx/>
                        <a:buFontTx/>
                        <a:buNone/>
                        <a:tabLst/>
                        <a:defRPr/>
                      </a:pPr>
                      <a:endParaRPr lang="en-GB" sz="1050" b="1" i="0" u="none" strike="noStrike" kern="1200" baseline="0" dirty="0">
                        <a:solidFill>
                          <a:schemeClr val="accent2"/>
                        </a:solidFill>
                        <a:latin typeface="+mn-lt"/>
                        <a:ea typeface="+mn-ea"/>
                        <a:cs typeface="+mn-cs"/>
                      </a:endParaRPr>
                    </a:p>
                  </a:txBody>
                  <a:tcPr marL="0" marR="0" anchor="ctr">
                    <a:lnL w="12700" cmpd="sng">
                      <a:noFill/>
                    </a:lnL>
                    <a:lnR w="12700" cmpd="sng">
                      <a:noFill/>
                    </a:lnR>
                    <a:lnT w="6350" cap="flat" cmpd="sng" algn="ctr">
                      <a:noFill/>
                      <a:prstDash val="sysDot"/>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3795307015"/>
                  </a:ext>
                </a:extLst>
              </a:tr>
            </a:tbl>
          </a:graphicData>
        </a:graphic>
      </p:graphicFrame>
      <p:graphicFrame>
        <p:nvGraphicFramePr>
          <p:cNvPr id="17" name="Table 12">
            <a:extLst>
              <a:ext uri="{FF2B5EF4-FFF2-40B4-BE49-F238E27FC236}">
                <a16:creationId xmlns:a16="http://schemas.microsoft.com/office/drawing/2014/main" xmlns="" id="{EB65458D-1B87-4A5A-AC6A-905210AC3B0C}"/>
              </a:ext>
            </a:extLst>
          </p:cNvPr>
          <p:cNvGraphicFramePr>
            <a:graphicFrameLocks noGrp="1"/>
          </p:cNvGraphicFramePr>
          <p:nvPr>
            <p:extLst>
              <p:ext uri="{D42A27DB-BD31-4B8C-83A1-F6EECF244321}">
                <p14:modId xmlns:p14="http://schemas.microsoft.com/office/powerpoint/2010/main" val="5031545"/>
              </p:ext>
            </p:extLst>
          </p:nvPr>
        </p:nvGraphicFramePr>
        <p:xfrm>
          <a:off x="5046556" y="1700213"/>
          <a:ext cx="2178049" cy="4251960"/>
        </p:xfrm>
        <a:graphic>
          <a:graphicData uri="http://schemas.openxmlformats.org/drawingml/2006/table">
            <a:tbl>
              <a:tblPr firstRow="1" bandRow="1">
                <a:tableStyleId>{5C22544A-7EE6-4342-B048-85BDC9FD1C3A}</a:tableStyleId>
              </a:tblPr>
              <a:tblGrid>
                <a:gridCol w="1879132">
                  <a:extLst>
                    <a:ext uri="{9D8B030D-6E8A-4147-A177-3AD203B41FA5}">
                      <a16:colId xmlns:a16="http://schemas.microsoft.com/office/drawing/2014/main" xmlns="" val="4194288370"/>
                    </a:ext>
                  </a:extLst>
                </a:gridCol>
                <a:gridCol w="298917">
                  <a:extLst>
                    <a:ext uri="{9D8B030D-6E8A-4147-A177-3AD203B41FA5}">
                      <a16:colId xmlns:a16="http://schemas.microsoft.com/office/drawing/2014/main" xmlns="" val="1459555630"/>
                    </a:ext>
                  </a:extLst>
                </a:gridCol>
              </a:tblGrid>
              <a:tr h="0">
                <a:tc>
                  <a:txBody>
                    <a:bodyPr/>
                    <a:lstStyle/>
                    <a:p>
                      <a:r>
                        <a:rPr lang="en-GB" sz="1050" b="1" i="0" u="none" strike="noStrike" kern="1200" baseline="0" dirty="0">
                          <a:solidFill>
                            <a:schemeClr val="accent1"/>
                          </a:solidFill>
                          <a:latin typeface="+mn-lt"/>
                          <a:ea typeface="+mn-ea"/>
                          <a:cs typeface="+mn-cs"/>
                        </a:rPr>
                        <a:t>MID-MARKET FUND PROFILES</a:t>
                      </a:r>
                    </a:p>
                  </a:txBody>
                  <a:tcPr marL="0" marR="0" anchor="ctr">
                    <a:lnB w="6350" cap="flat" cmpd="sng" algn="ctr">
                      <a:solidFill>
                        <a:schemeClr val="accent3"/>
                      </a:solidFill>
                      <a:prstDash val="sysDot"/>
                      <a:round/>
                      <a:headEnd type="none" w="med" len="med"/>
                      <a:tailEnd type="none" w="med" len="med"/>
                    </a:lnB>
                    <a:noFill/>
                  </a:tcPr>
                </a:tc>
                <a:tc>
                  <a:txBody>
                    <a:bodyPr/>
                    <a:lstStyle/>
                    <a:p>
                      <a:pPr algn="r"/>
                      <a:r>
                        <a:rPr lang="en-GB" sz="1050" b="1" i="0" u="none" strike="noStrike" kern="1200" baseline="0" dirty="0">
                          <a:solidFill>
                            <a:schemeClr val="accent1"/>
                          </a:solidFill>
                          <a:latin typeface="+mn-lt"/>
                          <a:ea typeface="+mn-ea"/>
                          <a:cs typeface="+mn-cs"/>
                        </a:rPr>
                        <a:t>23</a:t>
                      </a:r>
                    </a:p>
                  </a:txBody>
                  <a:tcPr marL="0" marR="0" anchor="ctr">
                    <a:lnB w="6350" cap="flat" cmpd="sng" algn="ctr">
                      <a:solidFill>
                        <a:schemeClr val="accent3"/>
                      </a:solidFill>
                      <a:prstDash val="sysDot"/>
                      <a:round/>
                      <a:headEnd type="none" w="med" len="med"/>
                      <a:tailEnd type="none" w="med" len="med"/>
                    </a:lnB>
                    <a:noFill/>
                  </a:tcPr>
                </a:tc>
                <a:extLst>
                  <a:ext uri="{0D108BD9-81ED-4DB2-BD59-A6C34878D82A}">
                    <a16:rowId xmlns:a16="http://schemas.microsoft.com/office/drawing/2014/main" xmlns="" val="3131608820"/>
                  </a:ext>
                </a:extLst>
              </a:tr>
              <a:tr h="0">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lang="en-GB" sz="900" b="0" i="0" u="none" strike="noStrike" kern="1200" baseline="0" dirty="0">
                          <a:solidFill>
                            <a:schemeClr val="accent3"/>
                          </a:solidFill>
                          <a:latin typeface="+mn-lt"/>
                          <a:ea typeface="+mn-ea"/>
                          <a:cs typeface="+mn-cs"/>
                        </a:rPr>
                        <a:t>Mid-Market funds active at any point from 2007-2020</a:t>
                      </a:r>
                    </a:p>
                  </a:txBody>
                  <a:tcPr marL="0" marR="0" anchor="ctr">
                    <a:lnT w="6350" cap="flat" cmpd="sng" algn="ctr">
                      <a:solidFill>
                        <a:schemeClr val="accent3"/>
                      </a:solidFill>
                      <a:prstDash val="sysDot"/>
                      <a:round/>
                      <a:headEnd type="none" w="med" len="med"/>
                      <a:tailEnd type="none" w="med" len="med"/>
                    </a:lnT>
                    <a:lnB w="6350" cap="flat" cmpd="sng" algn="ctr">
                      <a:noFill/>
                      <a:prstDash val="sysDot"/>
                      <a:round/>
                      <a:headEnd type="none" w="med" len="med"/>
                      <a:tailEnd type="none" w="med" len="med"/>
                    </a:lnB>
                    <a:noFill/>
                  </a:tcPr>
                </a:tc>
                <a:tc>
                  <a:txBody>
                    <a:bodyPr/>
                    <a:lstStyle/>
                    <a:p>
                      <a:pPr algn="r"/>
                      <a:r>
                        <a:rPr lang="en-GB" sz="900" b="0" i="0" u="none" strike="noStrike" kern="1200" baseline="0" dirty="0">
                          <a:solidFill>
                            <a:schemeClr val="accent3"/>
                          </a:solidFill>
                          <a:latin typeface="+mn-lt"/>
                          <a:ea typeface="+mn-ea"/>
                          <a:cs typeface="+mn-cs"/>
                        </a:rPr>
                        <a:t>24</a:t>
                      </a:r>
                    </a:p>
                  </a:txBody>
                  <a:tcPr marL="0" marR="0" anchor="ctr">
                    <a:lnT w="6350" cap="flat" cmpd="sng" algn="ctr">
                      <a:solidFill>
                        <a:schemeClr val="accent3"/>
                      </a:solidFill>
                      <a:prstDash val="sysDot"/>
                      <a:round/>
                      <a:headEnd type="none" w="med" len="med"/>
                      <a:tailEnd type="none" w="med" len="med"/>
                    </a:lnT>
                    <a:lnB w="6350" cap="flat" cmpd="sng" algn="ctr">
                      <a:noFill/>
                      <a:prstDash val="sysDot"/>
                      <a:round/>
                      <a:headEnd type="none" w="med" len="med"/>
                      <a:tailEnd type="none" w="med" len="med"/>
                    </a:lnB>
                    <a:noFill/>
                  </a:tcPr>
                </a:tc>
                <a:extLst>
                  <a:ext uri="{0D108BD9-81ED-4DB2-BD59-A6C34878D82A}">
                    <a16:rowId xmlns:a16="http://schemas.microsoft.com/office/drawing/2014/main" xmlns="" val="2734924700"/>
                  </a:ext>
                </a:extLst>
              </a:tr>
              <a:tr h="0">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lang="en-GB" sz="900" b="0" i="0" u="none" strike="noStrike" kern="1200" baseline="0" dirty="0">
                          <a:solidFill>
                            <a:schemeClr val="accent3"/>
                          </a:solidFill>
                          <a:latin typeface="+mn-lt"/>
                          <a:ea typeface="+mn-ea"/>
                          <a:cs typeface="+mn-cs"/>
                        </a:rPr>
                        <a:t>Investment patterns</a:t>
                      </a:r>
                    </a:p>
                  </a:txBody>
                  <a:tcPr marL="0" marR="0" anchor="ctr">
                    <a:lnT w="6350" cap="flat" cmpd="sng" algn="ctr">
                      <a:noFill/>
                      <a:prstDash val="sysDot"/>
                      <a:round/>
                      <a:headEnd type="none" w="med" len="med"/>
                      <a:tailEnd type="none" w="med" len="med"/>
                    </a:lnT>
                    <a:lnB w="6350" cap="flat" cmpd="sng" algn="ctr">
                      <a:noFill/>
                      <a:prstDash val="sysDot"/>
                      <a:round/>
                      <a:headEnd type="none" w="med" len="med"/>
                      <a:tailEnd type="none" w="med" len="med"/>
                    </a:lnB>
                    <a:noFill/>
                  </a:tcPr>
                </a:tc>
                <a:tc>
                  <a:txBody>
                    <a:bodyPr/>
                    <a:lstStyle/>
                    <a:p>
                      <a:pPr algn="r"/>
                      <a:r>
                        <a:rPr lang="en-GB" sz="900" b="0" i="0" u="none" strike="noStrike" kern="1200" baseline="0" dirty="0">
                          <a:solidFill>
                            <a:schemeClr val="accent3"/>
                          </a:solidFill>
                          <a:latin typeface="+mn-lt"/>
                          <a:ea typeface="+mn-ea"/>
                          <a:cs typeface="+mn-cs"/>
                        </a:rPr>
                        <a:t>25</a:t>
                      </a:r>
                    </a:p>
                  </a:txBody>
                  <a:tcPr marL="0" marR="0" anchor="ctr">
                    <a:lnT w="6350" cap="flat" cmpd="sng" algn="ctr">
                      <a:noFill/>
                      <a:prstDash val="sysDot"/>
                      <a:round/>
                      <a:headEnd type="none" w="med" len="med"/>
                      <a:tailEnd type="none" w="med" len="med"/>
                    </a:lnT>
                    <a:lnB w="6350" cap="flat" cmpd="sng" algn="ctr">
                      <a:noFill/>
                      <a:prstDash val="sysDot"/>
                      <a:round/>
                      <a:headEnd type="none" w="med" len="med"/>
                      <a:tailEnd type="none" w="med" len="med"/>
                    </a:lnB>
                    <a:noFill/>
                  </a:tcPr>
                </a:tc>
                <a:extLst>
                  <a:ext uri="{0D108BD9-81ED-4DB2-BD59-A6C34878D82A}">
                    <a16:rowId xmlns:a16="http://schemas.microsoft.com/office/drawing/2014/main" xmlns="" val="1618261544"/>
                  </a:ext>
                </a:extLst>
              </a:tr>
              <a:tr h="0">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lang="en-GB" sz="900" b="0" i="0" u="none" strike="noStrike" kern="1200" baseline="0" dirty="0">
                          <a:solidFill>
                            <a:schemeClr val="accent3"/>
                          </a:solidFill>
                          <a:latin typeface="+mn-lt"/>
                          <a:ea typeface="+mn-ea"/>
                          <a:cs typeface="+mn-cs"/>
                        </a:rPr>
                        <a:t>Sources of capital &amp; investable reserves</a:t>
                      </a:r>
                    </a:p>
                  </a:txBody>
                  <a:tcPr marL="0" marR="0" anchor="ctr">
                    <a:lnT w="6350" cap="flat" cmpd="sng" algn="ctr">
                      <a:noFill/>
                      <a:prstDash val="sysDot"/>
                      <a:round/>
                      <a:headEnd type="none" w="med" len="med"/>
                      <a:tailEnd type="none" w="med" len="med"/>
                    </a:lnT>
                    <a:lnB w="6350" cap="flat" cmpd="sng" algn="ctr">
                      <a:noFill/>
                      <a:prstDash val="sysDot"/>
                      <a:round/>
                      <a:headEnd type="none" w="med" len="med"/>
                      <a:tailEnd type="none" w="med" len="med"/>
                    </a:lnB>
                    <a:noFill/>
                  </a:tcPr>
                </a:tc>
                <a:tc>
                  <a:txBody>
                    <a:bodyPr/>
                    <a:lstStyle/>
                    <a:p>
                      <a:pPr algn="r"/>
                      <a:r>
                        <a:rPr lang="en-GB" sz="900" b="0" i="0" u="none" strike="noStrike" kern="1200" baseline="0" dirty="0">
                          <a:solidFill>
                            <a:schemeClr val="accent3"/>
                          </a:solidFill>
                          <a:latin typeface="+mn-lt"/>
                          <a:ea typeface="+mn-ea"/>
                          <a:cs typeface="+mn-cs"/>
                        </a:rPr>
                        <a:t>33</a:t>
                      </a:r>
                    </a:p>
                  </a:txBody>
                  <a:tcPr marL="0" marR="0" anchor="ctr">
                    <a:lnT w="6350" cap="flat" cmpd="sng" algn="ctr">
                      <a:noFill/>
                      <a:prstDash val="sysDot"/>
                      <a:round/>
                      <a:headEnd type="none" w="med" len="med"/>
                      <a:tailEnd type="none" w="med" len="med"/>
                    </a:lnT>
                    <a:lnB w="6350" cap="flat" cmpd="sng" algn="ctr">
                      <a:noFill/>
                      <a:prstDash val="sysDot"/>
                      <a:round/>
                      <a:headEnd type="none" w="med" len="med"/>
                      <a:tailEnd type="none" w="med" len="med"/>
                    </a:lnB>
                    <a:noFill/>
                  </a:tcPr>
                </a:tc>
                <a:extLst>
                  <a:ext uri="{0D108BD9-81ED-4DB2-BD59-A6C34878D82A}">
                    <a16:rowId xmlns:a16="http://schemas.microsoft.com/office/drawing/2014/main" xmlns="" val="3312558243"/>
                  </a:ext>
                </a:extLst>
              </a:tr>
              <a:tr h="0">
                <a:tc>
                  <a:txBody>
                    <a:bodyPr/>
                    <a:lstStyle/>
                    <a:p>
                      <a:endParaRPr lang="en-GB" sz="1050" b="1" i="0" u="none" strike="noStrike" kern="1200" baseline="0" dirty="0">
                        <a:solidFill>
                          <a:schemeClr val="accent1"/>
                        </a:solidFill>
                        <a:latin typeface="+mn-lt"/>
                        <a:ea typeface="+mn-ea"/>
                        <a:cs typeface="+mn-cs"/>
                      </a:endParaRPr>
                    </a:p>
                  </a:txBody>
                  <a:tcPr marL="0" marR="0" anchor="ctr">
                    <a:lnL w="12700" cmpd="sng">
                      <a:noFill/>
                    </a:lnL>
                    <a:lnR w="12700" cmpd="sng">
                      <a:noFill/>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endParaRPr lang="en-GB" sz="1050" b="1" i="0" u="none" strike="noStrike" kern="1200" baseline="0" dirty="0">
                        <a:solidFill>
                          <a:schemeClr val="accent1"/>
                        </a:solidFill>
                        <a:latin typeface="+mn-lt"/>
                        <a:ea typeface="+mn-ea"/>
                        <a:cs typeface="+mn-cs"/>
                      </a:endParaRPr>
                    </a:p>
                  </a:txBody>
                  <a:tcPr marL="0" marR="0" anchor="ctr">
                    <a:lnL w="12700" cmpd="sng">
                      <a:noFill/>
                    </a:lnL>
                    <a:lnR w="12700" cmpd="sng">
                      <a:noFill/>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471410607"/>
                  </a:ext>
                </a:extLst>
              </a:tr>
              <a:tr h="0">
                <a:tc>
                  <a:txBody>
                    <a:bodyPr/>
                    <a:lstStyle/>
                    <a:p>
                      <a:r>
                        <a:rPr lang="en-GB" sz="1050" b="1" i="0" u="none" strike="noStrike" kern="1200" baseline="0" dirty="0">
                          <a:solidFill>
                            <a:schemeClr val="accent1"/>
                          </a:solidFill>
                          <a:latin typeface="+mn-lt"/>
                          <a:ea typeface="+mn-ea"/>
                          <a:cs typeface="+mn-cs"/>
                        </a:rPr>
                        <a:t>CASE STUDIES</a:t>
                      </a:r>
                    </a:p>
                  </a:txBody>
                  <a:tcPr marL="0" marR="0" anchor="ctr">
                    <a:lnL w="12700" cmpd="sng">
                      <a:noFill/>
                    </a:lnL>
                    <a:lnR w="12700" cmpd="sng">
                      <a:noFill/>
                    </a:lnR>
                    <a:lnT w="6350" cap="flat" cmpd="sng" algn="ctr">
                      <a:no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050" b="1" i="0" u="none" strike="noStrike" kern="1200" baseline="0" dirty="0">
                          <a:solidFill>
                            <a:schemeClr val="accent1"/>
                          </a:solidFill>
                          <a:latin typeface="+mn-lt"/>
                          <a:ea typeface="+mn-ea"/>
                          <a:cs typeface="+mn-cs"/>
                        </a:rPr>
                        <a:t>38</a:t>
                      </a:r>
                    </a:p>
                  </a:txBody>
                  <a:tcPr marL="0" marR="0" anchor="ctr">
                    <a:lnL w="12700" cmpd="sng">
                      <a:noFill/>
                    </a:lnL>
                    <a:lnR w="12700" cmpd="sng">
                      <a:noFill/>
                    </a:lnR>
                    <a:lnT w="6350" cap="flat" cmpd="sng" algn="ctr">
                      <a:no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083514515"/>
                  </a:ext>
                </a:extLst>
              </a:tr>
              <a:tr h="0">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lang="en-GB" sz="900" b="0" i="0" u="none" strike="noStrike" kern="1200" baseline="0" dirty="0" err="1">
                          <a:solidFill>
                            <a:schemeClr val="accent3"/>
                          </a:solidFill>
                          <a:latin typeface="+mn-lt"/>
                          <a:ea typeface="+mn-ea"/>
                          <a:cs typeface="+mn-cs"/>
                        </a:rPr>
                        <a:t>Biolchim</a:t>
                      </a:r>
                      <a:endParaRPr lang="en-GB" sz="900" b="0" i="0" u="none" strike="noStrike" kern="1200" baseline="0" dirty="0">
                        <a:solidFill>
                          <a:schemeClr val="accent3"/>
                        </a:solidFill>
                        <a:latin typeface="+mn-lt"/>
                        <a:ea typeface="+mn-ea"/>
                        <a:cs typeface="+mn-cs"/>
                      </a:endParaRPr>
                    </a:p>
                  </a:txBody>
                  <a:tcPr marL="0" marR="0" anchor="ctr">
                    <a:lnT w="12700" cap="flat" cmpd="sng" algn="ctr">
                      <a:noFill/>
                      <a:prstDash val="solid"/>
                      <a:round/>
                      <a:headEnd type="none" w="med" len="med"/>
                      <a:tailEnd type="none" w="med" len="med"/>
                    </a:lnT>
                    <a:lnB w="6350" cap="flat" cmpd="sng" algn="ctr">
                      <a:noFill/>
                      <a:prstDash val="sysDot"/>
                      <a:round/>
                      <a:headEnd type="none" w="med" len="med"/>
                      <a:tailEnd type="none" w="med" len="med"/>
                    </a:lnB>
                    <a:noFill/>
                  </a:tcPr>
                </a:tc>
                <a:tc>
                  <a:txBody>
                    <a:bodyPr/>
                    <a:lstStyle/>
                    <a:p>
                      <a:pPr algn="r"/>
                      <a:r>
                        <a:rPr lang="en-GB" sz="900" b="0" i="0" u="none" strike="noStrike" kern="1200" baseline="0" dirty="0">
                          <a:solidFill>
                            <a:schemeClr val="accent3"/>
                          </a:solidFill>
                          <a:latin typeface="+mn-lt"/>
                          <a:ea typeface="+mn-ea"/>
                          <a:cs typeface="+mn-cs"/>
                        </a:rPr>
                        <a:t>39</a:t>
                      </a:r>
                    </a:p>
                  </a:txBody>
                  <a:tcPr marL="0" marR="0" anchor="ctr">
                    <a:lnT w="12700" cap="flat" cmpd="sng" algn="ctr">
                      <a:noFill/>
                      <a:prstDash val="solid"/>
                      <a:round/>
                      <a:headEnd type="none" w="med" len="med"/>
                      <a:tailEnd type="none" w="med" len="med"/>
                    </a:lnT>
                    <a:lnB w="6350" cap="flat" cmpd="sng" algn="ctr">
                      <a:noFill/>
                      <a:prstDash val="sysDot"/>
                      <a:round/>
                      <a:headEnd type="none" w="med" len="med"/>
                      <a:tailEnd type="none" w="med" len="med"/>
                    </a:lnB>
                    <a:noFill/>
                  </a:tcPr>
                </a:tc>
                <a:extLst>
                  <a:ext uri="{0D108BD9-81ED-4DB2-BD59-A6C34878D82A}">
                    <a16:rowId xmlns:a16="http://schemas.microsoft.com/office/drawing/2014/main" xmlns="" val="2798414306"/>
                  </a:ext>
                </a:extLst>
              </a:tr>
              <a:tr h="0">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lang="en-GB" sz="900" b="0" i="0" u="none" strike="noStrike" kern="1200" baseline="0" dirty="0">
                          <a:solidFill>
                            <a:schemeClr val="accent3"/>
                          </a:solidFill>
                          <a:latin typeface="+mn-lt"/>
                          <a:ea typeface="+mn-ea"/>
                          <a:cs typeface="+mn-cs"/>
                        </a:rPr>
                        <a:t>NKD</a:t>
                      </a:r>
                    </a:p>
                  </a:txBody>
                  <a:tcPr marL="0" marR="0" anchor="ctr">
                    <a:lnT w="6350" cap="flat" cmpd="sng" algn="ctr">
                      <a:noFill/>
                      <a:prstDash val="sysDot"/>
                      <a:round/>
                      <a:headEnd type="none" w="med" len="med"/>
                      <a:tailEnd type="none" w="med" len="med"/>
                    </a:lnT>
                    <a:lnB w="6350" cap="flat" cmpd="sng" algn="ctr">
                      <a:noFill/>
                      <a:prstDash val="sysDot"/>
                      <a:round/>
                      <a:headEnd type="none" w="med" len="med"/>
                      <a:tailEnd type="none" w="med" len="med"/>
                    </a:lnB>
                    <a:noFill/>
                  </a:tcPr>
                </a:tc>
                <a:tc>
                  <a:txBody>
                    <a:bodyPr/>
                    <a:lstStyle/>
                    <a:p>
                      <a:pPr algn="r"/>
                      <a:r>
                        <a:rPr lang="en-GB" sz="900" b="0" i="0" u="none" strike="noStrike" kern="1200" baseline="0" dirty="0">
                          <a:solidFill>
                            <a:schemeClr val="accent3"/>
                          </a:solidFill>
                          <a:latin typeface="+mn-lt"/>
                          <a:ea typeface="+mn-ea"/>
                          <a:cs typeface="+mn-cs"/>
                        </a:rPr>
                        <a:t>40</a:t>
                      </a:r>
                    </a:p>
                  </a:txBody>
                  <a:tcPr marL="0" marR="0" anchor="ctr">
                    <a:lnT w="6350" cap="flat" cmpd="sng" algn="ctr">
                      <a:noFill/>
                      <a:prstDash val="sysDot"/>
                      <a:round/>
                      <a:headEnd type="none" w="med" len="med"/>
                      <a:tailEnd type="none" w="med" len="med"/>
                    </a:lnT>
                    <a:lnB w="6350" cap="flat" cmpd="sng" algn="ctr">
                      <a:noFill/>
                      <a:prstDash val="sysDot"/>
                      <a:round/>
                      <a:headEnd type="none" w="med" len="med"/>
                      <a:tailEnd type="none" w="med" len="med"/>
                    </a:lnB>
                    <a:noFill/>
                  </a:tcPr>
                </a:tc>
                <a:extLst>
                  <a:ext uri="{0D108BD9-81ED-4DB2-BD59-A6C34878D82A}">
                    <a16:rowId xmlns:a16="http://schemas.microsoft.com/office/drawing/2014/main" xmlns="" val="1380320036"/>
                  </a:ext>
                </a:extLst>
              </a:tr>
              <a:tr h="0">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lang="en-GB" sz="900" b="0" i="0" u="none" strike="noStrike" kern="1200" baseline="0" dirty="0" err="1">
                          <a:solidFill>
                            <a:schemeClr val="accent3"/>
                          </a:solidFill>
                          <a:latin typeface="+mn-lt"/>
                          <a:ea typeface="+mn-ea"/>
                          <a:cs typeface="+mn-cs"/>
                        </a:rPr>
                        <a:t>Purcari</a:t>
                      </a:r>
                      <a:r>
                        <a:rPr lang="en-GB" sz="900" b="0" i="0" u="none" strike="noStrike" kern="1200" baseline="0" dirty="0">
                          <a:solidFill>
                            <a:schemeClr val="accent3"/>
                          </a:solidFill>
                          <a:latin typeface="+mn-lt"/>
                          <a:ea typeface="+mn-ea"/>
                          <a:cs typeface="+mn-cs"/>
                        </a:rPr>
                        <a:t> Wineries</a:t>
                      </a:r>
                    </a:p>
                  </a:txBody>
                  <a:tcPr marL="0" marR="0" anchor="ctr">
                    <a:lnT w="6350" cap="flat" cmpd="sng" algn="ctr">
                      <a:noFill/>
                      <a:prstDash val="sysDot"/>
                      <a:round/>
                      <a:headEnd type="none" w="med" len="med"/>
                      <a:tailEnd type="none" w="med" len="med"/>
                    </a:lnT>
                    <a:lnB w="6350" cap="flat" cmpd="sng" algn="ctr">
                      <a:noFill/>
                      <a:prstDash val="sysDot"/>
                      <a:round/>
                      <a:headEnd type="none" w="med" len="med"/>
                      <a:tailEnd type="none" w="med" len="med"/>
                    </a:lnB>
                    <a:noFill/>
                  </a:tcPr>
                </a:tc>
                <a:tc>
                  <a:txBody>
                    <a:bodyPr/>
                    <a:lstStyle/>
                    <a:p>
                      <a:pPr algn="r"/>
                      <a:r>
                        <a:rPr lang="en-GB" sz="900" b="0" i="0" u="none" strike="noStrike" kern="1200" baseline="0" dirty="0">
                          <a:solidFill>
                            <a:schemeClr val="accent3"/>
                          </a:solidFill>
                          <a:latin typeface="+mn-lt"/>
                          <a:ea typeface="+mn-ea"/>
                          <a:cs typeface="+mn-cs"/>
                        </a:rPr>
                        <a:t>41</a:t>
                      </a:r>
                    </a:p>
                  </a:txBody>
                  <a:tcPr marL="0" marR="0" anchor="ctr">
                    <a:lnT w="6350" cap="flat" cmpd="sng" algn="ctr">
                      <a:noFill/>
                      <a:prstDash val="sysDot"/>
                      <a:round/>
                      <a:headEnd type="none" w="med" len="med"/>
                      <a:tailEnd type="none" w="med" len="med"/>
                    </a:lnT>
                    <a:lnB w="6350" cap="flat" cmpd="sng" algn="ctr">
                      <a:noFill/>
                      <a:prstDash val="sysDot"/>
                      <a:round/>
                      <a:headEnd type="none" w="med" len="med"/>
                      <a:tailEnd type="none" w="med" len="med"/>
                    </a:lnB>
                    <a:noFill/>
                  </a:tcPr>
                </a:tc>
                <a:extLst>
                  <a:ext uri="{0D108BD9-81ED-4DB2-BD59-A6C34878D82A}">
                    <a16:rowId xmlns:a16="http://schemas.microsoft.com/office/drawing/2014/main" xmlns="" val="4282228829"/>
                  </a:ext>
                </a:extLst>
              </a:tr>
              <a:tr h="0">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lang="en-GB" sz="900" b="0" i="0" u="none" strike="noStrike" kern="1200" baseline="0" dirty="0">
                          <a:solidFill>
                            <a:schemeClr val="accent3"/>
                          </a:solidFill>
                          <a:latin typeface="+mn-lt"/>
                          <a:ea typeface="+mn-ea"/>
                          <a:cs typeface="+mn-cs"/>
                        </a:rPr>
                        <a:t>REPA Group</a:t>
                      </a:r>
                    </a:p>
                  </a:txBody>
                  <a:tcPr marL="0" marR="0" anchor="ctr">
                    <a:lnL w="12700" cmpd="sng">
                      <a:noFill/>
                    </a:lnL>
                    <a:lnR w="12700" cmpd="sng">
                      <a:noFill/>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en-GB" sz="900" b="0" i="0" u="none" strike="noStrike" kern="1200" baseline="0" dirty="0">
                          <a:solidFill>
                            <a:schemeClr val="accent3"/>
                          </a:solidFill>
                          <a:latin typeface="+mn-lt"/>
                          <a:ea typeface="+mn-ea"/>
                          <a:cs typeface="+mn-cs"/>
                        </a:rPr>
                        <a:t>42</a:t>
                      </a:r>
                    </a:p>
                  </a:txBody>
                  <a:tcPr marL="0" marR="0" anchor="ctr">
                    <a:lnL w="12700" cmpd="sng">
                      <a:noFill/>
                    </a:lnL>
                    <a:lnR w="12700" cmpd="sng">
                      <a:noFill/>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276425887"/>
                  </a:ext>
                </a:extLst>
              </a:tr>
              <a:tr h="0">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endParaRPr lang="en-GB" sz="900" b="0" i="0" u="none" strike="noStrike" kern="1200" baseline="0" dirty="0">
                        <a:solidFill>
                          <a:schemeClr val="accent3"/>
                        </a:solidFill>
                        <a:latin typeface="+mn-lt"/>
                        <a:ea typeface="+mn-ea"/>
                        <a:cs typeface="+mn-cs"/>
                      </a:endParaRPr>
                    </a:p>
                  </a:txBody>
                  <a:tcPr marL="0" marR="0" anchor="ctr">
                    <a:lnT w="6350" cap="flat" cmpd="sng" algn="ctr">
                      <a:noFill/>
                      <a:prstDash val="sysDot"/>
                      <a:round/>
                      <a:headEnd type="none" w="med" len="med"/>
                      <a:tailEnd type="none" w="med" len="med"/>
                    </a:lnT>
                    <a:lnB w="6350" cap="flat" cmpd="sng" algn="ctr">
                      <a:noFill/>
                      <a:prstDash val="sysDot"/>
                      <a:round/>
                      <a:headEnd type="none" w="med" len="med"/>
                      <a:tailEnd type="none" w="med" len="med"/>
                    </a:lnB>
                    <a:noFill/>
                  </a:tcPr>
                </a:tc>
                <a:tc>
                  <a:txBody>
                    <a:bodyPr/>
                    <a:lstStyle/>
                    <a:p>
                      <a:pPr algn="r"/>
                      <a:endParaRPr lang="en-GB" sz="900" b="0" i="0" u="none" strike="noStrike" kern="1200" baseline="0" dirty="0">
                        <a:solidFill>
                          <a:schemeClr val="accent3"/>
                        </a:solidFill>
                        <a:latin typeface="+mn-lt"/>
                        <a:ea typeface="+mn-ea"/>
                        <a:cs typeface="+mn-cs"/>
                      </a:endParaRPr>
                    </a:p>
                  </a:txBody>
                  <a:tcPr marL="0" marR="0" anchor="ctr">
                    <a:lnT w="6350" cap="flat" cmpd="sng" algn="ctr">
                      <a:noFill/>
                      <a:prstDash val="sysDot"/>
                      <a:round/>
                      <a:headEnd type="none" w="med" len="med"/>
                      <a:tailEnd type="none" w="med" len="med"/>
                    </a:lnT>
                    <a:lnB w="6350" cap="flat" cmpd="sng" algn="ctr">
                      <a:noFill/>
                      <a:prstDash val="sysDot"/>
                      <a:round/>
                      <a:headEnd type="none" w="med" len="med"/>
                      <a:tailEnd type="none" w="med" len="med"/>
                    </a:lnB>
                    <a:noFill/>
                  </a:tcPr>
                </a:tc>
                <a:extLst>
                  <a:ext uri="{0D108BD9-81ED-4DB2-BD59-A6C34878D82A}">
                    <a16:rowId xmlns:a16="http://schemas.microsoft.com/office/drawing/2014/main" xmlns="" val="408128340"/>
                  </a:ext>
                </a:extLst>
              </a:tr>
              <a:tr h="0">
                <a:tc>
                  <a:txBody>
                    <a:bodyPr/>
                    <a:lstStyle/>
                    <a:p>
                      <a:r>
                        <a:rPr lang="en-GB" sz="1050" b="1" i="0" u="none" strike="noStrike" kern="1200" baseline="0" dirty="0">
                          <a:solidFill>
                            <a:schemeClr val="accent1"/>
                          </a:solidFill>
                          <a:latin typeface="+mn-lt"/>
                          <a:ea typeface="+mn-ea"/>
                          <a:cs typeface="+mn-cs"/>
                        </a:rPr>
                        <a:t>APPENDIX</a:t>
                      </a:r>
                    </a:p>
                  </a:txBody>
                  <a:tcPr marL="0" marR="0" anchor="ctr">
                    <a:lnT w="6350" cap="flat" cmpd="sng" algn="ctr">
                      <a:noFill/>
                      <a:prstDash val="sysDot"/>
                      <a:round/>
                      <a:headEnd type="none" w="med" len="med"/>
                      <a:tailEnd type="none" w="med" len="med"/>
                    </a:lnT>
                    <a:lnB w="6350" cap="flat" cmpd="sng" algn="ctr">
                      <a:noFill/>
                      <a:prstDash val="sysDot"/>
                      <a:round/>
                      <a:headEnd type="none" w="med" len="med"/>
                      <a:tailEnd type="none" w="med" len="med"/>
                    </a:lnB>
                    <a:noFill/>
                  </a:tcPr>
                </a:tc>
                <a:tc>
                  <a:txBody>
                    <a:bodyPr/>
                    <a:lstStyle/>
                    <a:p>
                      <a:pPr algn="r"/>
                      <a:r>
                        <a:rPr lang="en-GB" sz="1050" b="1" i="0" u="none" strike="noStrike" kern="1200" baseline="0" dirty="0">
                          <a:solidFill>
                            <a:schemeClr val="accent1"/>
                          </a:solidFill>
                          <a:latin typeface="+mn-lt"/>
                          <a:ea typeface="+mn-ea"/>
                          <a:cs typeface="+mn-cs"/>
                        </a:rPr>
                        <a:t>43</a:t>
                      </a:r>
                    </a:p>
                  </a:txBody>
                  <a:tcPr marL="0" marR="0" anchor="ctr">
                    <a:lnT w="6350" cap="flat" cmpd="sng" algn="ctr">
                      <a:noFill/>
                      <a:prstDash val="sysDot"/>
                      <a:round/>
                      <a:headEnd type="none" w="med" len="med"/>
                      <a:tailEnd type="none" w="med" len="med"/>
                    </a:lnT>
                    <a:lnB w="6350" cap="flat" cmpd="sng" algn="ctr">
                      <a:noFill/>
                      <a:prstDash val="sysDot"/>
                      <a:round/>
                      <a:headEnd type="none" w="med" len="med"/>
                      <a:tailEnd type="none" w="med" len="med"/>
                    </a:lnB>
                    <a:noFill/>
                  </a:tcPr>
                </a:tc>
                <a:extLst>
                  <a:ext uri="{0D108BD9-81ED-4DB2-BD59-A6C34878D82A}">
                    <a16:rowId xmlns:a16="http://schemas.microsoft.com/office/drawing/2014/main" xmlns="" val="4001550311"/>
                  </a:ext>
                </a:extLst>
              </a:tr>
              <a:tr h="0">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lang="en-GB" sz="900" b="0" i="0" u="none" strike="noStrike" kern="1200" baseline="0" dirty="0">
                          <a:solidFill>
                            <a:schemeClr val="accent3"/>
                          </a:solidFill>
                          <a:latin typeface="+mn-lt"/>
                          <a:ea typeface="+mn-ea"/>
                          <a:cs typeface="+mn-cs"/>
                        </a:rPr>
                        <a:t>Definitions &amp; source of data</a:t>
                      </a:r>
                    </a:p>
                  </a:txBody>
                  <a:tcPr marL="0" marR="0" anchor="ctr">
                    <a:lnT w="6350" cap="flat" cmpd="sng" algn="ctr">
                      <a:noFill/>
                      <a:prstDash val="sysDot"/>
                      <a:round/>
                      <a:headEnd type="none" w="med" len="med"/>
                      <a:tailEnd type="none" w="med" len="med"/>
                    </a:lnT>
                    <a:lnB w="12700" cmpd="sng">
                      <a:noFill/>
                    </a:lnB>
                    <a:noFill/>
                  </a:tcPr>
                </a:tc>
                <a:tc>
                  <a:txBody>
                    <a:bodyPr/>
                    <a:lstStyle/>
                    <a:p>
                      <a:pPr algn="r"/>
                      <a:r>
                        <a:rPr lang="en-GB" sz="900" b="0" i="0" u="none" strike="noStrike" kern="1200" baseline="0" dirty="0">
                          <a:solidFill>
                            <a:schemeClr val="accent3"/>
                          </a:solidFill>
                          <a:latin typeface="+mn-lt"/>
                          <a:ea typeface="+mn-ea"/>
                          <a:cs typeface="+mn-cs"/>
                        </a:rPr>
                        <a:t>44</a:t>
                      </a:r>
                    </a:p>
                  </a:txBody>
                  <a:tcPr marL="0" marR="0" anchor="ctr">
                    <a:lnT w="6350" cap="flat" cmpd="sng" algn="ctr">
                      <a:noFill/>
                      <a:prstDash val="sysDot"/>
                      <a:round/>
                      <a:headEnd type="none" w="med" len="med"/>
                      <a:tailEnd type="none" w="med" len="med"/>
                    </a:lnT>
                    <a:lnB w="12700" cmpd="sng">
                      <a:noFill/>
                    </a:lnB>
                    <a:noFill/>
                  </a:tcPr>
                </a:tc>
                <a:extLst>
                  <a:ext uri="{0D108BD9-81ED-4DB2-BD59-A6C34878D82A}">
                    <a16:rowId xmlns:a16="http://schemas.microsoft.com/office/drawing/2014/main" xmlns="" val="1911131158"/>
                  </a:ext>
                </a:extLst>
              </a:tr>
              <a:tr h="0">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lang="en-GB" sz="900" b="0" i="0" u="none" strike="noStrike" kern="1200" baseline="0" dirty="0">
                          <a:solidFill>
                            <a:schemeClr val="accent3"/>
                          </a:solidFill>
                          <a:latin typeface="+mn-lt"/>
                          <a:ea typeface="+mn-ea"/>
                          <a:cs typeface="+mn-cs"/>
                        </a:rPr>
                        <a:t>Acknowledgements</a:t>
                      </a:r>
                    </a:p>
                  </a:txBody>
                  <a:tcPr marL="0" marR="0" anchor="ctr">
                    <a:lnT w="6350" cap="flat" cmpd="sng" algn="ctr">
                      <a:noFill/>
                      <a:prstDash val="sysDot"/>
                      <a:round/>
                      <a:headEnd type="none" w="med" len="med"/>
                      <a:tailEnd type="none" w="med" len="med"/>
                    </a:lnT>
                    <a:lnB w="12700" cmpd="sng">
                      <a:noFill/>
                    </a:lnB>
                    <a:noFill/>
                  </a:tcPr>
                </a:tc>
                <a:tc>
                  <a:txBody>
                    <a:bodyPr/>
                    <a:lstStyle/>
                    <a:p>
                      <a:pPr algn="r"/>
                      <a:r>
                        <a:rPr lang="en-GB" sz="900" b="0" i="0" u="none" strike="noStrike" kern="1200" baseline="0" dirty="0">
                          <a:solidFill>
                            <a:schemeClr val="accent3"/>
                          </a:solidFill>
                          <a:latin typeface="+mn-lt"/>
                          <a:ea typeface="+mn-ea"/>
                          <a:cs typeface="+mn-cs"/>
                        </a:rPr>
                        <a:t>45</a:t>
                      </a:r>
                    </a:p>
                  </a:txBody>
                  <a:tcPr marL="0" marR="0" anchor="ctr">
                    <a:lnT w="6350" cap="flat" cmpd="sng" algn="ctr">
                      <a:noFill/>
                      <a:prstDash val="sysDot"/>
                      <a:round/>
                      <a:headEnd type="none" w="med" len="med"/>
                      <a:tailEnd type="none" w="med" len="med"/>
                    </a:lnT>
                    <a:lnB w="12700" cmpd="sng">
                      <a:noFill/>
                    </a:lnB>
                    <a:noFill/>
                  </a:tcPr>
                </a:tc>
                <a:extLst>
                  <a:ext uri="{0D108BD9-81ED-4DB2-BD59-A6C34878D82A}">
                    <a16:rowId xmlns:a16="http://schemas.microsoft.com/office/drawing/2014/main" xmlns="" val="3929214806"/>
                  </a:ext>
                </a:extLst>
              </a:tr>
              <a:tr h="0">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lang="en-GB" sz="900" b="0" i="0" u="none" strike="noStrike" kern="1200" baseline="0" dirty="0">
                          <a:solidFill>
                            <a:schemeClr val="accent3"/>
                          </a:solidFill>
                          <a:latin typeface="+mn-lt"/>
                          <a:ea typeface="+mn-ea"/>
                          <a:cs typeface="+mn-cs"/>
                        </a:rPr>
                        <a:t>About Invest Europe</a:t>
                      </a:r>
                    </a:p>
                  </a:txBody>
                  <a:tcPr marL="0" marR="0" anchor="ctr">
                    <a:lnT w="6350" cap="flat" cmpd="sng" algn="ctr">
                      <a:noFill/>
                      <a:prstDash val="sysDot"/>
                      <a:round/>
                      <a:headEnd type="none" w="med" len="med"/>
                      <a:tailEnd type="none" w="med" len="med"/>
                    </a:lnT>
                    <a:lnB w="12700" cmpd="sng">
                      <a:noFill/>
                    </a:lnB>
                    <a:noFill/>
                  </a:tcPr>
                </a:tc>
                <a:tc>
                  <a:txBody>
                    <a:bodyPr/>
                    <a:lstStyle/>
                    <a:p>
                      <a:pPr algn="r"/>
                      <a:r>
                        <a:rPr lang="en-GB" sz="900" b="0" i="0" u="none" strike="noStrike" kern="1200" baseline="0" dirty="0">
                          <a:solidFill>
                            <a:schemeClr val="accent3"/>
                          </a:solidFill>
                          <a:latin typeface="+mn-lt"/>
                          <a:ea typeface="+mn-ea"/>
                          <a:cs typeface="+mn-cs"/>
                        </a:rPr>
                        <a:t>46</a:t>
                      </a:r>
                    </a:p>
                  </a:txBody>
                  <a:tcPr marL="0" marR="0" anchor="ctr">
                    <a:lnT w="6350" cap="flat" cmpd="sng" algn="ctr">
                      <a:noFill/>
                      <a:prstDash val="sysDot"/>
                      <a:round/>
                      <a:headEnd type="none" w="med" len="med"/>
                      <a:tailEnd type="none" w="med" len="med"/>
                    </a:lnT>
                    <a:lnB w="12700" cmpd="sng">
                      <a:noFill/>
                    </a:lnB>
                    <a:noFill/>
                  </a:tcPr>
                </a:tc>
                <a:extLst>
                  <a:ext uri="{0D108BD9-81ED-4DB2-BD59-A6C34878D82A}">
                    <a16:rowId xmlns:a16="http://schemas.microsoft.com/office/drawing/2014/main" xmlns="" val="10014"/>
                  </a:ext>
                </a:extLst>
              </a:tr>
              <a:tr h="0">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endParaRPr lang="en-GB" sz="900" b="0" i="0" u="none" strike="noStrike" kern="1200" baseline="0" dirty="0">
                        <a:solidFill>
                          <a:schemeClr val="accent3"/>
                        </a:solidFill>
                        <a:latin typeface="+mn-lt"/>
                        <a:ea typeface="+mn-ea"/>
                        <a:cs typeface="+mn-cs"/>
                      </a:endParaRPr>
                    </a:p>
                  </a:txBody>
                  <a:tcPr marL="0" marR="0" anchor="ctr">
                    <a:lnT w="6350" cap="flat" cmpd="sng" algn="ctr">
                      <a:noFill/>
                      <a:prstDash val="sysDot"/>
                      <a:round/>
                      <a:headEnd type="none" w="med" len="med"/>
                      <a:tailEnd type="none" w="med" len="med"/>
                    </a:lnT>
                    <a:lnB w="12700" cmpd="sng">
                      <a:noFill/>
                    </a:lnB>
                    <a:noFill/>
                  </a:tcPr>
                </a:tc>
                <a:tc>
                  <a:txBody>
                    <a:bodyPr/>
                    <a:lstStyle/>
                    <a:p>
                      <a:pPr algn="r"/>
                      <a:endParaRPr lang="en-GB" sz="900" b="0" i="0" u="none" strike="noStrike" kern="1200" baseline="0" dirty="0">
                        <a:solidFill>
                          <a:schemeClr val="accent3"/>
                        </a:solidFill>
                        <a:latin typeface="+mn-lt"/>
                        <a:ea typeface="+mn-ea"/>
                        <a:cs typeface="+mn-cs"/>
                      </a:endParaRPr>
                    </a:p>
                  </a:txBody>
                  <a:tcPr marL="0" marR="0" anchor="ctr">
                    <a:lnT w="6350" cap="flat" cmpd="sng" algn="ctr">
                      <a:noFill/>
                      <a:prstDash val="sysDot"/>
                      <a:round/>
                      <a:headEnd type="none" w="med" len="med"/>
                      <a:tailEnd type="none" w="med" len="med"/>
                    </a:lnT>
                    <a:lnB w="12700" cmpd="sng">
                      <a:noFill/>
                    </a:lnB>
                    <a:noFill/>
                  </a:tcPr>
                </a:tc>
                <a:extLst>
                  <a:ext uri="{0D108BD9-81ED-4DB2-BD59-A6C34878D82A}">
                    <a16:rowId xmlns:a16="http://schemas.microsoft.com/office/drawing/2014/main" xmlns="" val="10015"/>
                  </a:ext>
                </a:extLst>
              </a:tr>
              <a:tr h="0">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endParaRPr lang="en-GB" sz="900" b="0" i="0" u="none" strike="noStrike" kern="1200" baseline="0" dirty="0">
                        <a:solidFill>
                          <a:schemeClr val="accent3"/>
                        </a:solidFill>
                        <a:latin typeface="+mn-lt"/>
                        <a:ea typeface="+mn-ea"/>
                        <a:cs typeface="+mn-cs"/>
                      </a:endParaRPr>
                    </a:p>
                  </a:txBody>
                  <a:tcPr marL="0" marR="0" anchor="ctr">
                    <a:lnT w="6350" cap="flat" cmpd="sng" algn="ctr">
                      <a:noFill/>
                      <a:prstDash val="sysDot"/>
                      <a:round/>
                      <a:headEnd type="none" w="med" len="med"/>
                      <a:tailEnd type="none" w="med" len="med"/>
                    </a:lnT>
                    <a:noFill/>
                  </a:tcPr>
                </a:tc>
                <a:tc>
                  <a:txBody>
                    <a:bodyPr/>
                    <a:lstStyle/>
                    <a:p>
                      <a:pPr algn="r"/>
                      <a:endParaRPr lang="en-GB" sz="900" b="0" i="0" u="none" strike="noStrike" kern="1200" baseline="0" dirty="0">
                        <a:solidFill>
                          <a:schemeClr val="accent3"/>
                        </a:solidFill>
                        <a:latin typeface="+mn-lt"/>
                        <a:ea typeface="+mn-ea"/>
                        <a:cs typeface="+mn-cs"/>
                      </a:endParaRPr>
                    </a:p>
                  </a:txBody>
                  <a:tcPr marL="0" marR="0" anchor="ctr">
                    <a:lnT w="6350" cap="flat" cmpd="sng" algn="ctr">
                      <a:noFill/>
                      <a:prstDash val="sysDot"/>
                      <a:round/>
                      <a:headEnd type="none" w="med" len="med"/>
                      <a:tailEnd type="none" w="med" len="med"/>
                    </a:lnT>
                    <a:noFill/>
                  </a:tcPr>
                </a:tc>
                <a:extLst>
                  <a:ext uri="{0D108BD9-81ED-4DB2-BD59-A6C34878D82A}">
                    <a16:rowId xmlns:a16="http://schemas.microsoft.com/office/drawing/2014/main" xmlns="" val="10016"/>
                  </a:ext>
                </a:extLst>
              </a:tr>
            </a:tbl>
          </a:graphicData>
        </a:graphic>
      </p:graphicFrame>
      <p:sp>
        <p:nvSpPr>
          <p:cNvPr id="7" name="Title 6">
            <a:extLst>
              <a:ext uri="{FF2B5EF4-FFF2-40B4-BE49-F238E27FC236}">
                <a16:creationId xmlns:a16="http://schemas.microsoft.com/office/drawing/2014/main" xmlns="" id="{F84F6307-4F21-4BAC-8EDD-FA271130074F}"/>
              </a:ext>
            </a:extLst>
          </p:cNvPr>
          <p:cNvSpPr>
            <a:spLocks noGrp="1"/>
          </p:cNvSpPr>
          <p:nvPr>
            <p:ph type="title"/>
          </p:nvPr>
        </p:nvSpPr>
        <p:spPr>
          <a:xfrm>
            <a:off x="344488" y="961683"/>
            <a:ext cx="9217025" cy="435317"/>
          </a:xfrm>
        </p:spPr>
        <p:txBody>
          <a:bodyPr lIns="0">
            <a:normAutofit/>
          </a:bodyPr>
          <a:lstStyle/>
          <a:p>
            <a:r>
              <a:rPr lang="en-GB"/>
              <a:t>Contents</a:t>
            </a:r>
            <a:endParaRPr lang="en-GB" dirty="0"/>
          </a:p>
        </p:txBody>
      </p:sp>
      <p:sp>
        <p:nvSpPr>
          <p:cNvPr id="2" name="Slide Number Placeholder 1">
            <a:extLst>
              <a:ext uri="{FF2B5EF4-FFF2-40B4-BE49-F238E27FC236}">
                <a16:creationId xmlns:a16="http://schemas.microsoft.com/office/drawing/2014/main" xmlns="" id="{FB55EE6D-95AD-40B5-9427-BC55C77EA15B}"/>
              </a:ext>
            </a:extLst>
          </p:cNvPr>
          <p:cNvSpPr>
            <a:spLocks noGrp="1"/>
          </p:cNvSpPr>
          <p:nvPr>
            <p:ph type="sldNum" sz="quarter" idx="12"/>
          </p:nvPr>
        </p:nvSpPr>
        <p:spPr>
          <a:xfrm>
            <a:off x="7332662" y="6305034"/>
            <a:ext cx="2228850" cy="184666"/>
          </a:xfrm>
        </p:spPr>
        <p:txBody>
          <a:bodyPr/>
          <a:lstStyle/>
          <a:p>
            <a:fld id="{3A277439-5CFB-40D3-A371-F0CC064631A7}" type="slidenum">
              <a:rPr lang="en-GB" smtClean="0"/>
              <a:pPr/>
              <a:t>3</a:t>
            </a:fld>
            <a:endParaRPr lang="en-GB" dirty="0"/>
          </a:p>
        </p:txBody>
      </p:sp>
      <p:sp>
        <p:nvSpPr>
          <p:cNvPr id="3" name="Footer Placeholder 2">
            <a:extLst>
              <a:ext uri="{FF2B5EF4-FFF2-40B4-BE49-F238E27FC236}">
                <a16:creationId xmlns:a16="http://schemas.microsoft.com/office/drawing/2014/main" xmlns="" id="{E85D369B-DB1C-4233-B5A5-E7F9772F77E1}"/>
              </a:ext>
            </a:extLst>
          </p:cNvPr>
          <p:cNvSpPr>
            <a:spLocks noGrp="1"/>
          </p:cNvSpPr>
          <p:nvPr>
            <p:ph type="ftr" sz="quarter" idx="11"/>
          </p:nvPr>
        </p:nvSpPr>
        <p:spPr/>
        <p:txBody>
          <a:bodyPr/>
          <a:lstStyle/>
          <a:p>
            <a:r>
              <a:rPr lang="en-GB" dirty="0" err="1"/>
              <a:t>www.investeurope.eu</a:t>
            </a:r>
            <a:endParaRPr lang="en-GB" dirty="0"/>
          </a:p>
        </p:txBody>
      </p:sp>
      <p:sp>
        <p:nvSpPr>
          <p:cNvPr id="21" name="TextBox 20">
            <a:extLst>
              <a:ext uri="{FF2B5EF4-FFF2-40B4-BE49-F238E27FC236}">
                <a16:creationId xmlns:a16="http://schemas.microsoft.com/office/drawing/2014/main" xmlns="" id="{8EB4F670-BFF3-405F-BFA7-DDBD2840A1E9}"/>
              </a:ext>
            </a:extLst>
          </p:cNvPr>
          <p:cNvSpPr txBox="1"/>
          <p:nvPr/>
        </p:nvSpPr>
        <p:spPr>
          <a:xfrm>
            <a:off x="7489601" y="1678336"/>
            <a:ext cx="1923604" cy="461665"/>
          </a:xfrm>
          <a:prstGeom prst="rect">
            <a:avLst/>
          </a:prstGeom>
          <a:noFill/>
        </p:spPr>
        <p:txBody>
          <a:bodyPr wrap="none" lIns="0" tIns="0" rIns="0" bIns="0" rtlCol="0">
            <a:spAutoFit/>
          </a:bodyPr>
          <a:lstStyle/>
          <a:p>
            <a:r>
              <a:rPr lang="en-US" sz="3000" spc="-50" dirty="0">
                <a:solidFill>
                  <a:schemeClr val="accent2"/>
                </a:solidFill>
              </a:rPr>
              <a:t>€144 billion</a:t>
            </a:r>
          </a:p>
        </p:txBody>
      </p:sp>
      <p:sp>
        <p:nvSpPr>
          <p:cNvPr id="23" name="TextBox 22">
            <a:extLst>
              <a:ext uri="{FF2B5EF4-FFF2-40B4-BE49-F238E27FC236}">
                <a16:creationId xmlns:a16="http://schemas.microsoft.com/office/drawing/2014/main" xmlns="" id="{1EDB4F53-7194-433C-9257-AB325C320D88}"/>
              </a:ext>
            </a:extLst>
          </p:cNvPr>
          <p:cNvSpPr txBox="1"/>
          <p:nvPr/>
        </p:nvSpPr>
        <p:spPr>
          <a:xfrm>
            <a:off x="7500113" y="2127251"/>
            <a:ext cx="1960146" cy="276999"/>
          </a:xfrm>
          <a:prstGeom prst="rect">
            <a:avLst/>
          </a:prstGeom>
          <a:noFill/>
        </p:spPr>
        <p:txBody>
          <a:bodyPr wrap="square" lIns="0" tIns="0" rIns="0" bIns="0" rtlCol="0">
            <a:spAutoFit/>
          </a:bodyPr>
          <a:lstStyle/>
          <a:p>
            <a:r>
              <a:rPr lang="en-GB" sz="900" dirty="0">
                <a:solidFill>
                  <a:srgbClr val="51626F"/>
                </a:solidFill>
              </a:rPr>
              <a:t>invested by Mid-Market funds into European companies, 2016-2020</a:t>
            </a:r>
          </a:p>
        </p:txBody>
      </p:sp>
      <p:sp>
        <p:nvSpPr>
          <p:cNvPr id="24" name="TextBox 23">
            <a:extLst>
              <a:ext uri="{FF2B5EF4-FFF2-40B4-BE49-F238E27FC236}">
                <a16:creationId xmlns:a16="http://schemas.microsoft.com/office/drawing/2014/main" xmlns="" id="{8EB4F670-BFF3-405F-BFA7-DDBD2840A1E9}"/>
              </a:ext>
            </a:extLst>
          </p:cNvPr>
          <p:cNvSpPr txBox="1"/>
          <p:nvPr/>
        </p:nvSpPr>
        <p:spPr>
          <a:xfrm>
            <a:off x="7489601" y="2587956"/>
            <a:ext cx="916918" cy="461665"/>
          </a:xfrm>
          <a:prstGeom prst="rect">
            <a:avLst/>
          </a:prstGeom>
          <a:noFill/>
        </p:spPr>
        <p:txBody>
          <a:bodyPr wrap="none" lIns="0" tIns="0" rIns="0" bIns="0" rtlCol="0">
            <a:spAutoFit/>
          </a:bodyPr>
          <a:lstStyle/>
          <a:p>
            <a:r>
              <a:rPr lang="en-US" sz="3000" spc="-100" dirty="0">
                <a:solidFill>
                  <a:schemeClr val="accent2"/>
                </a:solidFill>
              </a:rPr>
              <a:t>3,320</a:t>
            </a:r>
          </a:p>
        </p:txBody>
      </p:sp>
      <p:sp>
        <p:nvSpPr>
          <p:cNvPr id="25" name="TextBox 24">
            <a:extLst>
              <a:ext uri="{FF2B5EF4-FFF2-40B4-BE49-F238E27FC236}">
                <a16:creationId xmlns:a16="http://schemas.microsoft.com/office/drawing/2014/main" xmlns="" id="{1EDB4F53-7194-433C-9257-AB325C320D88}"/>
              </a:ext>
            </a:extLst>
          </p:cNvPr>
          <p:cNvSpPr txBox="1"/>
          <p:nvPr/>
        </p:nvSpPr>
        <p:spPr>
          <a:xfrm>
            <a:off x="7500112" y="3036384"/>
            <a:ext cx="1967445" cy="276999"/>
          </a:xfrm>
          <a:prstGeom prst="rect">
            <a:avLst/>
          </a:prstGeom>
          <a:noFill/>
        </p:spPr>
        <p:txBody>
          <a:bodyPr wrap="square" lIns="0" tIns="0" rIns="0" bIns="0" rtlCol="0">
            <a:spAutoFit/>
          </a:bodyPr>
          <a:lstStyle/>
          <a:p>
            <a:r>
              <a:rPr lang="en-GB" sz="900" dirty="0">
                <a:solidFill>
                  <a:srgbClr val="51626F"/>
                </a:solidFill>
              </a:rPr>
              <a:t>European companies invested into by </a:t>
            </a:r>
            <a:br>
              <a:rPr lang="en-GB" sz="900" dirty="0">
                <a:solidFill>
                  <a:srgbClr val="51626F"/>
                </a:solidFill>
              </a:rPr>
            </a:br>
            <a:r>
              <a:rPr lang="en-GB" sz="900" dirty="0">
                <a:solidFill>
                  <a:srgbClr val="51626F"/>
                </a:solidFill>
              </a:rPr>
              <a:t>Mid-Market funds, 2016-2020</a:t>
            </a:r>
          </a:p>
        </p:txBody>
      </p:sp>
      <p:sp>
        <p:nvSpPr>
          <p:cNvPr id="27" name="TextBox 26">
            <a:extLst>
              <a:ext uri="{FF2B5EF4-FFF2-40B4-BE49-F238E27FC236}">
                <a16:creationId xmlns:a16="http://schemas.microsoft.com/office/drawing/2014/main" xmlns="" id="{8EB4F670-BFF3-405F-BFA7-DDBD2840A1E9}"/>
              </a:ext>
            </a:extLst>
          </p:cNvPr>
          <p:cNvSpPr txBox="1"/>
          <p:nvPr/>
        </p:nvSpPr>
        <p:spPr>
          <a:xfrm>
            <a:off x="7489601" y="3489438"/>
            <a:ext cx="1923604" cy="461665"/>
          </a:xfrm>
          <a:prstGeom prst="rect">
            <a:avLst/>
          </a:prstGeom>
          <a:noFill/>
        </p:spPr>
        <p:txBody>
          <a:bodyPr wrap="none" lIns="0" tIns="0" rIns="0" bIns="0" rtlCol="0">
            <a:spAutoFit/>
          </a:bodyPr>
          <a:lstStyle/>
          <a:p>
            <a:r>
              <a:rPr lang="en-US" sz="3000" spc="-50" dirty="0">
                <a:solidFill>
                  <a:schemeClr val="accent2"/>
                </a:solidFill>
              </a:rPr>
              <a:t>€223 billion</a:t>
            </a:r>
          </a:p>
        </p:txBody>
      </p:sp>
      <p:sp>
        <p:nvSpPr>
          <p:cNvPr id="28" name="TextBox 27">
            <a:extLst>
              <a:ext uri="{FF2B5EF4-FFF2-40B4-BE49-F238E27FC236}">
                <a16:creationId xmlns:a16="http://schemas.microsoft.com/office/drawing/2014/main" xmlns="" id="{1EDB4F53-7194-433C-9257-AB325C320D88}"/>
              </a:ext>
            </a:extLst>
          </p:cNvPr>
          <p:cNvSpPr txBox="1"/>
          <p:nvPr/>
        </p:nvSpPr>
        <p:spPr>
          <a:xfrm>
            <a:off x="7500111" y="3931516"/>
            <a:ext cx="1987647" cy="276999"/>
          </a:xfrm>
          <a:prstGeom prst="rect">
            <a:avLst/>
          </a:prstGeom>
          <a:noFill/>
        </p:spPr>
        <p:txBody>
          <a:bodyPr wrap="square" lIns="0" tIns="0" rIns="0" bIns="0" rtlCol="0">
            <a:spAutoFit/>
          </a:bodyPr>
          <a:lstStyle/>
          <a:p>
            <a:r>
              <a:rPr lang="en-GB" sz="900">
                <a:solidFill>
                  <a:srgbClr val="51626F"/>
                </a:solidFill>
              </a:rPr>
              <a:t>Capital under Management of Europe focused Mid-Market funds in 2020</a:t>
            </a:r>
          </a:p>
        </p:txBody>
      </p:sp>
      <p:cxnSp>
        <p:nvCxnSpPr>
          <p:cNvPr id="31" name="Straight Connector 30">
            <a:extLst>
              <a:ext uri="{FF2B5EF4-FFF2-40B4-BE49-F238E27FC236}">
                <a16:creationId xmlns:a16="http://schemas.microsoft.com/office/drawing/2014/main" xmlns="" id="{C32D8390-B4BE-4FC3-BF7C-B5E2CFC1B2AC}"/>
              </a:ext>
            </a:extLst>
          </p:cNvPr>
          <p:cNvCxnSpPr/>
          <p:nvPr/>
        </p:nvCxnSpPr>
        <p:spPr>
          <a:xfrm>
            <a:off x="7341770" y="1700212"/>
            <a:ext cx="0" cy="4464000"/>
          </a:xfrm>
          <a:prstGeom prst="line">
            <a:avLst/>
          </a:prstGeom>
          <a:ln>
            <a:solidFill>
              <a:schemeClr val="accent3"/>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15" name="Table 12">
            <a:extLst>
              <a:ext uri="{FF2B5EF4-FFF2-40B4-BE49-F238E27FC236}">
                <a16:creationId xmlns:a16="http://schemas.microsoft.com/office/drawing/2014/main" xmlns="" id="{B02F731A-0CC4-425C-BB23-45F4CEE60D48}"/>
              </a:ext>
            </a:extLst>
          </p:cNvPr>
          <p:cNvGraphicFramePr>
            <a:graphicFrameLocks noGrp="1"/>
          </p:cNvGraphicFramePr>
          <p:nvPr>
            <p:extLst>
              <p:ext uri="{D42A27DB-BD31-4B8C-83A1-F6EECF244321}">
                <p14:modId xmlns:p14="http://schemas.microsoft.com/office/powerpoint/2010/main" val="384710593"/>
              </p:ext>
            </p:extLst>
          </p:nvPr>
        </p:nvGraphicFramePr>
        <p:xfrm>
          <a:off x="2700231" y="2968574"/>
          <a:ext cx="2074395" cy="1233652"/>
        </p:xfrm>
        <a:graphic>
          <a:graphicData uri="http://schemas.openxmlformats.org/drawingml/2006/table">
            <a:tbl>
              <a:tblPr firstRow="1" bandRow="1">
                <a:tableStyleId>{5C22544A-7EE6-4342-B048-85BDC9FD1C3A}</a:tableStyleId>
              </a:tblPr>
              <a:tblGrid>
                <a:gridCol w="1879132">
                  <a:extLst>
                    <a:ext uri="{9D8B030D-6E8A-4147-A177-3AD203B41FA5}">
                      <a16:colId xmlns:a16="http://schemas.microsoft.com/office/drawing/2014/main" xmlns="" val="4194288370"/>
                    </a:ext>
                  </a:extLst>
                </a:gridCol>
                <a:gridCol w="195263">
                  <a:extLst>
                    <a:ext uri="{9D8B030D-6E8A-4147-A177-3AD203B41FA5}">
                      <a16:colId xmlns:a16="http://schemas.microsoft.com/office/drawing/2014/main" xmlns="" val="1459555630"/>
                    </a:ext>
                  </a:extLst>
                </a:gridCol>
              </a:tblGrid>
              <a:tr h="165897">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lang="en-GB" sz="1050" b="1" i="0" u="none" strike="noStrike" kern="1200" baseline="0" dirty="0">
                          <a:solidFill>
                            <a:schemeClr val="accent1"/>
                          </a:solidFill>
                          <a:latin typeface="+mn-lt"/>
                          <a:ea typeface="+mn-ea"/>
                          <a:cs typeface="+mn-cs"/>
                        </a:rPr>
                        <a:t>MID-MARKET FUND PERFORMANCE</a:t>
                      </a:r>
                    </a:p>
                  </a:txBody>
                  <a:tcPr marL="0" marR="0" anchor="ctr">
                    <a:lnB w="6350" cap="flat" cmpd="sng" algn="ctr">
                      <a:solidFill>
                        <a:schemeClr val="accent3"/>
                      </a:solidFill>
                      <a:prstDash val="sysDot"/>
                      <a:round/>
                      <a:headEnd type="none" w="med" len="med"/>
                      <a:tailEnd type="none" w="med" len="med"/>
                    </a:lnB>
                    <a:noFill/>
                  </a:tcPr>
                </a:tc>
                <a:tc>
                  <a:txBody>
                    <a:bodyPr/>
                    <a:lstStyle/>
                    <a:p>
                      <a:pPr algn="r"/>
                      <a:r>
                        <a:rPr lang="en-GB" sz="1050" b="1" i="0" u="none" strike="noStrike" kern="1200" baseline="0" dirty="0">
                          <a:solidFill>
                            <a:schemeClr val="accent1"/>
                          </a:solidFill>
                          <a:latin typeface="+mn-lt"/>
                          <a:ea typeface="+mn-ea"/>
                          <a:cs typeface="+mn-cs"/>
                        </a:rPr>
                        <a:t>11</a:t>
                      </a:r>
                    </a:p>
                  </a:txBody>
                  <a:tcPr marL="0" marR="0" anchor="ctr">
                    <a:lnB w="6350" cap="flat" cmpd="sng" algn="ctr">
                      <a:solidFill>
                        <a:schemeClr val="accent3"/>
                      </a:solidFill>
                      <a:prstDash val="sysDot"/>
                      <a:round/>
                      <a:headEnd type="none" w="med" len="med"/>
                      <a:tailEnd type="none" w="med" len="med"/>
                    </a:lnB>
                    <a:noFill/>
                  </a:tcPr>
                </a:tc>
                <a:extLst>
                  <a:ext uri="{0D108BD9-81ED-4DB2-BD59-A6C34878D82A}">
                    <a16:rowId xmlns:a16="http://schemas.microsoft.com/office/drawing/2014/main" xmlns="" val="2850910475"/>
                  </a:ext>
                </a:extLst>
              </a:tr>
              <a:tr h="182486">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lang="en-GB" sz="900" b="0" i="0" u="none" strike="noStrike" kern="1200" baseline="0" dirty="0">
                          <a:solidFill>
                            <a:schemeClr val="accent3"/>
                          </a:solidFill>
                          <a:latin typeface="+mn-lt"/>
                          <a:ea typeface="+mn-ea"/>
                          <a:cs typeface="+mn-cs"/>
                        </a:rPr>
                        <a:t>Financial performance</a:t>
                      </a:r>
                    </a:p>
                  </a:txBody>
                  <a:tcPr marL="0" marR="0" anchor="ctr">
                    <a:lnT w="6350" cap="flat" cmpd="sng" algn="ctr">
                      <a:solidFill>
                        <a:schemeClr val="accent3"/>
                      </a:solidFill>
                      <a:prstDash val="sysDot"/>
                      <a:round/>
                      <a:headEnd type="none" w="med" len="med"/>
                      <a:tailEnd type="none" w="med" len="med"/>
                    </a:lnT>
                    <a:lnB w="6350" cap="flat" cmpd="sng" algn="ctr">
                      <a:noFill/>
                      <a:prstDash val="sysDot"/>
                      <a:round/>
                      <a:headEnd type="none" w="med" len="med"/>
                      <a:tailEnd type="none" w="med" len="med"/>
                    </a:lnB>
                    <a:noFill/>
                  </a:tcPr>
                </a:tc>
                <a:tc>
                  <a:txBody>
                    <a:bodyPr/>
                    <a:lstStyle/>
                    <a:p>
                      <a:pPr algn="r"/>
                      <a:r>
                        <a:rPr lang="en-GB" sz="900" b="0" i="0" u="none" strike="noStrike" kern="1200" baseline="0" dirty="0">
                          <a:solidFill>
                            <a:schemeClr val="accent3"/>
                          </a:solidFill>
                          <a:latin typeface="+mn-lt"/>
                          <a:ea typeface="+mn-ea"/>
                          <a:cs typeface="+mn-cs"/>
                        </a:rPr>
                        <a:t>12</a:t>
                      </a:r>
                    </a:p>
                  </a:txBody>
                  <a:tcPr marL="0" marR="0" anchor="ctr">
                    <a:lnT w="6350" cap="flat" cmpd="sng" algn="ctr">
                      <a:solidFill>
                        <a:schemeClr val="accent3"/>
                      </a:solidFill>
                      <a:prstDash val="sysDot"/>
                      <a:round/>
                      <a:headEnd type="none" w="med" len="med"/>
                      <a:tailEnd type="none" w="med" len="med"/>
                    </a:lnT>
                    <a:lnB w="6350" cap="flat" cmpd="sng" algn="ctr">
                      <a:noFill/>
                      <a:prstDash val="sysDot"/>
                      <a:round/>
                      <a:headEnd type="none" w="med" len="med"/>
                      <a:tailEnd type="none" w="med" len="med"/>
                    </a:lnB>
                    <a:noFill/>
                  </a:tcPr>
                </a:tc>
                <a:extLst>
                  <a:ext uri="{0D108BD9-81ED-4DB2-BD59-A6C34878D82A}">
                    <a16:rowId xmlns:a16="http://schemas.microsoft.com/office/drawing/2014/main" xmlns="" val="3131608820"/>
                  </a:ext>
                </a:extLst>
              </a:tr>
              <a:tr h="182486">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lang="en-GB" sz="900" b="0" i="0" u="none" strike="noStrike" kern="1200" baseline="0" dirty="0">
                          <a:solidFill>
                            <a:schemeClr val="accent3"/>
                          </a:solidFill>
                          <a:latin typeface="+mn-lt"/>
                          <a:ea typeface="+mn-ea"/>
                          <a:cs typeface="+mn-cs"/>
                        </a:rPr>
                        <a:t>Social performance (employment)</a:t>
                      </a:r>
                    </a:p>
                  </a:txBody>
                  <a:tcPr marL="0" marR="0" anchor="ctr">
                    <a:lnL w="12700" cmpd="sng">
                      <a:noFill/>
                    </a:lnL>
                    <a:lnR w="12700" cmpd="sng">
                      <a:noFill/>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en-GB" sz="900" b="0" i="0" u="none" strike="noStrike" kern="1200" baseline="0" dirty="0">
                          <a:solidFill>
                            <a:schemeClr val="accent3"/>
                          </a:solidFill>
                          <a:latin typeface="+mn-lt"/>
                          <a:ea typeface="+mn-ea"/>
                          <a:cs typeface="+mn-cs"/>
                        </a:rPr>
                        <a:t>17</a:t>
                      </a:r>
                    </a:p>
                  </a:txBody>
                  <a:tcPr marL="0" marR="0" anchor="ctr">
                    <a:lnL w="12700" cmpd="sng">
                      <a:noFill/>
                    </a:lnL>
                    <a:lnR w="12700" cmpd="sng">
                      <a:noFill/>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734924700"/>
                  </a:ext>
                </a:extLst>
              </a:tr>
              <a:tr h="364972">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endParaRPr lang="en-GB" sz="900" b="0" i="0" u="none" strike="noStrike" kern="1200" baseline="0" dirty="0">
                        <a:solidFill>
                          <a:schemeClr val="accent3"/>
                        </a:solidFill>
                        <a:latin typeface="+mn-lt"/>
                        <a:ea typeface="+mn-ea"/>
                        <a:cs typeface="+mn-cs"/>
                      </a:endParaRPr>
                    </a:p>
                  </a:txBody>
                  <a:tcPr marL="0" marR="0" anchor="ctr">
                    <a:lnT w="6350" cap="flat" cmpd="sng" algn="ctr">
                      <a:noFill/>
                      <a:prstDash val="sysDot"/>
                      <a:round/>
                      <a:headEnd type="none" w="med" len="med"/>
                      <a:tailEnd type="none" w="med" len="med"/>
                    </a:lnT>
                    <a:noFill/>
                  </a:tcPr>
                </a:tc>
                <a:tc>
                  <a:txBody>
                    <a:bodyPr/>
                    <a:lstStyle/>
                    <a:p>
                      <a:pPr algn="r"/>
                      <a:endParaRPr lang="en-GB" sz="900" b="0" i="0" u="none" strike="noStrike" kern="1200" baseline="0" dirty="0">
                        <a:solidFill>
                          <a:schemeClr val="accent3"/>
                        </a:solidFill>
                        <a:latin typeface="+mn-lt"/>
                        <a:ea typeface="+mn-ea"/>
                        <a:cs typeface="+mn-cs"/>
                      </a:endParaRPr>
                    </a:p>
                  </a:txBody>
                  <a:tcPr marL="0" marR="0" anchor="ctr">
                    <a:lnT w="6350" cap="flat" cmpd="sng" algn="ctr">
                      <a:noFill/>
                      <a:prstDash val="sysDot"/>
                      <a:round/>
                      <a:headEnd type="none" w="med" len="med"/>
                      <a:tailEnd type="none" w="med" len="med"/>
                    </a:lnT>
                    <a:noFill/>
                  </a:tcPr>
                </a:tc>
                <a:extLst>
                  <a:ext uri="{0D108BD9-81ED-4DB2-BD59-A6C34878D82A}">
                    <a16:rowId xmlns:a16="http://schemas.microsoft.com/office/drawing/2014/main" xmlns="" val="1618261544"/>
                  </a:ext>
                </a:extLst>
              </a:tr>
            </a:tbl>
          </a:graphicData>
        </a:graphic>
      </p:graphicFrame>
    </p:spTree>
    <p:extLst>
      <p:ext uri="{BB962C8B-B14F-4D97-AF65-F5344CB8AC3E}">
        <p14:creationId xmlns:p14="http://schemas.microsoft.com/office/powerpoint/2010/main" val="21238048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Investments throughout Europe</a:t>
            </a:r>
            <a:r>
              <a:rPr lang="en-US" b="0" dirty="0"/>
              <a:t> continued</a:t>
            </a:r>
            <a:endParaRPr lang="en-US" dirty="0"/>
          </a:p>
        </p:txBody>
      </p:sp>
      <p:sp>
        <p:nvSpPr>
          <p:cNvPr id="4" name="Footer Placeholder 3"/>
          <p:cNvSpPr>
            <a:spLocks noGrp="1"/>
          </p:cNvSpPr>
          <p:nvPr>
            <p:ph type="ftr" sz="quarter" idx="11"/>
          </p:nvPr>
        </p:nvSpPr>
        <p:spPr/>
        <p:txBody>
          <a:bodyPr/>
          <a:lstStyle/>
          <a:p>
            <a:r>
              <a:rPr lang="en-GB" dirty="0" err="1"/>
              <a:t>www.investeurope.eu</a:t>
            </a:r>
            <a:endParaRPr lang="en-GB" dirty="0"/>
          </a:p>
        </p:txBody>
      </p:sp>
      <p:sp>
        <p:nvSpPr>
          <p:cNvPr id="5" name="Slide Number Placeholder 4"/>
          <p:cNvSpPr>
            <a:spLocks noGrp="1"/>
          </p:cNvSpPr>
          <p:nvPr>
            <p:ph type="sldNum" sz="quarter" idx="12"/>
          </p:nvPr>
        </p:nvSpPr>
        <p:spPr/>
        <p:txBody>
          <a:bodyPr/>
          <a:lstStyle/>
          <a:p>
            <a:fld id="{3A277439-5CFB-40D3-A371-F0CC064631A7}" type="slidenum">
              <a:rPr lang="en-GB" smtClean="0"/>
              <a:t>30</a:t>
            </a:fld>
            <a:endParaRPr lang="en-GB"/>
          </a:p>
        </p:txBody>
      </p:sp>
      <p:sp>
        <p:nvSpPr>
          <p:cNvPr id="6" name="Title 1"/>
          <p:cNvSpPr txBox="1">
            <a:spLocks/>
          </p:cNvSpPr>
          <p:nvPr/>
        </p:nvSpPr>
        <p:spPr>
          <a:xfrm>
            <a:off x="3666156" y="1705262"/>
            <a:ext cx="5920904" cy="221599"/>
          </a:xfrm>
          <a:prstGeom prst="rect">
            <a:avLst/>
          </a:prstGeom>
        </p:spPr>
        <p:txBody>
          <a:bodyPr vert="horz" wrap="square" lIns="0" tIns="0" rIns="0" bIns="0" rtlCol="0" anchor="t" anchorCtr="0">
            <a:spAutoFit/>
          </a:bodyPr>
          <a:lstStyle>
            <a:lvl1pPr algn="l" defTabSz="742950" rtl="0" eaLnBrk="1" latinLnBrk="0" hangingPunct="1">
              <a:lnSpc>
                <a:spcPct val="90000"/>
              </a:lnSpc>
              <a:spcBef>
                <a:spcPct val="0"/>
              </a:spcBef>
              <a:buNone/>
              <a:defRPr sz="2200" b="1" kern="1200">
                <a:solidFill>
                  <a:schemeClr val="tx2"/>
                </a:solidFill>
                <a:latin typeface="+mj-lt"/>
                <a:ea typeface="+mj-ea"/>
                <a:cs typeface="+mj-cs"/>
              </a:defRPr>
            </a:lvl1pPr>
          </a:lstStyle>
          <a:p>
            <a:r>
              <a:rPr lang="en-US" sz="1600" dirty="0"/>
              <a:t>Total value of investments by type</a:t>
            </a:r>
          </a:p>
        </p:txBody>
      </p:sp>
      <p:sp>
        <p:nvSpPr>
          <p:cNvPr id="7" name="Text Placeholder 5"/>
          <p:cNvSpPr>
            <a:spLocks noGrp="1"/>
          </p:cNvSpPr>
          <p:nvPr>
            <p:ph type="body" sz="quarter" idx="14"/>
          </p:nvPr>
        </p:nvSpPr>
        <p:spPr>
          <a:xfrm>
            <a:off x="3658210" y="2187101"/>
            <a:ext cx="5903303" cy="204845"/>
          </a:xfrm>
        </p:spPr>
        <p:txBody>
          <a:bodyPr bIns="0"/>
          <a:lstStyle/>
          <a:p>
            <a:r>
              <a:rPr lang="en-US" sz="1000" dirty="0"/>
              <a:t>2007-2020</a:t>
            </a:r>
          </a:p>
        </p:txBody>
      </p:sp>
      <p:cxnSp>
        <p:nvCxnSpPr>
          <p:cNvPr id="9" name="Straight Connector 8">
            <a:extLst>
              <a:ext uri="{FF2B5EF4-FFF2-40B4-BE49-F238E27FC236}">
                <a16:creationId xmlns:a16="http://schemas.microsoft.com/office/drawing/2014/main" xmlns="" id="{DC6E1F5F-92B3-4119-BB37-6207FDB19FCE}"/>
              </a:ext>
            </a:extLst>
          </p:cNvPr>
          <p:cNvCxnSpPr/>
          <p:nvPr/>
        </p:nvCxnSpPr>
        <p:spPr>
          <a:xfrm>
            <a:off x="3371963" y="1710933"/>
            <a:ext cx="0" cy="4363864"/>
          </a:xfrm>
          <a:prstGeom prst="line">
            <a:avLst/>
          </a:prstGeom>
          <a:ln>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173A8D39-0464-C64C-AC68-B31BE53CC697}"/>
              </a:ext>
            </a:extLst>
          </p:cNvPr>
          <p:cNvSpPr txBox="1"/>
          <p:nvPr/>
        </p:nvSpPr>
        <p:spPr>
          <a:xfrm>
            <a:off x="345730" y="1690720"/>
            <a:ext cx="2880000" cy="1779101"/>
          </a:xfrm>
          <a:prstGeom prst="rect">
            <a:avLst/>
          </a:prstGeom>
          <a:noFill/>
        </p:spPr>
        <p:txBody>
          <a:bodyPr wrap="square" lIns="0" tIns="0" rIns="0" bIns="0" numCol="1" spcCol="360000" rtlCol="0">
            <a:noAutofit/>
          </a:bodyPr>
          <a:lstStyle/>
          <a:p>
            <a:pPr>
              <a:spcAft>
                <a:spcPts val="800"/>
              </a:spcAft>
            </a:pPr>
            <a:r>
              <a:rPr lang="en-US" sz="1000" dirty="0">
                <a:solidFill>
                  <a:schemeClr val="accent3"/>
                </a:solidFill>
              </a:rPr>
              <a:t>LPs have considerable scope to tailor strategies across European geographies, as some Mid-Market funds focus primarily on their domestic markets, while others take a more regional or even </a:t>
            </a:r>
            <a:br>
              <a:rPr lang="en-US" sz="1000" dirty="0">
                <a:solidFill>
                  <a:schemeClr val="accent3"/>
                </a:solidFill>
              </a:rPr>
            </a:br>
            <a:r>
              <a:rPr lang="en-US" sz="1000" dirty="0">
                <a:solidFill>
                  <a:schemeClr val="accent3"/>
                </a:solidFill>
              </a:rPr>
              <a:t>pan-European approach. Cross-border investment data illustrate the ability of Mid-Market funds to invest in other geographies should the need arise. From 2007-2020 around 50% of the € amount invested by Mid-Market funds was done so </a:t>
            </a:r>
            <a:br>
              <a:rPr lang="en-US" sz="1000" dirty="0">
                <a:solidFill>
                  <a:schemeClr val="accent3"/>
                </a:solidFill>
              </a:rPr>
            </a:br>
            <a:r>
              <a:rPr lang="en-US" sz="1000" dirty="0">
                <a:solidFill>
                  <a:schemeClr val="accent3"/>
                </a:solidFill>
              </a:rPr>
              <a:t>cross-border.</a:t>
            </a:r>
          </a:p>
        </p:txBody>
      </p:sp>
      <p:sp>
        <p:nvSpPr>
          <p:cNvPr id="21" name="TextBox 20">
            <a:extLst>
              <a:ext uri="{FF2B5EF4-FFF2-40B4-BE49-F238E27FC236}">
                <a16:creationId xmlns:a16="http://schemas.microsoft.com/office/drawing/2014/main" xmlns="" id="{8EC4E9C7-4AA2-B94E-8FD9-27D1FF521E32}"/>
              </a:ext>
            </a:extLst>
          </p:cNvPr>
          <p:cNvSpPr txBox="1"/>
          <p:nvPr/>
        </p:nvSpPr>
        <p:spPr>
          <a:xfrm>
            <a:off x="6942301" y="1687037"/>
            <a:ext cx="369433" cy="165789"/>
          </a:xfrm>
          <a:prstGeom prst="rect">
            <a:avLst/>
          </a:prstGeom>
          <a:noFill/>
        </p:spPr>
        <p:txBody>
          <a:bodyPr wrap="square" lIns="0" tIns="0" rIns="0" bIns="0" numCol="1" spcCol="360000" rtlCol="0">
            <a:noAutofit/>
          </a:bodyPr>
          <a:lstStyle/>
          <a:p>
            <a:pPr>
              <a:spcAft>
                <a:spcPts val="800"/>
              </a:spcAft>
            </a:pPr>
            <a:r>
              <a:rPr lang="en-US" sz="800" b="1" dirty="0">
                <a:solidFill>
                  <a:schemeClr val="accent1"/>
                </a:solidFill>
              </a:rPr>
              <a:t>15</a:t>
            </a:r>
          </a:p>
        </p:txBody>
      </p:sp>
      <p:grpSp>
        <p:nvGrpSpPr>
          <p:cNvPr id="25" name="Group 24"/>
          <p:cNvGrpSpPr/>
          <p:nvPr/>
        </p:nvGrpSpPr>
        <p:grpSpPr>
          <a:xfrm>
            <a:off x="348954" y="5897490"/>
            <a:ext cx="2973366" cy="356352"/>
            <a:chOff x="348954" y="5366812"/>
            <a:chExt cx="2973366" cy="356352"/>
          </a:xfrm>
        </p:grpSpPr>
        <p:sp>
          <p:nvSpPr>
            <p:cNvPr id="26" name="Text Placeholder 4132">
              <a:extLst>
                <a:ext uri="{FF2B5EF4-FFF2-40B4-BE49-F238E27FC236}">
                  <a16:creationId xmlns:a16="http://schemas.microsoft.com/office/drawing/2014/main" xmlns="" id="{FD791069-B152-48CB-BFDB-B0E7D94C6C7E}"/>
                </a:ext>
              </a:extLst>
            </p:cNvPr>
            <p:cNvSpPr txBox="1">
              <a:spLocks/>
            </p:cNvSpPr>
            <p:nvPr/>
          </p:nvSpPr>
          <p:spPr>
            <a:xfrm>
              <a:off x="348954" y="5373251"/>
              <a:ext cx="172640" cy="130515"/>
            </a:xfrm>
            <a:prstGeom prst="rect">
              <a:avLst/>
            </a:prstGeom>
          </p:spPr>
          <p:txBody>
            <a:bodyPr lIns="0" tIns="0" rIns="0" bIns="0"/>
            <a:lstStyle>
              <a:lvl1pPr marL="176213" indent="-176213" algn="l" defTabSz="914400" rtl="0" eaLnBrk="1" latinLnBrk="0" hangingPunct="1">
                <a:lnSpc>
                  <a:spcPct val="90000"/>
                </a:lnSpc>
                <a:spcBef>
                  <a:spcPts val="1000"/>
                </a:spcBef>
                <a:buFont typeface="Arial" panose="020B0604020202020204" pitchFamily="34" charset="0"/>
                <a:buChar char="•"/>
                <a:defRPr sz="1200" kern="1200">
                  <a:solidFill>
                    <a:schemeClr val="accent3"/>
                  </a:solidFill>
                  <a:latin typeface="+mn-lt"/>
                  <a:ea typeface="+mn-ea"/>
                  <a:cs typeface="+mn-cs"/>
                </a:defRPr>
              </a:lvl1pPr>
              <a:lvl2pPr marL="360363" indent="-182563"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2pPr>
              <a:lvl3pPr marL="447675"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3pPr>
              <a:lvl4pPr marL="625475" indent="-177800"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4pPr>
              <a:lvl5pPr marL="808038"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700" dirty="0">
                  <a:solidFill>
                    <a:schemeClr val="accent1"/>
                  </a:solidFill>
                </a:rPr>
                <a:t>15</a:t>
              </a:r>
            </a:p>
          </p:txBody>
        </p:sp>
        <p:sp>
          <p:nvSpPr>
            <p:cNvPr id="27" name="Text Placeholder 4132">
              <a:extLst>
                <a:ext uri="{FF2B5EF4-FFF2-40B4-BE49-F238E27FC236}">
                  <a16:creationId xmlns:a16="http://schemas.microsoft.com/office/drawing/2014/main" xmlns="" id="{FD791069-B152-48CB-BFDB-B0E7D94C6C7E}"/>
                </a:ext>
              </a:extLst>
            </p:cNvPr>
            <p:cNvSpPr txBox="1">
              <a:spLocks/>
            </p:cNvSpPr>
            <p:nvPr/>
          </p:nvSpPr>
          <p:spPr>
            <a:xfrm>
              <a:off x="473529" y="5366812"/>
              <a:ext cx="2848791" cy="356352"/>
            </a:xfrm>
            <a:prstGeom prst="rect">
              <a:avLst/>
            </a:prstGeom>
          </p:spPr>
          <p:txBody>
            <a:bodyPr lIns="0" tIns="0" rIns="0" bIns="0"/>
            <a:lstStyle>
              <a:lvl1pPr marL="176213" indent="-176213" algn="l" defTabSz="914400" rtl="0" eaLnBrk="1" latinLnBrk="0" hangingPunct="1">
                <a:lnSpc>
                  <a:spcPct val="90000"/>
                </a:lnSpc>
                <a:spcBef>
                  <a:spcPts val="1000"/>
                </a:spcBef>
                <a:buFont typeface="Arial" panose="020B0604020202020204" pitchFamily="34" charset="0"/>
                <a:buChar char="•"/>
                <a:defRPr sz="1200" kern="1200">
                  <a:solidFill>
                    <a:schemeClr val="accent3"/>
                  </a:solidFill>
                  <a:latin typeface="+mn-lt"/>
                  <a:ea typeface="+mn-ea"/>
                  <a:cs typeface="+mn-cs"/>
                </a:defRPr>
              </a:lvl1pPr>
              <a:lvl2pPr marL="360363" indent="-182563"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2pPr>
              <a:lvl3pPr marL="447675"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3pPr>
              <a:lvl4pPr marL="625475" indent="-177800"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4pPr>
              <a:lvl5pPr marL="808038"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700" dirty="0"/>
                <a:t>An investment is considered cross-border when the country of the advisory team does not equal the country of the portfolio company</a:t>
              </a:r>
            </a:p>
          </p:txBody>
        </p:sp>
      </p:grpSp>
      <p:graphicFrame>
        <p:nvGraphicFramePr>
          <p:cNvPr id="30" name="Chart 29"/>
          <p:cNvGraphicFramePr/>
          <p:nvPr>
            <p:extLst>
              <p:ext uri="{D42A27DB-BD31-4B8C-83A1-F6EECF244321}">
                <p14:modId xmlns:p14="http://schemas.microsoft.com/office/powerpoint/2010/main" val="516103223"/>
              </p:ext>
            </p:extLst>
          </p:nvPr>
        </p:nvGraphicFramePr>
        <p:xfrm>
          <a:off x="3510281" y="2401148"/>
          <a:ext cx="4521199" cy="3014132"/>
        </p:xfrm>
        <a:graphic>
          <a:graphicData uri="http://schemas.openxmlformats.org/drawingml/2006/chart">
            <c:chart xmlns:c="http://schemas.openxmlformats.org/drawingml/2006/chart" xmlns:r="http://schemas.openxmlformats.org/officeDocument/2006/relationships" r:id="rId2"/>
          </a:graphicData>
        </a:graphic>
      </p:graphicFrame>
      <p:sp>
        <p:nvSpPr>
          <p:cNvPr id="31" name="Text Placeholder 5"/>
          <p:cNvSpPr txBox="1">
            <a:spLocks/>
          </p:cNvSpPr>
          <p:nvPr/>
        </p:nvSpPr>
        <p:spPr>
          <a:xfrm>
            <a:off x="6790031" y="3787301"/>
            <a:ext cx="380390" cy="266539"/>
          </a:xfrm>
          <a:prstGeom prst="rect">
            <a:avLst/>
          </a:prstGeom>
        </p:spPr>
        <p:txBody>
          <a:bodyPr vert="horz" lIns="0" tIns="0" rIns="0" bIns="0" rtlCol="0">
            <a:noAutofit/>
          </a:bodyPr>
          <a:lstStyle>
            <a:lvl1pPr marL="0" indent="0" algn="l" defTabSz="742950" rtl="0" eaLnBrk="1" latinLnBrk="0" hangingPunct="1">
              <a:lnSpc>
                <a:spcPct val="100000"/>
              </a:lnSpc>
              <a:spcBef>
                <a:spcPts val="0"/>
              </a:spcBef>
              <a:buFont typeface="Arial" panose="020B0604020202020204" pitchFamily="34" charset="0"/>
              <a:buNone/>
              <a:defRPr sz="1600" kern="1200">
                <a:solidFill>
                  <a:schemeClr val="accent3"/>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400" kern="1200">
                <a:solidFill>
                  <a:schemeClr val="accent3"/>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400" kern="1200">
                <a:solidFill>
                  <a:schemeClr val="accent3"/>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00" kern="1200">
                <a:solidFill>
                  <a:schemeClr val="accent3"/>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00" kern="1200">
                <a:solidFill>
                  <a:schemeClr val="accent3"/>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r>
              <a:rPr lang="en-US" sz="1300" dirty="0">
                <a:solidFill>
                  <a:schemeClr val="bg1"/>
                </a:solidFill>
              </a:rPr>
              <a:t>48%</a:t>
            </a:r>
          </a:p>
        </p:txBody>
      </p:sp>
      <p:sp>
        <p:nvSpPr>
          <p:cNvPr id="32" name="Text Placeholder 5"/>
          <p:cNvSpPr txBox="1">
            <a:spLocks/>
          </p:cNvSpPr>
          <p:nvPr/>
        </p:nvSpPr>
        <p:spPr>
          <a:xfrm>
            <a:off x="4496411" y="3787301"/>
            <a:ext cx="380390" cy="266539"/>
          </a:xfrm>
          <a:prstGeom prst="rect">
            <a:avLst/>
          </a:prstGeom>
        </p:spPr>
        <p:txBody>
          <a:bodyPr vert="horz" lIns="0" tIns="0" rIns="0" bIns="0" rtlCol="0">
            <a:noAutofit/>
          </a:bodyPr>
          <a:lstStyle>
            <a:lvl1pPr marL="0" indent="0" algn="l" defTabSz="742950" rtl="0" eaLnBrk="1" latinLnBrk="0" hangingPunct="1">
              <a:lnSpc>
                <a:spcPct val="100000"/>
              </a:lnSpc>
              <a:spcBef>
                <a:spcPts val="0"/>
              </a:spcBef>
              <a:buFont typeface="Arial" panose="020B0604020202020204" pitchFamily="34" charset="0"/>
              <a:buNone/>
              <a:defRPr sz="1600" kern="1200">
                <a:solidFill>
                  <a:schemeClr val="accent3"/>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400" kern="1200">
                <a:solidFill>
                  <a:schemeClr val="accent3"/>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400" kern="1200">
                <a:solidFill>
                  <a:schemeClr val="accent3"/>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00" kern="1200">
                <a:solidFill>
                  <a:schemeClr val="accent3"/>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00" kern="1200">
                <a:solidFill>
                  <a:schemeClr val="accent3"/>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r>
              <a:rPr lang="en-US" sz="1300" dirty="0">
                <a:solidFill>
                  <a:schemeClr val="bg1"/>
                </a:solidFill>
              </a:rPr>
              <a:t>52%</a:t>
            </a:r>
          </a:p>
        </p:txBody>
      </p:sp>
      <p:grpSp>
        <p:nvGrpSpPr>
          <p:cNvPr id="38" name="Group 37"/>
          <p:cNvGrpSpPr/>
          <p:nvPr/>
        </p:nvGrpSpPr>
        <p:grpSpPr>
          <a:xfrm>
            <a:off x="4312920" y="5471321"/>
            <a:ext cx="3489960" cy="204845"/>
            <a:chOff x="6416040" y="5334161"/>
            <a:chExt cx="3489960" cy="204845"/>
          </a:xfrm>
        </p:grpSpPr>
        <p:sp>
          <p:nvSpPr>
            <p:cNvPr id="33" name="Text Placeholder 5"/>
            <p:cNvSpPr txBox="1">
              <a:spLocks/>
            </p:cNvSpPr>
            <p:nvPr/>
          </p:nvSpPr>
          <p:spPr>
            <a:xfrm>
              <a:off x="6553810" y="5334161"/>
              <a:ext cx="1637690" cy="204845"/>
            </a:xfrm>
            <a:prstGeom prst="rect">
              <a:avLst/>
            </a:prstGeom>
          </p:spPr>
          <p:txBody>
            <a:bodyPr vert="horz" lIns="0" tIns="0" rIns="0" bIns="0" rtlCol="0">
              <a:noAutofit/>
            </a:bodyPr>
            <a:lstStyle>
              <a:lvl1pPr marL="0" indent="0" algn="l" defTabSz="742950" rtl="0" eaLnBrk="1" latinLnBrk="0" hangingPunct="1">
                <a:lnSpc>
                  <a:spcPct val="100000"/>
                </a:lnSpc>
                <a:spcBef>
                  <a:spcPts val="0"/>
                </a:spcBef>
                <a:buFont typeface="Arial" panose="020B0604020202020204" pitchFamily="34" charset="0"/>
                <a:buNone/>
                <a:defRPr sz="1600" kern="1200">
                  <a:solidFill>
                    <a:schemeClr val="accent3"/>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400" kern="1200">
                  <a:solidFill>
                    <a:schemeClr val="accent3"/>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400" kern="1200">
                  <a:solidFill>
                    <a:schemeClr val="accent3"/>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00" kern="1200">
                  <a:solidFill>
                    <a:schemeClr val="accent3"/>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00" kern="1200">
                  <a:solidFill>
                    <a:schemeClr val="accent3"/>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r>
                <a:rPr lang="en-US" sz="1000" dirty="0"/>
                <a:t>Cross-border investments </a:t>
              </a:r>
            </a:p>
          </p:txBody>
        </p:sp>
        <p:sp>
          <p:nvSpPr>
            <p:cNvPr id="35" name="Rectangle 34"/>
            <p:cNvSpPr/>
            <p:nvPr/>
          </p:nvSpPr>
          <p:spPr>
            <a:xfrm>
              <a:off x="6416040" y="5372100"/>
              <a:ext cx="91440"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 Placeholder 5"/>
            <p:cNvSpPr txBox="1">
              <a:spLocks/>
            </p:cNvSpPr>
            <p:nvPr/>
          </p:nvSpPr>
          <p:spPr>
            <a:xfrm>
              <a:off x="8268310" y="5334161"/>
              <a:ext cx="1637690" cy="204845"/>
            </a:xfrm>
            <a:prstGeom prst="rect">
              <a:avLst/>
            </a:prstGeom>
          </p:spPr>
          <p:txBody>
            <a:bodyPr vert="horz" lIns="0" tIns="0" rIns="0" bIns="0" rtlCol="0">
              <a:noAutofit/>
            </a:bodyPr>
            <a:lstStyle>
              <a:lvl1pPr marL="0" indent="0" algn="l" defTabSz="742950" rtl="0" eaLnBrk="1" latinLnBrk="0" hangingPunct="1">
                <a:lnSpc>
                  <a:spcPct val="100000"/>
                </a:lnSpc>
                <a:spcBef>
                  <a:spcPts val="0"/>
                </a:spcBef>
                <a:buFont typeface="Arial" panose="020B0604020202020204" pitchFamily="34" charset="0"/>
                <a:buNone/>
                <a:defRPr sz="1600" kern="1200">
                  <a:solidFill>
                    <a:schemeClr val="accent3"/>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400" kern="1200">
                  <a:solidFill>
                    <a:schemeClr val="accent3"/>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400" kern="1200">
                  <a:solidFill>
                    <a:schemeClr val="accent3"/>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00" kern="1200">
                  <a:solidFill>
                    <a:schemeClr val="accent3"/>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00" kern="1200">
                  <a:solidFill>
                    <a:schemeClr val="accent3"/>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r>
                <a:rPr lang="en-US" sz="1000" dirty="0"/>
                <a:t>Domestic investments </a:t>
              </a:r>
            </a:p>
          </p:txBody>
        </p:sp>
        <p:sp>
          <p:nvSpPr>
            <p:cNvPr id="37" name="Rectangle 36"/>
            <p:cNvSpPr/>
            <p:nvPr/>
          </p:nvSpPr>
          <p:spPr>
            <a:xfrm>
              <a:off x="8130540" y="5372100"/>
              <a:ext cx="9144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651262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488" y="961683"/>
            <a:ext cx="9217025" cy="377402"/>
          </a:xfrm>
        </p:spPr>
        <p:txBody>
          <a:bodyPr/>
          <a:lstStyle/>
          <a:p>
            <a:r>
              <a:rPr lang="en-US" dirty="0"/>
              <a:t>Fund focus</a:t>
            </a:r>
          </a:p>
        </p:txBody>
      </p:sp>
      <p:sp>
        <p:nvSpPr>
          <p:cNvPr id="4" name="Footer Placeholder 3"/>
          <p:cNvSpPr>
            <a:spLocks noGrp="1"/>
          </p:cNvSpPr>
          <p:nvPr>
            <p:ph type="ftr" sz="quarter" idx="11"/>
          </p:nvPr>
        </p:nvSpPr>
        <p:spPr/>
        <p:txBody>
          <a:bodyPr/>
          <a:lstStyle/>
          <a:p>
            <a:r>
              <a:rPr lang="en-GB" dirty="0" err="1"/>
              <a:t>www.investeurope.eu</a:t>
            </a:r>
            <a:endParaRPr lang="en-GB" dirty="0"/>
          </a:p>
        </p:txBody>
      </p:sp>
      <p:sp>
        <p:nvSpPr>
          <p:cNvPr id="5" name="Slide Number Placeholder 4"/>
          <p:cNvSpPr>
            <a:spLocks noGrp="1"/>
          </p:cNvSpPr>
          <p:nvPr>
            <p:ph type="sldNum" sz="quarter" idx="12"/>
          </p:nvPr>
        </p:nvSpPr>
        <p:spPr/>
        <p:txBody>
          <a:bodyPr/>
          <a:lstStyle/>
          <a:p>
            <a:fld id="{3A277439-5CFB-40D3-A371-F0CC064631A7}" type="slidenum">
              <a:rPr lang="en-GB" smtClean="0"/>
              <a:t>31</a:t>
            </a:fld>
            <a:endParaRPr lang="en-GB"/>
          </a:p>
        </p:txBody>
      </p:sp>
      <p:sp>
        <p:nvSpPr>
          <p:cNvPr id="6" name="Title 1"/>
          <p:cNvSpPr txBox="1">
            <a:spLocks/>
          </p:cNvSpPr>
          <p:nvPr/>
        </p:nvSpPr>
        <p:spPr>
          <a:xfrm>
            <a:off x="3666156" y="1705262"/>
            <a:ext cx="5094680" cy="221599"/>
          </a:xfrm>
          <a:prstGeom prst="rect">
            <a:avLst/>
          </a:prstGeom>
        </p:spPr>
        <p:txBody>
          <a:bodyPr vert="horz" wrap="square" lIns="0" tIns="0" rIns="0" bIns="0" rtlCol="0" anchor="t" anchorCtr="0">
            <a:spAutoFit/>
          </a:bodyPr>
          <a:lstStyle>
            <a:lvl1pPr algn="l" defTabSz="742950" rtl="0" eaLnBrk="1" latinLnBrk="0" hangingPunct="1">
              <a:lnSpc>
                <a:spcPct val="90000"/>
              </a:lnSpc>
              <a:spcBef>
                <a:spcPct val="0"/>
              </a:spcBef>
              <a:buNone/>
              <a:defRPr sz="2200" b="1" kern="1200">
                <a:solidFill>
                  <a:schemeClr val="tx2"/>
                </a:solidFill>
                <a:latin typeface="+mj-lt"/>
                <a:ea typeface="+mj-ea"/>
                <a:cs typeface="+mj-cs"/>
              </a:defRPr>
            </a:lvl1pPr>
          </a:lstStyle>
          <a:p>
            <a:r>
              <a:rPr lang="en-US" sz="1600" dirty="0"/>
              <a:t>Mid-Market fund investments</a:t>
            </a:r>
            <a:endParaRPr lang="en-US" sz="1600" baseline="30000" dirty="0"/>
          </a:p>
        </p:txBody>
      </p:sp>
      <p:sp>
        <p:nvSpPr>
          <p:cNvPr id="7" name="Text Placeholder 5"/>
          <p:cNvSpPr>
            <a:spLocks noGrp="1"/>
          </p:cNvSpPr>
          <p:nvPr>
            <p:ph type="body" sz="quarter" idx="14"/>
          </p:nvPr>
        </p:nvSpPr>
        <p:spPr>
          <a:xfrm>
            <a:off x="3658210" y="1989138"/>
            <a:ext cx="5903303" cy="204845"/>
          </a:xfrm>
        </p:spPr>
        <p:txBody>
          <a:bodyPr bIns="0"/>
          <a:lstStyle/>
          <a:p>
            <a:r>
              <a:rPr lang="en-US" sz="1000" dirty="0"/>
              <a:t>Percentage of € value, by sector</a:t>
            </a:r>
          </a:p>
        </p:txBody>
      </p:sp>
      <p:cxnSp>
        <p:nvCxnSpPr>
          <p:cNvPr id="9" name="Straight Connector 8">
            <a:extLst>
              <a:ext uri="{FF2B5EF4-FFF2-40B4-BE49-F238E27FC236}">
                <a16:creationId xmlns:a16="http://schemas.microsoft.com/office/drawing/2014/main" xmlns="" id="{DC6E1F5F-92B3-4119-BB37-6207FDB19FCE}"/>
              </a:ext>
            </a:extLst>
          </p:cNvPr>
          <p:cNvCxnSpPr/>
          <p:nvPr/>
        </p:nvCxnSpPr>
        <p:spPr>
          <a:xfrm>
            <a:off x="3371963" y="1710933"/>
            <a:ext cx="0" cy="4363864"/>
          </a:xfrm>
          <a:prstGeom prst="line">
            <a:avLst/>
          </a:prstGeom>
          <a:ln>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173A8D39-0464-C64C-AC68-B31BE53CC697}"/>
              </a:ext>
            </a:extLst>
          </p:cNvPr>
          <p:cNvSpPr txBox="1"/>
          <p:nvPr/>
        </p:nvSpPr>
        <p:spPr>
          <a:xfrm>
            <a:off x="345730" y="1690720"/>
            <a:ext cx="2880000" cy="4153490"/>
          </a:xfrm>
          <a:prstGeom prst="rect">
            <a:avLst/>
          </a:prstGeom>
          <a:noFill/>
        </p:spPr>
        <p:txBody>
          <a:bodyPr wrap="square" lIns="0" tIns="0" rIns="0" bIns="0" numCol="1" spcCol="360000" rtlCol="0">
            <a:noAutofit/>
          </a:bodyPr>
          <a:lstStyle/>
          <a:p>
            <a:pPr>
              <a:spcAft>
                <a:spcPts val="800"/>
              </a:spcAft>
            </a:pPr>
            <a:r>
              <a:rPr lang="en-US" sz="1000" dirty="0">
                <a:solidFill>
                  <a:schemeClr val="accent3"/>
                </a:solidFill>
              </a:rPr>
              <a:t>Mid-Market funds also invest in a wide range of sectors, the most common being ICT, Financial and insurance activities, Consumer goods and services, and Biotech and healthcare. There is </a:t>
            </a:r>
            <a:br>
              <a:rPr lang="en-US" sz="1000" dirty="0">
                <a:solidFill>
                  <a:schemeClr val="accent3"/>
                </a:solidFill>
              </a:rPr>
            </a:br>
            <a:r>
              <a:rPr lang="en-US" sz="1000" dirty="0">
                <a:solidFill>
                  <a:schemeClr val="accent3"/>
                </a:solidFill>
              </a:rPr>
              <a:t>a notable increase in the ICT sector’s importance for the Mid-Market between 2016 and 2020. During that five-year period, the percentage </a:t>
            </a:r>
            <a:br>
              <a:rPr lang="en-US" sz="1000" dirty="0">
                <a:solidFill>
                  <a:schemeClr val="accent3"/>
                </a:solidFill>
              </a:rPr>
            </a:br>
            <a:r>
              <a:rPr lang="en-US" sz="1000" dirty="0">
                <a:solidFill>
                  <a:schemeClr val="accent3"/>
                </a:solidFill>
              </a:rPr>
              <a:t>of total investment into ICT increased from </a:t>
            </a:r>
            <a:br>
              <a:rPr lang="en-US" sz="1000" dirty="0">
                <a:solidFill>
                  <a:schemeClr val="accent3"/>
                </a:solidFill>
              </a:rPr>
            </a:br>
            <a:r>
              <a:rPr lang="en-US" sz="1000" dirty="0">
                <a:solidFill>
                  <a:schemeClr val="accent3"/>
                </a:solidFill>
              </a:rPr>
              <a:t>18% to 37%.</a:t>
            </a:r>
          </a:p>
        </p:txBody>
      </p:sp>
      <p:graphicFrame>
        <p:nvGraphicFramePr>
          <p:cNvPr id="12" name="Chart 11">
            <a:extLst>
              <a:ext uri="{FF2B5EF4-FFF2-40B4-BE49-F238E27FC236}">
                <a16:creationId xmlns:a16="http://schemas.microsoft.com/office/drawing/2014/main" xmlns="" id="{FA21A3B0-A544-E849-8D78-F2DE5FBC0868}"/>
              </a:ext>
            </a:extLst>
          </p:cNvPr>
          <p:cNvGraphicFramePr/>
          <p:nvPr>
            <p:extLst>
              <p:ext uri="{D42A27DB-BD31-4B8C-83A1-F6EECF244321}">
                <p14:modId xmlns:p14="http://schemas.microsoft.com/office/powerpoint/2010/main" val="1694628451"/>
              </p:ext>
            </p:extLst>
          </p:nvPr>
        </p:nvGraphicFramePr>
        <p:xfrm>
          <a:off x="3501250" y="2243453"/>
          <a:ext cx="6197131" cy="3651911"/>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a:extLst>
              <a:ext uri="{FF2B5EF4-FFF2-40B4-BE49-F238E27FC236}">
                <a16:creationId xmlns:a16="http://schemas.microsoft.com/office/drawing/2014/main" xmlns="" id="{0B5C26B3-AE4C-9243-9DC6-4CAA4EE3FE0D}"/>
              </a:ext>
            </a:extLst>
          </p:cNvPr>
          <p:cNvSpPr/>
          <p:nvPr/>
        </p:nvSpPr>
        <p:spPr>
          <a:xfrm>
            <a:off x="3666156" y="5130459"/>
            <a:ext cx="200099" cy="337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06996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488" y="978011"/>
            <a:ext cx="9217025" cy="377402"/>
          </a:xfrm>
        </p:spPr>
        <p:txBody>
          <a:bodyPr/>
          <a:lstStyle/>
          <a:p>
            <a:r>
              <a:rPr lang="en-US" dirty="0"/>
              <a:t>Fund focus</a:t>
            </a:r>
            <a:r>
              <a:rPr lang="en-US" b="0" dirty="0"/>
              <a:t> continued</a:t>
            </a:r>
            <a:endParaRPr lang="en-US" dirty="0"/>
          </a:p>
        </p:txBody>
      </p:sp>
      <p:sp>
        <p:nvSpPr>
          <p:cNvPr id="4" name="Footer Placeholder 3"/>
          <p:cNvSpPr>
            <a:spLocks noGrp="1"/>
          </p:cNvSpPr>
          <p:nvPr>
            <p:ph type="ftr" sz="quarter" idx="11"/>
          </p:nvPr>
        </p:nvSpPr>
        <p:spPr/>
        <p:txBody>
          <a:bodyPr/>
          <a:lstStyle/>
          <a:p>
            <a:r>
              <a:rPr lang="en-GB" dirty="0" err="1"/>
              <a:t>www.investeurope.eu</a:t>
            </a:r>
            <a:endParaRPr lang="en-GB" dirty="0"/>
          </a:p>
        </p:txBody>
      </p:sp>
      <p:sp>
        <p:nvSpPr>
          <p:cNvPr id="5" name="Slide Number Placeholder 4"/>
          <p:cNvSpPr>
            <a:spLocks noGrp="1"/>
          </p:cNvSpPr>
          <p:nvPr>
            <p:ph type="sldNum" sz="quarter" idx="12"/>
          </p:nvPr>
        </p:nvSpPr>
        <p:spPr/>
        <p:txBody>
          <a:bodyPr/>
          <a:lstStyle/>
          <a:p>
            <a:fld id="{3A277439-5CFB-40D3-A371-F0CC064631A7}" type="slidenum">
              <a:rPr lang="en-GB" smtClean="0"/>
              <a:t>32</a:t>
            </a:fld>
            <a:endParaRPr lang="en-GB"/>
          </a:p>
        </p:txBody>
      </p:sp>
      <p:sp>
        <p:nvSpPr>
          <p:cNvPr id="6" name="Title 1"/>
          <p:cNvSpPr txBox="1">
            <a:spLocks/>
          </p:cNvSpPr>
          <p:nvPr/>
        </p:nvSpPr>
        <p:spPr>
          <a:xfrm>
            <a:off x="3666156" y="1705262"/>
            <a:ext cx="5094680" cy="221599"/>
          </a:xfrm>
          <a:prstGeom prst="rect">
            <a:avLst/>
          </a:prstGeom>
        </p:spPr>
        <p:txBody>
          <a:bodyPr vert="horz" wrap="square" lIns="0" tIns="0" rIns="0" bIns="0" rtlCol="0" anchor="t" anchorCtr="0">
            <a:spAutoFit/>
          </a:bodyPr>
          <a:lstStyle>
            <a:lvl1pPr algn="l" defTabSz="742950" rtl="0" eaLnBrk="1" latinLnBrk="0" hangingPunct="1">
              <a:lnSpc>
                <a:spcPct val="90000"/>
              </a:lnSpc>
              <a:spcBef>
                <a:spcPct val="0"/>
              </a:spcBef>
              <a:buNone/>
              <a:defRPr sz="2200" b="1" kern="1200">
                <a:solidFill>
                  <a:schemeClr val="tx2"/>
                </a:solidFill>
                <a:latin typeface="+mj-lt"/>
                <a:ea typeface="+mj-ea"/>
                <a:cs typeface="+mj-cs"/>
              </a:defRPr>
            </a:lvl1pPr>
          </a:lstStyle>
          <a:p>
            <a:r>
              <a:rPr lang="en-US" sz="1600" dirty="0"/>
              <a:t>Mid-Market funds</a:t>
            </a:r>
            <a:endParaRPr lang="en-US" sz="1600" baseline="30000" dirty="0"/>
          </a:p>
        </p:txBody>
      </p:sp>
      <p:sp>
        <p:nvSpPr>
          <p:cNvPr id="7" name="Text Placeholder 5"/>
          <p:cNvSpPr>
            <a:spLocks noGrp="1"/>
          </p:cNvSpPr>
          <p:nvPr>
            <p:ph type="body" sz="quarter" idx="14"/>
          </p:nvPr>
        </p:nvSpPr>
        <p:spPr>
          <a:xfrm>
            <a:off x="3658210" y="1989138"/>
            <a:ext cx="5903303" cy="204845"/>
          </a:xfrm>
        </p:spPr>
        <p:txBody>
          <a:bodyPr bIns="0"/>
          <a:lstStyle/>
          <a:p>
            <a:r>
              <a:rPr lang="en-US" sz="1000" dirty="0"/>
              <a:t>By number of sectors invested into by each fund</a:t>
            </a:r>
          </a:p>
        </p:txBody>
      </p:sp>
      <p:cxnSp>
        <p:nvCxnSpPr>
          <p:cNvPr id="9" name="Straight Connector 8">
            <a:extLst>
              <a:ext uri="{FF2B5EF4-FFF2-40B4-BE49-F238E27FC236}">
                <a16:creationId xmlns:a16="http://schemas.microsoft.com/office/drawing/2014/main" xmlns="" id="{DC6E1F5F-92B3-4119-BB37-6207FDB19FCE}"/>
              </a:ext>
            </a:extLst>
          </p:cNvPr>
          <p:cNvCxnSpPr/>
          <p:nvPr/>
        </p:nvCxnSpPr>
        <p:spPr>
          <a:xfrm>
            <a:off x="3371963" y="1710933"/>
            <a:ext cx="0" cy="4363864"/>
          </a:xfrm>
          <a:prstGeom prst="line">
            <a:avLst/>
          </a:prstGeom>
          <a:ln>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173A8D39-0464-C64C-AC68-B31BE53CC697}"/>
              </a:ext>
            </a:extLst>
          </p:cNvPr>
          <p:cNvSpPr txBox="1"/>
          <p:nvPr/>
        </p:nvSpPr>
        <p:spPr>
          <a:xfrm>
            <a:off x="345730" y="1690720"/>
            <a:ext cx="2880000" cy="4153490"/>
          </a:xfrm>
          <a:prstGeom prst="rect">
            <a:avLst/>
          </a:prstGeom>
          <a:noFill/>
        </p:spPr>
        <p:txBody>
          <a:bodyPr wrap="square" lIns="0" tIns="0" rIns="0" bIns="0" numCol="1" spcCol="360000" rtlCol="0">
            <a:noAutofit/>
          </a:bodyPr>
          <a:lstStyle/>
          <a:p>
            <a:pPr>
              <a:spcAft>
                <a:spcPts val="800"/>
              </a:spcAft>
            </a:pPr>
            <a:r>
              <a:rPr lang="en-US" sz="1000" dirty="0">
                <a:solidFill>
                  <a:schemeClr val="accent3"/>
                </a:solidFill>
              </a:rPr>
              <a:t>Another important consideration for investors </a:t>
            </a:r>
            <a:br>
              <a:rPr lang="en-US" sz="1000" dirty="0">
                <a:solidFill>
                  <a:schemeClr val="accent3"/>
                </a:solidFill>
              </a:rPr>
            </a:br>
            <a:r>
              <a:rPr lang="en-US" sz="1000" dirty="0">
                <a:solidFill>
                  <a:schemeClr val="accent3"/>
                </a:solidFill>
              </a:rPr>
              <a:t>is fund focus. Within the Mid-Market, LPs have the possibility to invest into funds considered sector specialists, or else sector generalists. </a:t>
            </a:r>
            <a:br>
              <a:rPr lang="en-US" sz="1000" dirty="0">
                <a:solidFill>
                  <a:schemeClr val="accent3"/>
                </a:solidFill>
              </a:rPr>
            </a:br>
            <a:r>
              <a:rPr lang="en-US" sz="1000" dirty="0">
                <a:solidFill>
                  <a:schemeClr val="accent3"/>
                </a:solidFill>
              </a:rPr>
              <a:t>28% of Mid-Market funds focused on Europe have invested into four different sectors. A smaller percentage invest only in 1 or two sectors and </a:t>
            </a:r>
            <a:br>
              <a:rPr lang="en-US" sz="1000" dirty="0">
                <a:solidFill>
                  <a:schemeClr val="accent3"/>
                </a:solidFill>
              </a:rPr>
            </a:br>
            <a:r>
              <a:rPr lang="en-US" sz="1000" dirty="0">
                <a:solidFill>
                  <a:schemeClr val="accent3"/>
                </a:solidFill>
              </a:rPr>
              <a:t>it is a similar story for funds investing in six </a:t>
            </a:r>
            <a:br>
              <a:rPr lang="en-US" sz="1000" dirty="0">
                <a:solidFill>
                  <a:schemeClr val="accent3"/>
                </a:solidFill>
              </a:rPr>
            </a:br>
            <a:r>
              <a:rPr lang="en-US" sz="1000" dirty="0">
                <a:solidFill>
                  <a:schemeClr val="accent3"/>
                </a:solidFill>
              </a:rPr>
              <a:t>or seven sectors.</a:t>
            </a:r>
          </a:p>
        </p:txBody>
      </p:sp>
      <p:graphicFrame>
        <p:nvGraphicFramePr>
          <p:cNvPr id="12" name="Chart 11">
            <a:extLst>
              <a:ext uri="{FF2B5EF4-FFF2-40B4-BE49-F238E27FC236}">
                <a16:creationId xmlns:a16="http://schemas.microsoft.com/office/drawing/2014/main" xmlns="" id="{059C8B0B-DDC5-2E4A-8CCF-FDD41684EE37}"/>
              </a:ext>
            </a:extLst>
          </p:cNvPr>
          <p:cNvGraphicFramePr/>
          <p:nvPr>
            <p:extLst>
              <p:ext uri="{D42A27DB-BD31-4B8C-83A1-F6EECF244321}">
                <p14:modId xmlns:p14="http://schemas.microsoft.com/office/powerpoint/2010/main" val="176385584"/>
              </p:ext>
            </p:extLst>
          </p:nvPr>
        </p:nvGraphicFramePr>
        <p:xfrm>
          <a:off x="3501250" y="2494190"/>
          <a:ext cx="6197131" cy="3278756"/>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Box 12">
            <a:extLst>
              <a:ext uri="{FF2B5EF4-FFF2-40B4-BE49-F238E27FC236}">
                <a16:creationId xmlns:a16="http://schemas.microsoft.com/office/drawing/2014/main" xmlns="" id="{8EC4E9C7-4AA2-B94E-8FD9-27D1FF521E32}"/>
              </a:ext>
            </a:extLst>
          </p:cNvPr>
          <p:cNvSpPr txBox="1"/>
          <p:nvPr/>
        </p:nvSpPr>
        <p:spPr>
          <a:xfrm>
            <a:off x="5319990" y="1697014"/>
            <a:ext cx="369433" cy="165789"/>
          </a:xfrm>
          <a:prstGeom prst="rect">
            <a:avLst/>
          </a:prstGeom>
          <a:noFill/>
        </p:spPr>
        <p:txBody>
          <a:bodyPr wrap="square" lIns="0" tIns="0" rIns="0" bIns="0" numCol="1" spcCol="360000" rtlCol="0">
            <a:noAutofit/>
          </a:bodyPr>
          <a:lstStyle/>
          <a:p>
            <a:pPr>
              <a:spcAft>
                <a:spcPts val="800"/>
              </a:spcAft>
            </a:pPr>
            <a:r>
              <a:rPr lang="en-US" sz="800" b="1" dirty="0">
                <a:solidFill>
                  <a:schemeClr val="accent1"/>
                </a:solidFill>
              </a:rPr>
              <a:t>16</a:t>
            </a:r>
          </a:p>
        </p:txBody>
      </p:sp>
      <p:sp>
        <p:nvSpPr>
          <p:cNvPr id="14" name="Text Placeholder 5"/>
          <p:cNvSpPr txBox="1">
            <a:spLocks/>
          </p:cNvSpPr>
          <p:nvPr/>
        </p:nvSpPr>
        <p:spPr>
          <a:xfrm>
            <a:off x="3658210" y="5599604"/>
            <a:ext cx="5903303" cy="204845"/>
          </a:xfrm>
          <a:prstGeom prst="rect">
            <a:avLst/>
          </a:prstGeom>
        </p:spPr>
        <p:txBody>
          <a:bodyPr vert="horz" lIns="0" tIns="0" rIns="0" bIns="0" rtlCol="0">
            <a:noAutofit/>
          </a:bodyPr>
          <a:lstStyle>
            <a:lvl1pPr marL="0" indent="0" algn="l" defTabSz="742950" rtl="0" eaLnBrk="1" latinLnBrk="0" hangingPunct="1">
              <a:lnSpc>
                <a:spcPct val="100000"/>
              </a:lnSpc>
              <a:spcBef>
                <a:spcPts val="0"/>
              </a:spcBef>
              <a:buFont typeface="Arial" panose="020B0604020202020204" pitchFamily="34" charset="0"/>
              <a:buNone/>
              <a:defRPr sz="1600" kern="1200">
                <a:solidFill>
                  <a:schemeClr val="accent3"/>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400" kern="1200">
                <a:solidFill>
                  <a:schemeClr val="accent3"/>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400" kern="1200">
                <a:solidFill>
                  <a:schemeClr val="accent3"/>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00" kern="1200">
                <a:solidFill>
                  <a:schemeClr val="accent3"/>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00" kern="1200">
                <a:solidFill>
                  <a:schemeClr val="accent3"/>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algn="ctr"/>
            <a:r>
              <a:rPr lang="en-US" sz="1000" dirty="0"/>
              <a:t>Number of sectors invested into by fund</a:t>
            </a:r>
          </a:p>
        </p:txBody>
      </p:sp>
      <p:sp>
        <p:nvSpPr>
          <p:cNvPr id="17" name="Text Placeholder 4132">
            <a:extLst>
              <a:ext uri="{FF2B5EF4-FFF2-40B4-BE49-F238E27FC236}">
                <a16:creationId xmlns:a16="http://schemas.microsoft.com/office/drawing/2014/main" xmlns="" id="{FD791069-B152-48CB-BFDB-B0E7D94C6C7E}"/>
              </a:ext>
            </a:extLst>
          </p:cNvPr>
          <p:cNvSpPr txBox="1">
            <a:spLocks/>
          </p:cNvSpPr>
          <p:nvPr/>
        </p:nvSpPr>
        <p:spPr>
          <a:xfrm>
            <a:off x="348954" y="5903929"/>
            <a:ext cx="172640" cy="130515"/>
          </a:xfrm>
          <a:prstGeom prst="rect">
            <a:avLst/>
          </a:prstGeom>
        </p:spPr>
        <p:txBody>
          <a:bodyPr lIns="0" tIns="0" rIns="0" bIns="0"/>
          <a:lstStyle>
            <a:lvl1pPr marL="176213" indent="-176213" algn="l" defTabSz="914400" rtl="0" eaLnBrk="1" latinLnBrk="0" hangingPunct="1">
              <a:lnSpc>
                <a:spcPct val="90000"/>
              </a:lnSpc>
              <a:spcBef>
                <a:spcPts val="1000"/>
              </a:spcBef>
              <a:buFont typeface="Arial" panose="020B0604020202020204" pitchFamily="34" charset="0"/>
              <a:buChar char="•"/>
              <a:defRPr sz="1200" kern="1200">
                <a:solidFill>
                  <a:schemeClr val="accent3"/>
                </a:solidFill>
                <a:latin typeface="+mn-lt"/>
                <a:ea typeface="+mn-ea"/>
                <a:cs typeface="+mn-cs"/>
              </a:defRPr>
            </a:lvl1pPr>
            <a:lvl2pPr marL="360363" indent="-182563"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2pPr>
            <a:lvl3pPr marL="447675"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3pPr>
            <a:lvl4pPr marL="625475" indent="-177800"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4pPr>
            <a:lvl5pPr marL="808038"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700" dirty="0">
                <a:solidFill>
                  <a:schemeClr val="accent1"/>
                </a:solidFill>
              </a:rPr>
              <a:t>16</a:t>
            </a:r>
          </a:p>
        </p:txBody>
      </p:sp>
      <p:sp>
        <p:nvSpPr>
          <p:cNvPr id="18" name="Text Placeholder 4132">
            <a:extLst>
              <a:ext uri="{FF2B5EF4-FFF2-40B4-BE49-F238E27FC236}">
                <a16:creationId xmlns:a16="http://schemas.microsoft.com/office/drawing/2014/main" xmlns="" id="{FD791069-B152-48CB-BFDB-B0E7D94C6C7E}"/>
              </a:ext>
            </a:extLst>
          </p:cNvPr>
          <p:cNvSpPr txBox="1">
            <a:spLocks/>
          </p:cNvSpPr>
          <p:nvPr/>
        </p:nvSpPr>
        <p:spPr>
          <a:xfrm>
            <a:off x="473529" y="5897490"/>
            <a:ext cx="2848791" cy="356352"/>
          </a:xfrm>
          <a:prstGeom prst="rect">
            <a:avLst/>
          </a:prstGeom>
        </p:spPr>
        <p:txBody>
          <a:bodyPr lIns="0" tIns="0" rIns="0" bIns="0"/>
          <a:lstStyle>
            <a:lvl1pPr marL="176213" indent="-176213" algn="l" defTabSz="914400" rtl="0" eaLnBrk="1" latinLnBrk="0" hangingPunct="1">
              <a:lnSpc>
                <a:spcPct val="90000"/>
              </a:lnSpc>
              <a:spcBef>
                <a:spcPts val="1000"/>
              </a:spcBef>
              <a:buFont typeface="Arial" panose="020B0604020202020204" pitchFamily="34" charset="0"/>
              <a:buChar char="•"/>
              <a:defRPr sz="1200" kern="1200">
                <a:solidFill>
                  <a:schemeClr val="accent3"/>
                </a:solidFill>
                <a:latin typeface="+mn-lt"/>
                <a:ea typeface="+mn-ea"/>
                <a:cs typeface="+mn-cs"/>
              </a:defRPr>
            </a:lvl1pPr>
            <a:lvl2pPr marL="360363" indent="-182563"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2pPr>
            <a:lvl3pPr marL="447675"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3pPr>
            <a:lvl4pPr marL="625475" indent="-177800"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4pPr>
            <a:lvl5pPr marL="808038"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700" dirty="0"/>
              <a:t>Funds included in this analysis are those which have </a:t>
            </a:r>
            <a:br>
              <a:rPr lang="en-GB" sz="700" dirty="0"/>
            </a:br>
            <a:r>
              <a:rPr lang="en-GB" sz="700" dirty="0"/>
              <a:t>&gt;=5 investments registered in the database</a:t>
            </a:r>
          </a:p>
        </p:txBody>
      </p:sp>
      <p:grpSp>
        <p:nvGrpSpPr>
          <p:cNvPr id="15" name="Group 14"/>
          <p:cNvGrpSpPr/>
          <p:nvPr/>
        </p:nvGrpSpPr>
        <p:grpSpPr>
          <a:xfrm>
            <a:off x="342076" y="3616075"/>
            <a:ext cx="1738127" cy="748099"/>
            <a:chOff x="7782782" y="1432154"/>
            <a:chExt cx="1738127" cy="748099"/>
          </a:xfrm>
        </p:grpSpPr>
        <p:sp>
          <p:nvSpPr>
            <p:cNvPr id="16" name="TextBox 15">
              <a:extLst>
                <a:ext uri="{FF2B5EF4-FFF2-40B4-BE49-F238E27FC236}">
                  <a16:creationId xmlns:a16="http://schemas.microsoft.com/office/drawing/2014/main" xmlns="" id="{9246A3D5-0804-4608-AE2F-948102A6F413}"/>
                </a:ext>
              </a:extLst>
            </p:cNvPr>
            <p:cNvSpPr txBox="1"/>
            <p:nvPr/>
          </p:nvSpPr>
          <p:spPr>
            <a:xfrm>
              <a:off x="7782782" y="1531774"/>
              <a:ext cx="761427" cy="553998"/>
            </a:xfrm>
            <a:prstGeom prst="rect">
              <a:avLst/>
            </a:prstGeom>
            <a:noFill/>
          </p:spPr>
          <p:txBody>
            <a:bodyPr wrap="none" lIns="0" tIns="0" rIns="0" bIns="0" rtlCol="0">
              <a:spAutoFit/>
            </a:bodyPr>
            <a:lstStyle/>
            <a:p>
              <a:r>
                <a:rPr lang="de-DE" sz="3600" dirty="0">
                  <a:solidFill>
                    <a:schemeClr val="accent1"/>
                  </a:solidFill>
                </a:rPr>
                <a:t>28%</a:t>
              </a:r>
            </a:p>
          </p:txBody>
        </p:sp>
        <p:sp>
          <p:nvSpPr>
            <p:cNvPr id="19" name="TextBox 18">
              <a:extLst>
                <a:ext uri="{FF2B5EF4-FFF2-40B4-BE49-F238E27FC236}">
                  <a16:creationId xmlns:a16="http://schemas.microsoft.com/office/drawing/2014/main" xmlns="" id="{60034226-AEF6-4E2E-BAF0-E165D9B1C1F4}"/>
                </a:ext>
              </a:extLst>
            </p:cNvPr>
            <p:cNvSpPr txBox="1"/>
            <p:nvPr/>
          </p:nvSpPr>
          <p:spPr>
            <a:xfrm>
              <a:off x="7782783" y="2041754"/>
              <a:ext cx="1738126" cy="138499"/>
            </a:xfrm>
            <a:prstGeom prst="rect">
              <a:avLst/>
            </a:prstGeom>
            <a:noFill/>
          </p:spPr>
          <p:txBody>
            <a:bodyPr wrap="square" lIns="0" tIns="0" rIns="0" bIns="0" rtlCol="0">
              <a:spAutoFit/>
            </a:bodyPr>
            <a:lstStyle/>
            <a:p>
              <a:r>
                <a:rPr lang="en-GB" sz="900" dirty="0">
                  <a:solidFill>
                    <a:schemeClr val="accent1"/>
                  </a:solidFill>
                </a:rPr>
                <a:t>of Mid-Market funds invest into</a:t>
              </a:r>
            </a:p>
          </p:txBody>
        </p:sp>
        <p:sp>
          <p:nvSpPr>
            <p:cNvPr id="20" name="TextBox 19">
              <a:extLst>
                <a:ext uri="{FF2B5EF4-FFF2-40B4-BE49-F238E27FC236}">
                  <a16:creationId xmlns:a16="http://schemas.microsoft.com/office/drawing/2014/main" xmlns="" id="{60034226-AEF6-4E2E-BAF0-E165D9B1C1F4}"/>
                </a:ext>
              </a:extLst>
            </p:cNvPr>
            <p:cNvSpPr txBox="1"/>
            <p:nvPr/>
          </p:nvSpPr>
          <p:spPr>
            <a:xfrm>
              <a:off x="7782783" y="1432154"/>
              <a:ext cx="1738126" cy="138499"/>
            </a:xfrm>
            <a:prstGeom prst="rect">
              <a:avLst/>
            </a:prstGeom>
            <a:noFill/>
          </p:spPr>
          <p:txBody>
            <a:bodyPr wrap="square" lIns="0" tIns="0" rIns="0" bIns="0" rtlCol="0">
              <a:spAutoFit/>
            </a:bodyPr>
            <a:lstStyle/>
            <a:p>
              <a:r>
                <a:rPr lang="en-GB" sz="900" dirty="0">
                  <a:solidFill>
                    <a:schemeClr val="accent1"/>
                  </a:solidFill>
                </a:rPr>
                <a:t>Just over</a:t>
              </a:r>
            </a:p>
          </p:txBody>
        </p:sp>
      </p:grpSp>
      <p:grpSp>
        <p:nvGrpSpPr>
          <p:cNvPr id="21" name="Group 20"/>
          <p:cNvGrpSpPr/>
          <p:nvPr/>
        </p:nvGrpSpPr>
        <p:grpSpPr>
          <a:xfrm>
            <a:off x="342076" y="4416087"/>
            <a:ext cx="1738127" cy="648479"/>
            <a:chOff x="7782782" y="1531774"/>
            <a:chExt cx="1738127" cy="648479"/>
          </a:xfrm>
        </p:grpSpPr>
        <p:sp>
          <p:nvSpPr>
            <p:cNvPr id="22" name="TextBox 21">
              <a:extLst>
                <a:ext uri="{FF2B5EF4-FFF2-40B4-BE49-F238E27FC236}">
                  <a16:creationId xmlns:a16="http://schemas.microsoft.com/office/drawing/2014/main" xmlns="" id="{9246A3D5-0804-4608-AE2F-948102A6F413}"/>
                </a:ext>
              </a:extLst>
            </p:cNvPr>
            <p:cNvSpPr txBox="1"/>
            <p:nvPr/>
          </p:nvSpPr>
          <p:spPr>
            <a:xfrm>
              <a:off x="7782782" y="1531774"/>
              <a:ext cx="242054" cy="553998"/>
            </a:xfrm>
            <a:prstGeom prst="rect">
              <a:avLst/>
            </a:prstGeom>
            <a:noFill/>
          </p:spPr>
          <p:txBody>
            <a:bodyPr wrap="none" lIns="0" tIns="0" rIns="0" bIns="0" rtlCol="0">
              <a:spAutoFit/>
            </a:bodyPr>
            <a:lstStyle/>
            <a:p>
              <a:r>
                <a:rPr lang="de-DE" sz="3600" dirty="0">
                  <a:solidFill>
                    <a:schemeClr val="accent1"/>
                  </a:solidFill>
                </a:rPr>
                <a:t>4</a:t>
              </a:r>
            </a:p>
          </p:txBody>
        </p:sp>
        <p:sp>
          <p:nvSpPr>
            <p:cNvPr id="23" name="TextBox 22">
              <a:extLst>
                <a:ext uri="{FF2B5EF4-FFF2-40B4-BE49-F238E27FC236}">
                  <a16:creationId xmlns:a16="http://schemas.microsoft.com/office/drawing/2014/main" xmlns="" id="{60034226-AEF6-4E2E-BAF0-E165D9B1C1F4}"/>
                </a:ext>
              </a:extLst>
            </p:cNvPr>
            <p:cNvSpPr txBox="1"/>
            <p:nvPr/>
          </p:nvSpPr>
          <p:spPr>
            <a:xfrm>
              <a:off x="7782783" y="2041754"/>
              <a:ext cx="1738126" cy="138499"/>
            </a:xfrm>
            <a:prstGeom prst="rect">
              <a:avLst/>
            </a:prstGeom>
            <a:noFill/>
          </p:spPr>
          <p:txBody>
            <a:bodyPr wrap="square" lIns="0" tIns="0" rIns="0" bIns="0" rtlCol="0">
              <a:spAutoFit/>
            </a:bodyPr>
            <a:lstStyle/>
            <a:p>
              <a:r>
                <a:rPr lang="en-GB" sz="900" dirty="0">
                  <a:solidFill>
                    <a:schemeClr val="accent1"/>
                  </a:solidFill>
                </a:rPr>
                <a:t>different sectors</a:t>
              </a:r>
            </a:p>
          </p:txBody>
        </p:sp>
      </p:grpSp>
    </p:spTree>
    <p:extLst>
      <p:ext uri="{BB962C8B-B14F-4D97-AF65-F5344CB8AC3E}">
        <p14:creationId xmlns:p14="http://schemas.microsoft.com/office/powerpoint/2010/main" val="8709148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488" y="961683"/>
            <a:ext cx="9217025" cy="377402"/>
          </a:xfrm>
        </p:spPr>
        <p:txBody>
          <a:bodyPr/>
          <a:lstStyle/>
          <a:p>
            <a:r>
              <a:rPr lang="en-US" dirty="0"/>
              <a:t>Sources of capital &amp; investable reserves</a:t>
            </a:r>
          </a:p>
        </p:txBody>
      </p:sp>
      <p:sp>
        <p:nvSpPr>
          <p:cNvPr id="4" name="Footer Placeholder 3"/>
          <p:cNvSpPr>
            <a:spLocks noGrp="1"/>
          </p:cNvSpPr>
          <p:nvPr>
            <p:ph type="ftr" sz="quarter" idx="11"/>
          </p:nvPr>
        </p:nvSpPr>
        <p:spPr/>
        <p:txBody>
          <a:bodyPr/>
          <a:lstStyle/>
          <a:p>
            <a:r>
              <a:rPr lang="en-GB" dirty="0" err="1"/>
              <a:t>www.investeurope.eu</a:t>
            </a:r>
            <a:endParaRPr lang="en-GB" dirty="0"/>
          </a:p>
        </p:txBody>
      </p:sp>
      <p:sp>
        <p:nvSpPr>
          <p:cNvPr id="5" name="Slide Number Placeholder 4"/>
          <p:cNvSpPr>
            <a:spLocks noGrp="1"/>
          </p:cNvSpPr>
          <p:nvPr>
            <p:ph type="sldNum" sz="quarter" idx="12"/>
          </p:nvPr>
        </p:nvSpPr>
        <p:spPr/>
        <p:txBody>
          <a:bodyPr/>
          <a:lstStyle/>
          <a:p>
            <a:fld id="{3A277439-5CFB-40D3-A371-F0CC064631A7}" type="slidenum">
              <a:rPr lang="en-GB" smtClean="0"/>
              <a:t>33</a:t>
            </a:fld>
            <a:endParaRPr lang="en-GB"/>
          </a:p>
        </p:txBody>
      </p:sp>
      <p:sp>
        <p:nvSpPr>
          <p:cNvPr id="6" name="Title 1"/>
          <p:cNvSpPr txBox="1">
            <a:spLocks/>
          </p:cNvSpPr>
          <p:nvPr/>
        </p:nvSpPr>
        <p:spPr>
          <a:xfrm>
            <a:off x="3666156" y="1705262"/>
            <a:ext cx="5094680" cy="221599"/>
          </a:xfrm>
          <a:prstGeom prst="rect">
            <a:avLst/>
          </a:prstGeom>
        </p:spPr>
        <p:txBody>
          <a:bodyPr vert="horz" wrap="square" lIns="0" tIns="0" rIns="0" bIns="0" rtlCol="0" anchor="t" anchorCtr="0">
            <a:spAutoFit/>
          </a:bodyPr>
          <a:lstStyle>
            <a:lvl1pPr algn="l" defTabSz="742950" rtl="0" eaLnBrk="1" latinLnBrk="0" hangingPunct="1">
              <a:lnSpc>
                <a:spcPct val="90000"/>
              </a:lnSpc>
              <a:spcBef>
                <a:spcPct val="0"/>
              </a:spcBef>
              <a:buNone/>
              <a:defRPr sz="2200" b="1" kern="1200">
                <a:solidFill>
                  <a:schemeClr val="tx2"/>
                </a:solidFill>
                <a:latin typeface="+mj-lt"/>
                <a:ea typeface="+mj-ea"/>
                <a:cs typeface="+mj-cs"/>
              </a:defRPr>
            </a:lvl1pPr>
          </a:lstStyle>
          <a:p>
            <a:r>
              <a:rPr lang="en-US" sz="1600" dirty="0"/>
              <a:t>Funds raised by Mid-Market funds</a:t>
            </a:r>
          </a:p>
        </p:txBody>
      </p:sp>
      <p:sp>
        <p:nvSpPr>
          <p:cNvPr id="7" name="Text Placeholder 5"/>
          <p:cNvSpPr>
            <a:spLocks noGrp="1"/>
          </p:cNvSpPr>
          <p:nvPr>
            <p:ph type="body" sz="quarter" idx="14"/>
          </p:nvPr>
        </p:nvSpPr>
        <p:spPr>
          <a:xfrm>
            <a:off x="3658210" y="1989138"/>
            <a:ext cx="5903303" cy="204845"/>
          </a:xfrm>
        </p:spPr>
        <p:txBody>
          <a:bodyPr bIns="0"/>
          <a:lstStyle/>
          <a:p>
            <a:r>
              <a:rPr lang="en-US" sz="1000" dirty="0"/>
              <a:t>By time period</a:t>
            </a:r>
          </a:p>
        </p:txBody>
      </p:sp>
      <p:cxnSp>
        <p:nvCxnSpPr>
          <p:cNvPr id="9" name="Straight Connector 8">
            <a:extLst>
              <a:ext uri="{FF2B5EF4-FFF2-40B4-BE49-F238E27FC236}">
                <a16:creationId xmlns:a16="http://schemas.microsoft.com/office/drawing/2014/main" xmlns="" id="{DC6E1F5F-92B3-4119-BB37-6207FDB19FCE}"/>
              </a:ext>
            </a:extLst>
          </p:cNvPr>
          <p:cNvCxnSpPr/>
          <p:nvPr/>
        </p:nvCxnSpPr>
        <p:spPr>
          <a:xfrm>
            <a:off x="3371963" y="1710933"/>
            <a:ext cx="0" cy="4363864"/>
          </a:xfrm>
          <a:prstGeom prst="line">
            <a:avLst/>
          </a:prstGeom>
          <a:ln>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173A8D39-0464-C64C-AC68-B31BE53CC697}"/>
              </a:ext>
            </a:extLst>
          </p:cNvPr>
          <p:cNvSpPr txBox="1"/>
          <p:nvPr/>
        </p:nvSpPr>
        <p:spPr>
          <a:xfrm>
            <a:off x="345730" y="1690720"/>
            <a:ext cx="2880000" cy="4153490"/>
          </a:xfrm>
          <a:prstGeom prst="rect">
            <a:avLst/>
          </a:prstGeom>
          <a:noFill/>
        </p:spPr>
        <p:txBody>
          <a:bodyPr wrap="square" lIns="0" tIns="0" rIns="0" bIns="0" numCol="1" spcCol="360000" rtlCol="0">
            <a:noAutofit/>
          </a:bodyPr>
          <a:lstStyle/>
          <a:p>
            <a:pPr>
              <a:spcAft>
                <a:spcPts val="800"/>
              </a:spcAft>
            </a:pPr>
            <a:r>
              <a:rPr lang="en-US" sz="1000" dirty="0">
                <a:solidFill>
                  <a:schemeClr val="accent3"/>
                </a:solidFill>
              </a:rPr>
              <a:t>Perhaps unsurprisingly, given their strong historical performance, over time Mid-Market funds have received increased capital allocations from LPs, indicating rising confidence in these funds’ ability to provide good returns. In the 2016-2020 period, Mid-Market funds raised €137bn.</a:t>
            </a:r>
          </a:p>
        </p:txBody>
      </p:sp>
      <p:graphicFrame>
        <p:nvGraphicFramePr>
          <p:cNvPr id="14" name="Chart 13">
            <a:extLst>
              <a:ext uri="{FF2B5EF4-FFF2-40B4-BE49-F238E27FC236}">
                <a16:creationId xmlns:a16="http://schemas.microsoft.com/office/drawing/2014/main" xmlns="" id="{07EA4CCB-F710-DC47-9259-A58346F98478}"/>
              </a:ext>
            </a:extLst>
          </p:cNvPr>
          <p:cNvGraphicFramePr/>
          <p:nvPr>
            <p:extLst>
              <p:ext uri="{D42A27DB-BD31-4B8C-83A1-F6EECF244321}">
                <p14:modId xmlns:p14="http://schemas.microsoft.com/office/powerpoint/2010/main" val="3928921999"/>
              </p:ext>
            </p:extLst>
          </p:nvPr>
        </p:nvGraphicFramePr>
        <p:xfrm>
          <a:off x="3501250" y="2150039"/>
          <a:ext cx="6197131" cy="374532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36694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488" y="961683"/>
            <a:ext cx="9217025" cy="377402"/>
          </a:xfrm>
        </p:spPr>
        <p:txBody>
          <a:bodyPr/>
          <a:lstStyle/>
          <a:p>
            <a:r>
              <a:rPr lang="en-US" dirty="0"/>
              <a:t>Regions of management of funds</a:t>
            </a:r>
            <a:endParaRPr lang="en-US" dirty="0">
              <a:solidFill>
                <a:srgbClr val="FF1DDC"/>
              </a:solidFill>
            </a:endParaRPr>
          </a:p>
        </p:txBody>
      </p:sp>
      <p:sp>
        <p:nvSpPr>
          <p:cNvPr id="4" name="Footer Placeholder 3"/>
          <p:cNvSpPr>
            <a:spLocks noGrp="1"/>
          </p:cNvSpPr>
          <p:nvPr>
            <p:ph type="ftr" sz="quarter" idx="11"/>
          </p:nvPr>
        </p:nvSpPr>
        <p:spPr/>
        <p:txBody>
          <a:bodyPr/>
          <a:lstStyle/>
          <a:p>
            <a:r>
              <a:rPr lang="en-GB" dirty="0" err="1"/>
              <a:t>www.investeurope.eu</a:t>
            </a:r>
            <a:endParaRPr lang="en-GB" dirty="0"/>
          </a:p>
        </p:txBody>
      </p:sp>
      <p:sp>
        <p:nvSpPr>
          <p:cNvPr id="5" name="Slide Number Placeholder 4"/>
          <p:cNvSpPr>
            <a:spLocks noGrp="1"/>
          </p:cNvSpPr>
          <p:nvPr>
            <p:ph type="sldNum" sz="quarter" idx="12"/>
          </p:nvPr>
        </p:nvSpPr>
        <p:spPr/>
        <p:txBody>
          <a:bodyPr/>
          <a:lstStyle/>
          <a:p>
            <a:fld id="{3A277439-5CFB-40D3-A371-F0CC064631A7}" type="slidenum">
              <a:rPr lang="en-GB" smtClean="0"/>
              <a:t>34</a:t>
            </a:fld>
            <a:endParaRPr lang="en-GB"/>
          </a:p>
        </p:txBody>
      </p:sp>
      <p:sp>
        <p:nvSpPr>
          <p:cNvPr id="6" name="Title 1"/>
          <p:cNvSpPr txBox="1">
            <a:spLocks/>
          </p:cNvSpPr>
          <p:nvPr/>
        </p:nvSpPr>
        <p:spPr>
          <a:xfrm>
            <a:off x="3666155" y="1705262"/>
            <a:ext cx="5837073" cy="221599"/>
          </a:xfrm>
          <a:prstGeom prst="rect">
            <a:avLst/>
          </a:prstGeom>
        </p:spPr>
        <p:txBody>
          <a:bodyPr vert="horz" wrap="square" lIns="0" tIns="0" rIns="0" bIns="0" rtlCol="0" anchor="t" anchorCtr="0">
            <a:spAutoFit/>
          </a:bodyPr>
          <a:lstStyle>
            <a:lvl1pPr algn="l" defTabSz="742950" rtl="0" eaLnBrk="1" latinLnBrk="0" hangingPunct="1">
              <a:lnSpc>
                <a:spcPct val="90000"/>
              </a:lnSpc>
              <a:spcBef>
                <a:spcPct val="0"/>
              </a:spcBef>
              <a:buNone/>
              <a:defRPr sz="2200" b="1" kern="1200">
                <a:solidFill>
                  <a:schemeClr val="tx2"/>
                </a:solidFill>
                <a:latin typeface="+mj-lt"/>
                <a:ea typeface="+mj-ea"/>
                <a:cs typeface="+mj-cs"/>
              </a:defRPr>
            </a:lvl1pPr>
          </a:lstStyle>
          <a:p>
            <a:r>
              <a:rPr lang="en-US" sz="1600" dirty="0"/>
              <a:t>Region of management of funds raised by Mid-Market funds</a:t>
            </a:r>
          </a:p>
        </p:txBody>
      </p:sp>
      <p:sp>
        <p:nvSpPr>
          <p:cNvPr id="7" name="Text Placeholder 5"/>
          <p:cNvSpPr>
            <a:spLocks noGrp="1"/>
          </p:cNvSpPr>
          <p:nvPr>
            <p:ph type="body" sz="quarter" idx="14"/>
          </p:nvPr>
        </p:nvSpPr>
        <p:spPr>
          <a:xfrm>
            <a:off x="3658210" y="1989138"/>
            <a:ext cx="5903303" cy="204845"/>
          </a:xfrm>
        </p:spPr>
        <p:txBody>
          <a:bodyPr bIns="0"/>
          <a:lstStyle/>
          <a:p>
            <a:r>
              <a:rPr lang="en-US" sz="1000" dirty="0"/>
              <a:t>By time period, €</a:t>
            </a:r>
            <a:r>
              <a:rPr lang="en-US" sz="1000" dirty="0" err="1"/>
              <a:t>bn</a:t>
            </a:r>
            <a:endParaRPr lang="en-US" sz="1000" dirty="0"/>
          </a:p>
        </p:txBody>
      </p:sp>
      <p:cxnSp>
        <p:nvCxnSpPr>
          <p:cNvPr id="9" name="Straight Connector 8">
            <a:extLst>
              <a:ext uri="{FF2B5EF4-FFF2-40B4-BE49-F238E27FC236}">
                <a16:creationId xmlns:a16="http://schemas.microsoft.com/office/drawing/2014/main" xmlns="" id="{DC6E1F5F-92B3-4119-BB37-6207FDB19FCE}"/>
              </a:ext>
            </a:extLst>
          </p:cNvPr>
          <p:cNvCxnSpPr/>
          <p:nvPr/>
        </p:nvCxnSpPr>
        <p:spPr>
          <a:xfrm>
            <a:off x="3371963" y="1710933"/>
            <a:ext cx="0" cy="4363864"/>
          </a:xfrm>
          <a:prstGeom prst="line">
            <a:avLst/>
          </a:prstGeom>
          <a:ln>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173A8D39-0464-C64C-AC68-B31BE53CC697}"/>
              </a:ext>
            </a:extLst>
          </p:cNvPr>
          <p:cNvSpPr txBox="1"/>
          <p:nvPr/>
        </p:nvSpPr>
        <p:spPr>
          <a:xfrm>
            <a:off x="345730" y="1690720"/>
            <a:ext cx="2880000" cy="4153490"/>
          </a:xfrm>
          <a:prstGeom prst="rect">
            <a:avLst/>
          </a:prstGeom>
          <a:noFill/>
        </p:spPr>
        <p:txBody>
          <a:bodyPr wrap="square" lIns="0" tIns="0" rIns="0" bIns="0" numCol="1" spcCol="360000" rtlCol="0">
            <a:noAutofit/>
          </a:bodyPr>
          <a:lstStyle/>
          <a:p>
            <a:pPr>
              <a:spcAft>
                <a:spcPts val="800"/>
              </a:spcAft>
            </a:pPr>
            <a:r>
              <a:rPr lang="en-US" sz="1000" dirty="0">
                <a:solidFill>
                  <a:schemeClr val="accent3"/>
                </a:solidFill>
              </a:rPr>
              <a:t>Fundraising has increased across the continent, with France &amp; Benelux seeing the fastest growth, as funds raised nearly tripled over the time periods. Traditionally, Mid-Market funds in the United Kingdom &amp; Ireland have raised the largest amount, with capital raised growing to more than €60bn between 2016 and 2020.</a:t>
            </a:r>
          </a:p>
        </p:txBody>
      </p:sp>
      <p:graphicFrame>
        <p:nvGraphicFramePr>
          <p:cNvPr id="12" name="Chart 11">
            <a:extLst>
              <a:ext uri="{FF2B5EF4-FFF2-40B4-BE49-F238E27FC236}">
                <a16:creationId xmlns:a16="http://schemas.microsoft.com/office/drawing/2014/main" xmlns="" id="{30C6C4DF-0E81-2A4C-98A9-622FF1284A64}"/>
              </a:ext>
            </a:extLst>
          </p:cNvPr>
          <p:cNvGraphicFramePr/>
          <p:nvPr>
            <p:extLst>
              <p:ext uri="{D42A27DB-BD31-4B8C-83A1-F6EECF244321}">
                <p14:modId xmlns:p14="http://schemas.microsoft.com/office/powerpoint/2010/main" val="3087207173"/>
              </p:ext>
            </p:extLst>
          </p:nvPr>
        </p:nvGraphicFramePr>
        <p:xfrm>
          <a:off x="3501250" y="2150039"/>
          <a:ext cx="6197131" cy="3745326"/>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 Placeholder 4132">
            <a:extLst>
              <a:ext uri="{FF2B5EF4-FFF2-40B4-BE49-F238E27FC236}">
                <a16:creationId xmlns:a16="http://schemas.microsoft.com/office/drawing/2014/main" xmlns="" id="{FD89DE32-F054-6D4A-839D-439E76E899B0}"/>
              </a:ext>
            </a:extLst>
          </p:cNvPr>
          <p:cNvSpPr txBox="1">
            <a:spLocks/>
          </p:cNvSpPr>
          <p:nvPr/>
        </p:nvSpPr>
        <p:spPr>
          <a:xfrm>
            <a:off x="4402426" y="4574418"/>
            <a:ext cx="456077" cy="179200"/>
          </a:xfrm>
          <a:prstGeom prst="rect">
            <a:avLst/>
          </a:prstGeom>
        </p:spPr>
        <p:txBody>
          <a:bodyPr lIns="0" tIns="0" rIns="0" bIns="0"/>
          <a:lstStyle>
            <a:lvl1pPr marL="176213" indent="-176213" algn="l" defTabSz="914400" rtl="0" eaLnBrk="1" latinLnBrk="0" hangingPunct="1">
              <a:lnSpc>
                <a:spcPct val="90000"/>
              </a:lnSpc>
              <a:spcBef>
                <a:spcPts val="1000"/>
              </a:spcBef>
              <a:buFont typeface="Arial" panose="020B0604020202020204" pitchFamily="34" charset="0"/>
              <a:buChar char="•"/>
              <a:defRPr sz="1200" kern="1200">
                <a:solidFill>
                  <a:schemeClr val="accent3"/>
                </a:solidFill>
                <a:latin typeface="+mn-lt"/>
                <a:ea typeface="+mn-ea"/>
                <a:cs typeface="+mn-cs"/>
              </a:defRPr>
            </a:lvl1pPr>
            <a:lvl2pPr marL="360363" indent="-182563"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2pPr>
            <a:lvl3pPr marL="447675"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3pPr>
            <a:lvl4pPr marL="625475" indent="-177800"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4pPr>
            <a:lvl5pPr marL="808038"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t>31</a:t>
            </a:r>
          </a:p>
        </p:txBody>
      </p:sp>
      <p:sp>
        <p:nvSpPr>
          <p:cNvPr id="14" name="Text Placeholder 4132">
            <a:extLst>
              <a:ext uri="{FF2B5EF4-FFF2-40B4-BE49-F238E27FC236}">
                <a16:creationId xmlns:a16="http://schemas.microsoft.com/office/drawing/2014/main" xmlns="" id="{822D0CCD-8C73-5A46-B79C-BA9A67376655}"/>
              </a:ext>
            </a:extLst>
          </p:cNvPr>
          <p:cNvSpPr txBox="1">
            <a:spLocks/>
          </p:cNvSpPr>
          <p:nvPr/>
        </p:nvSpPr>
        <p:spPr>
          <a:xfrm>
            <a:off x="6373466" y="4574418"/>
            <a:ext cx="456077" cy="179200"/>
          </a:xfrm>
          <a:prstGeom prst="rect">
            <a:avLst/>
          </a:prstGeom>
        </p:spPr>
        <p:txBody>
          <a:bodyPr lIns="0" tIns="0" rIns="0" bIns="0"/>
          <a:lstStyle>
            <a:lvl1pPr marL="176213" indent="-176213" algn="l" defTabSz="914400" rtl="0" eaLnBrk="1" latinLnBrk="0" hangingPunct="1">
              <a:lnSpc>
                <a:spcPct val="90000"/>
              </a:lnSpc>
              <a:spcBef>
                <a:spcPts val="1000"/>
              </a:spcBef>
              <a:buFont typeface="Arial" panose="020B0604020202020204" pitchFamily="34" charset="0"/>
              <a:buChar char="•"/>
              <a:defRPr sz="1200" kern="1200">
                <a:solidFill>
                  <a:schemeClr val="accent3"/>
                </a:solidFill>
                <a:latin typeface="+mn-lt"/>
                <a:ea typeface="+mn-ea"/>
                <a:cs typeface="+mn-cs"/>
              </a:defRPr>
            </a:lvl1pPr>
            <a:lvl2pPr marL="360363" indent="-182563"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2pPr>
            <a:lvl3pPr marL="447675"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3pPr>
            <a:lvl4pPr marL="625475" indent="-177800"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4pPr>
            <a:lvl5pPr marL="808038"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t>40</a:t>
            </a:r>
          </a:p>
        </p:txBody>
      </p:sp>
      <p:sp>
        <p:nvSpPr>
          <p:cNvPr id="15" name="Text Placeholder 4132">
            <a:extLst>
              <a:ext uri="{FF2B5EF4-FFF2-40B4-BE49-F238E27FC236}">
                <a16:creationId xmlns:a16="http://schemas.microsoft.com/office/drawing/2014/main" xmlns="" id="{20FB458A-372A-B448-8CFF-63D2E4C595E1}"/>
              </a:ext>
            </a:extLst>
          </p:cNvPr>
          <p:cNvSpPr txBox="1">
            <a:spLocks/>
          </p:cNvSpPr>
          <p:nvPr/>
        </p:nvSpPr>
        <p:spPr>
          <a:xfrm>
            <a:off x="8351279" y="4574418"/>
            <a:ext cx="456077" cy="179200"/>
          </a:xfrm>
          <a:prstGeom prst="rect">
            <a:avLst/>
          </a:prstGeom>
        </p:spPr>
        <p:txBody>
          <a:bodyPr lIns="0" tIns="0" rIns="0" bIns="0"/>
          <a:lstStyle>
            <a:lvl1pPr marL="176213" indent="-176213" algn="l" defTabSz="914400" rtl="0" eaLnBrk="1" latinLnBrk="0" hangingPunct="1">
              <a:lnSpc>
                <a:spcPct val="90000"/>
              </a:lnSpc>
              <a:spcBef>
                <a:spcPts val="1000"/>
              </a:spcBef>
              <a:buFont typeface="Arial" panose="020B0604020202020204" pitchFamily="34" charset="0"/>
              <a:buChar char="•"/>
              <a:defRPr sz="1200" kern="1200">
                <a:solidFill>
                  <a:schemeClr val="accent3"/>
                </a:solidFill>
                <a:latin typeface="+mn-lt"/>
                <a:ea typeface="+mn-ea"/>
                <a:cs typeface="+mn-cs"/>
              </a:defRPr>
            </a:lvl1pPr>
            <a:lvl2pPr marL="360363" indent="-182563"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2pPr>
            <a:lvl3pPr marL="447675"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3pPr>
            <a:lvl4pPr marL="625475" indent="-177800"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4pPr>
            <a:lvl5pPr marL="808038"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t>61</a:t>
            </a:r>
          </a:p>
        </p:txBody>
      </p:sp>
      <p:sp>
        <p:nvSpPr>
          <p:cNvPr id="16" name="Text Placeholder 4132">
            <a:extLst>
              <a:ext uri="{FF2B5EF4-FFF2-40B4-BE49-F238E27FC236}">
                <a16:creationId xmlns:a16="http://schemas.microsoft.com/office/drawing/2014/main" xmlns="" id="{ED50FE85-E4CF-494F-93ED-72A5E65CE236}"/>
              </a:ext>
            </a:extLst>
          </p:cNvPr>
          <p:cNvSpPr txBox="1">
            <a:spLocks/>
          </p:cNvSpPr>
          <p:nvPr/>
        </p:nvSpPr>
        <p:spPr>
          <a:xfrm>
            <a:off x="8351279" y="3985138"/>
            <a:ext cx="456077" cy="179200"/>
          </a:xfrm>
          <a:prstGeom prst="rect">
            <a:avLst/>
          </a:prstGeom>
        </p:spPr>
        <p:txBody>
          <a:bodyPr lIns="0" tIns="0" rIns="0" bIns="0"/>
          <a:lstStyle>
            <a:lvl1pPr marL="176213" indent="-176213" algn="l" defTabSz="914400" rtl="0" eaLnBrk="1" latinLnBrk="0" hangingPunct="1">
              <a:lnSpc>
                <a:spcPct val="90000"/>
              </a:lnSpc>
              <a:spcBef>
                <a:spcPts val="1000"/>
              </a:spcBef>
              <a:buFont typeface="Arial" panose="020B0604020202020204" pitchFamily="34" charset="0"/>
              <a:buChar char="•"/>
              <a:defRPr sz="1200" kern="1200">
                <a:solidFill>
                  <a:schemeClr val="accent3"/>
                </a:solidFill>
                <a:latin typeface="+mn-lt"/>
                <a:ea typeface="+mn-ea"/>
                <a:cs typeface="+mn-cs"/>
              </a:defRPr>
            </a:lvl1pPr>
            <a:lvl2pPr marL="360363" indent="-182563"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2pPr>
            <a:lvl3pPr marL="447675"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3pPr>
            <a:lvl4pPr marL="625475" indent="-177800"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4pPr>
            <a:lvl5pPr marL="808038"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solidFill>
                  <a:schemeClr val="bg1"/>
                </a:solidFill>
              </a:rPr>
              <a:t>12</a:t>
            </a:r>
          </a:p>
        </p:txBody>
      </p:sp>
      <p:sp>
        <p:nvSpPr>
          <p:cNvPr id="17" name="Text Placeholder 4132">
            <a:extLst>
              <a:ext uri="{FF2B5EF4-FFF2-40B4-BE49-F238E27FC236}">
                <a16:creationId xmlns:a16="http://schemas.microsoft.com/office/drawing/2014/main" xmlns="" id="{94A185DC-D024-C248-83EF-781F7AF3E5EF}"/>
              </a:ext>
            </a:extLst>
          </p:cNvPr>
          <p:cNvSpPr txBox="1">
            <a:spLocks/>
          </p:cNvSpPr>
          <p:nvPr/>
        </p:nvSpPr>
        <p:spPr>
          <a:xfrm>
            <a:off x="8351279" y="3781938"/>
            <a:ext cx="456077" cy="179200"/>
          </a:xfrm>
          <a:prstGeom prst="rect">
            <a:avLst/>
          </a:prstGeom>
        </p:spPr>
        <p:txBody>
          <a:bodyPr lIns="0" tIns="0" rIns="0" bIns="0"/>
          <a:lstStyle>
            <a:lvl1pPr marL="176213" indent="-176213" algn="l" defTabSz="914400" rtl="0" eaLnBrk="1" latinLnBrk="0" hangingPunct="1">
              <a:lnSpc>
                <a:spcPct val="90000"/>
              </a:lnSpc>
              <a:spcBef>
                <a:spcPts val="1000"/>
              </a:spcBef>
              <a:buFont typeface="Arial" panose="020B0604020202020204" pitchFamily="34" charset="0"/>
              <a:buChar char="•"/>
              <a:defRPr sz="1200" kern="1200">
                <a:solidFill>
                  <a:schemeClr val="accent3"/>
                </a:solidFill>
                <a:latin typeface="+mn-lt"/>
                <a:ea typeface="+mn-ea"/>
                <a:cs typeface="+mn-cs"/>
              </a:defRPr>
            </a:lvl1pPr>
            <a:lvl2pPr marL="360363" indent="-182563"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2pPr>
            <a:lvl3pPr marL="447675"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3pPr>
            <a:lvl4pPr marL="625475" indent="-177800"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4pPr>
            <a:lvl5pPr marL="808038"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solidFill>
                  <a:schemeClr val="bg1"/>
                </a:solidFill>
              </a:rPr>
              <a:t>11</a:t>
            </a:r>
          </a:p>
        </p:txBody>
      </p:sp>
      <p:sp>
        <p:nvSpPr>
          <p:cNvPr id="18" name="Text Placeholder 4132">
            <a:extLst>
              <a:ext uri="{FF2B5EF4-FFF2-40B4-BE49-F238E27FC236}">
                <a16:creationId xmlns:a16="http://schemas.microsoft.com/office/drawing/2014/main" xmlns="" id="{82D480E9-9684-2A4C-B44F-BD5D72C91A2D}"/>
              </a:ext>
            </a:extLst>
          </p:cNvPr>
          <p:cNvSpPr txBox="1">
            <a:spLocks/>
          </p:cNvSpPr>
          <p:nvPr/>
        </p:nvSpPr>
        <p:spPr>
          <a:xfrm>
            <a:off x="8351279" y="3307804"/>
            <a:ext cx="456077" cy="179200"/>
          </a:xfrm>
          <a:prstGeom prst="rect">
            <a:avLst/>
          </a:prstGeom>
        </p:spPr>
        <p:txBody>
          <a:bodyPr lIns="0" tIns="0" rIns="0" bIns="0"/>
          <a:lstStyle>
            <a:lvl1pPr marL="176213" indent="-176213" algn="l" defTabSz="914400" rtl="0" eaLnBrk="1" latinLnBrk="0" hangingPunct="1">
              <a:lnSpc>
                <a:spcPct val="90000"/>
              </a:lnSpc>
              <a:spcBef>
                <a:spcPts val="1000"/>
              </a:spcBef>
              <a:buFont typeface="Arial" panose="020B0604020202020204" pitchFamily="34" charset="0"/>
              <a:buChar char="•"/>
              <a:defRPr sz="1200" kern="1200">
                <a:solidFill>
                  <a:schemeClr val="accent3"/>
                </a:solidFill>
                <a:latin typeface="+mn-lt"/>
                <a:ea typeface="+mn-ea"/>
                <a:cs typeface="+mn-cs"/>
              </a:defRPr>
            </a:lvl1pPr>
            <a:lvl2pPr marL="360363" indent="-182563"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2pPr>
            <a:lvl3pPr marL="447675"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3pPr>
            <a:lvl4pPr marL="625475" indent="-177800"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4pPr>
            <a:lvl5pPr marL="808038"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solidFill>
                  <a:schemeClr val="bg1"/>
                </a:solidFill>
              </a:rPr>
              <a:t>44</a:t>
            </a:r>
          </a:p>
        </p:txBody>
      </p:sp>
      <p:sp>
        <p:nvSpPr>
          <p:cNvPr id="19" name="Text Placeholder 4132">
            <a:extLst>
              <a:ext uri="{FF2B5EF4-FFF2-40B4-BE49-F238E27FC236}">
                <a16:creationId xmlns:a16="http://schemas.microsoft.com/office/drawing/2014/main" xmlns="" id="{E763397E-F28F-E448-A0AB-8189E7B06F1C}"/>
              </a:ext>
            </a:extLst>
          </p:cNvPr>
          <p:cNvSpPr txBox="1">
            <a:spLocks/>
          </p:cNvSpPr>
          <p:nvPr/>
        </p:nvSpPr>
        <p:spPr>
          <a:xfrm>
            <a:off x="8351279" y="2813351"/>
            <a:ext cx="456077" cy="179200"/>
          </a:xfrm>
          <a:prstGeom prst="rect">
            <a:avLst/>
          </a:prstGeom>
        </p:spPr>
        <p:txBody>
          <a:bodyPr lIns="0" tIns="0" rIns="0" bIns="0"/>
          <a:lstStyle>
            <a:lvl1pPr marL="176213" indent="-176213" algn="l" defTabSz="914400" rtl="0" eaLnBrk="1" latinLnBrk="0" hangingPunct="1">
              <a:lnSpc>
                <a:spcPct val="90000"/>
              </a:lnSpc>
              <a:spcBef>
                <a:spcPts val="1000"/>
              </a:spcBef>
              <a:buFont typeface="Arial" panose="020B0604020202020204" pitchFamily="34" charset="0"/>
              <a:buChar char="•"/>
              <a:defRPr sz="1200" kern="1200">
                <a:solidFill>
                  <a:schemeClr val="accent3"/>
                </a:solidFill>
                <a:latin typeface="+mn-lt"/>
                <a:ea typeface="+mn-ea"/>
                <a:cs typeface="+mn-cs"/>
              </a:defRPr>
            </a:lvl1pPr>
            <a:lvl2pPr marL="360363" indent="-182563"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2pPr>
            <a:lvl3pPr marL="447675"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3pPr>
            <a:lvl4pPr marL="625475" indent="-177800"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4pPr>
            <a:lvl5pPr marL="808038"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solidFill>
                  <a:schemeClr val="bg1"/>
                </a:solidFill>
              </a:rPr>
              <a:t>9</a:t>
            </a:r>
          </a:p>
        </p:txBody>
      </p:sp>
      <p:sp>
        <p:nvSpPr>
          <p:cNvPr id="20" name="Text Placeholder 4132">
            <a:extLst>
              <a:ext uri="{FF2B5EF4-FFF2-40B4-BE49-F238E27FC236}">
                <a16:creationId xmlns:a16="http://schemas.microsoft.com/office/drawing/2014/main" xmlns="" id="{892E5E64-FF04-2E48-8EBE-D36072B8A6D1}"/>
              </a:ext>
            </a:extLst>
          </p:cNvPr>
          <p:cNvSpPr txBox="1">
            <a:spLocks/>
          </p:cNvSpPr>
          <p:nvPr/>
        </p:nvSpPr>
        <p:spPr>
          <a:xfrm>
            <a:off x="8796791" y="2718524"/>
            <a:ext cx="456077" cy="179200"/>
          </a:xfrm>
          <a:prstGeom prst="rect">
            <a:avLst/>
          </a:prstGeom>
        </p:spPr>
        <p:txBody>
          <a:bodyPr lIns="0" tIns="0" rIns="0" bIns="0"/>
          <a:lstStyle>
            <a:lvl1pPr marL="176213" indent="-176213" algn="l" defTabSz="914400" rtl="0" eaLnBrk="1" latinLnBrk="0" hangingPunct="1">
              <a:lnSpc>
                <a:spcPct val="90000"/>
              </a:lnSpc>
              <a:spcBef>
                <a:spcPts val="1000"/>
              </a:spcBef>
              <a:buFont typeface="Arial" panose="020B0604020202020204" pitchFamily="34" charset="0"/>
              <a:buChar char="•"/>
              <a:defRPr sz="1200" kern="1200">
                <a:solidFill>
                  <a:schemeClr val="accent3"/>
                </a:solidFill>
                <a:latin typeface="+mn-lt"/>
                <a:ea typeface="+mn-ea"/>
                <a:cs typeface="+mn-cs"/>
              </a:defRPr>
            </a:lvl1pPr>
            <a:lvl2pPr marL="360363" indent="-182563"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2pPr>
            <a:lvl3pPr marL="447675"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3pPr>
            <a:lvl4pPr marL="625475" indent="-177800"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4pPr>
            <a:lvl5pPr marL="808038"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t>2</a:t>
            </a:r>
          </a:p>
        </p:txBody>
      </p:sp>
      <p:sp>
        <p:nvSpPr>
          <p:cNvPr id="21" name="Text Placeholder 4132">
            <a:extLst>
              <a:ext uri="{FF2B5EF4-FFF2-40B4-BE49-F238E27FC236}">
                <a16:creationId xmlns:a16="http://schemas.microsoft.com/office/drawing/2014/main" xmlns="" id="{F1378E97-15CC-C948-87A8-E2F985A869EF}"/>
              </a:ext>
            </a:extLst>
          </p:cNvPr>
          <p:cNvSpPr txBox="1">
            <a:spLocks/>
          </p:cNvSpPr>
          <p:nvPr/>
        </p:nvSpPr>
        <p:spPr>
          <a:xfrm>
            <a:off x="6373466" y="3923944"/>
            <a:ext cx="456077" cy="179200"/>
          </a:xfrm>
          <a:prstGeom prst="rect">
            <a:avLst/>
          </a:prstGeom>
        </p:spPr>
        <p:txBody>
          <a:bodyPr lIns="0" tIns="0" rIns="0" bIns="0"/>
          <a:lstStyle>
            <a:lvl1pPr marL="176213" indent="-176213" algn="l" defTabSz="914400" rtl="0" eaLnBrk="1" latinLnBrk="0" hangingPunct="1">
              <a:lnSpc>
                <a:spcPct val="90000"/>
              </a:lnSpc>
              <a:spcBef>
                <a:spcPts val="1000"/>
              </a:spcBef>
              <a:buFont typeface="Arial" panose="020B0604020202020204" pitchFamily="34" charset="0"/>
              <a:buChar char="•"/>
              <a:defRPr sz="1200" kern="1200">
                <a:solidFill>
                  <a:schemeClr val="accent3"/>
                </a:solidFill>
                <a:latin typeface="+mn-lt"/>
                <a:ea typeface="+mn-ea"/>
                <a:cs typeface="+mn-cs"/>
              </a:defRPr>
            </a:lvl1pPr>
            <a:lvl2pPr marL="360363" indent="-182563"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2pPr>
            <a:lvl3pPr marL="447675"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3pPr>
            <a:lvl4pPr marL="625475" indent="-177800"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4pPr>
            <a:lvl5pPr marL="808038"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solidFill>
                  <a:schemeClr val="bg1"/>
                </a:solidFill>
              </a:rPr>
              <a:t>5</a:t>
            </a:r>
          </a:p>
        </p:txBody>
      </p:sp>
      <p:sp>
        <p:nvSpPr>
          <p:cNvPr id="22" name="Text Placeholder 4132">
            <a:extLst>
              <a:ext uri="{FF2B5EF4-FFF2-40B4-BE49-F238E27FC236}">
                <a16:creationId xmlns:a16="http://schemas.microsoft.com/office/drawing/2014/main" xmlns="" id="{14E94AD1-D2D2-D74D-A378-01C8B06B7048}"/>
              </a:ext>
            </a:extLst>
          </p:cNvPr>
          <p:cNvSpPr txBox="1">
            <a:spLocks/>
          </p:cNvSpPr>
          <p:nvPr/>
        </p:nvSpPr>
        <p:spPr>
          <a:xfrm>
            <a:off x="6373466" y="3709309"/>
            <a:ext cx="456077" cy="179200"/>
          </a:xfrm>
          <a:prstGeom prst="rect">
            <a:avLst/>
          </a:prstGeom>
        </p:spPr>
        <p:txBody>
          <a:bodyPr lIns="0" tIns="0" rIns="0" bIns="0"/>
          <a:lstStyle>
            <a:lvl1pPr marL="176213" indent="-176213" algn="l" defTabSz="914400" rtl="0" eaLnBrk="1" latinLnBrk="0" hangingPunct="1">
              <a:lnSpc>
                <a:spcPct val="90000"/>
              </a:lnSpc>
              <a:spcBef>
                <a:spcPts val="1000"/>
              </a:spcBef>
              <a:buFont typeface="Arial" panose="020B0604020202020204" pitchFamily="34" charset="0"/>
              <a:buChar char="•"/>
              <a:defRPr sz="1200" kern="1200">
                <a:solidFill>
                  <a:schemeClr val="accent3"/>
                </a:solidFill>
                <a:latin typeface="+mn-lt"/>
                <a:ea typeface="+mn-ea"/>
                <a:cs typeface="+mn-cs"/>
              </a:defRPr>
            </a:lvl1pPr>
            <a:lvl2pPr marL="360363" indent="-182563"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2pPr>
            <a:lvl3pPr marL="447675"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3pPr>
            <a:lvl4pPr marL="625475" indent="-177800"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4pPr>
            <a:lvl5pPr marL="808038"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solidFill>
                  <a:schemeClr val="bg1"/>
                </a:solidFill>
              </a:rPr>
              <a:t>10</a:t>
            </a:r>
          </a:p>
        </p:txBody>
      </p:sp>
      <p:sp>
        <p:nvSpPr>
          <p:cNvPr id="23" name="Text Placeholder 4132">
            <a:extLst>
              <a:ext uri="{FF2B5EF4-FFF2-40B4-BE49-F238E27FC236}">
                <a16:creationId xmlns:a16="http://schemas.microsoft.com/office/drawing/2014/main" xmlns="" id="{72A75509-D409-6948-8868-039474881B51}"/>
              </a:ext>
            </a:extLst>
          </p:cNvPr>
          <p:cNvSpPr txBox="1">
            <a:spLocks/>
          </p:cNvSpPr>
          <p:nvPr/>
        </p:nvSpPr>
        <p:spPr>
          <a:xfrm>
            <a:off x="6373466" y="3307804"/>
            <a:ext cx="456077" cy="179200"/>
          </a:xfrm>
          <a:prstGeom prst="rect">
            <a:avLst/>
          </a:prstGeom>
        </p:spPr>
        <p:txBody>
          <a:bodyPr lIns="0" tIns="0" rIns="0" bIns="0"/>
          <a:lstStyle>
            <a:lvl1pPr marL="176213" indent="-176213" algn="l" defTabSz="914400" rtl="0" eaLnBrk="1" latinLnBrk="0" hangingPunct="1">
              <a:lnSpc>
                <a:spcPct val="90000"/>
              </a:lnSpc>
              <a:spcBef>
                <a:spcPts val="1000"/>
              </a:spcBef>
              <a:buFont typeface="Arial" panose="020B0604020202020204" pitchFamily="34" charset="0"/>
              <a:buChar char="•"/>
              <a:defRPr sz="1200" kern="1200">
                <a:solidFill>
                  <a:schemeClr val="accent3"/>
                </a:solidFill>
                <a:latin typeface="+mn-lt"/>
                <a:ea typeface="+mn-ea"/>
                <a:cs typeface="+mn-cs"/>
              </a:defRPr>
            </a:lvl1pPr>
            <a:lvl2pPr marL="360363" indent="-182563"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2pPr>
            <a:lvl3pPr marL="447675"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3pPr>
            <a:lvl4pPr marL="625475" indent="-177800"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4pPr>
            <a:lvl5pPr marL="808038"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solidFill>
                  <a:schemeClr val="bg1"/>
                </a:solidFill>
              </a:rPr>
              <a:t>20</a:t>
            </a:r>
          </a:p>
        </p:txBody>
      </p:sp>
      <p:sp>
        <p:nvSpPr>
          <p:cNvPr id="24" name="Text Placeholder 4132">
            <a:extLst>
              <a:ext uri="{FF2B5EF4-FFF2-40B4-BE49-F238E27FC236}">
                <a16:creationId xmlns:a16="http://schemas.microsoft.com/office/drawing/2014/main" xmlns="" id="{E1ACF680-18D4-5846-9C6A-DB264F4A271A}"/>
              </a:ext>
            </a:extLst>
          </p:cNvPr>
          <p:cNvSpPr txBox="1">
            <a:spLocks/>
          </p:cNvSpPr>
          <p:nvPr/>
        </p:nvSpPr>
        <p:spPr>
          <a:xfrm>
            <a:off x="6373466" y="2867535"/>
            <a:ext cx="456077" cy="179200"/>
          </a:xfrm>
          <a:prstGeom prst="rect">
            <a:avLst/>
          </a:prstGeom>
        </p:spPr>
        <p:txBody>
          <a:bodyPr lIns="0" tIns="0" rIns="0" bIns="0"/>
          <a:lstStyle>
            <a:lvl1pPr marL="176213" indent="-176213" algn="l" defTabSz="914400" rtl="0" eaLnBrk="1" latinLnBrk="0" hangingPunct="1">
              <a:lnSpc>
                <a:spcPct val="90000"/>
              </a:lnSpc>
              <a:spcBef>
                <a:spcPts val="1000"/>
              </a:spcBef>
              <a:buFont typeface="Arial" panose="020B0604020202020204" pitchFamily="34" charset="0"/>
              <a:buChar char="•"/>
              <a:defRPr sz="1200" kern="1200">
                <a:solidFill>
                  <a:schemeClr val="accent3"/>
                </a:solidFill>
                <a:latin typeface="+mn-lt"/>
                <a:ea typeface="+mn-ea"/>
                <a:cs typeface="+mn-cs"/>
              </a:defRPr>
            </a:lvl1pPr>
            <a:lvl2pPr marL="360363" indent="-182563"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2pPr>
            <a:lvl3pPr marL="447675"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3pPr>
            <a:lvl4pPr marL="625475" indent="-177800"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4pPr>
            <a:lvl5pPr marL="808038"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solidFill>
                  <a:schemeClr val="bg1"/>
                </a:solidFill>
              </a:rPr>
              <a:t>7</a:t>
            </a:r>
          </a:p>
        </p:txBody>
      </p:sp>
      <p:sp>
        <p:nvSpPr>
          <p:cNvPr id="25" name="Text Placeholder 4132">
            <a:extLst>
              <a:ext uri="{FF2B5EF4-FFF2-40B4-BE49-F238E27FC236}">
                <a16:creationId xmlns:a16="http://schemas.microsoft.com/office/drawing/2014/main" xmlns="" id="{576233B1-F46B-C341-ABBB-01059B5E3AA7}"/>
              </a:ext>
            </a:extLst>
          </p:cNvPr>
          <p:cNvSpPr txBox="1">
            <a:spLocks/>
          </p:cNvSpPr>
          <p:nvPr/>
        </p:nvSpPr>
        <p:spPr>
          <a:xfrm>
            <a:off x="6834053" y="2732838"/>
            <a:ext cx="456077" cy="179200"/>
          </a:xfrm>
          <a:prstGeom prst="rect">
            <a:avLst/>
          </a:prstGeom>
        </p:spPr>
        <p:txBody>
          <a:bodyPr lIns="0" tIns="0" rIns="0" bIns="0"/>
          <a:lstStyle>
            <a:lvl1pPr marL="176213" indent="-176213" algn="l" defTabSz="914400" rtl="0" eaLnBrk="1" latinLnBrk="0" hangingPunct="1">
              <a:lnSpc>
                <a:spcPct val="90000"/>
              </a:lnSpc>
              <a:spcBef>
                <a:spcPts val="1000"/>
              </a:spcBef>
              <a:buFont typeface="Arial" panose="020B0604020202020204" pitchFamily="34" charset="0"/>
              <a:buChar char="•"/>
              <a:defRPr sz="1200" kern="1200">
                <a:solidFill>
                  <a:schemeClr val="accent3"/>
                </a:solidFill>
                <a:latin typeface="+mn-lt"/>
                <a:ea typeface="+mn-ea"/>
                <a:cs typeface="+mn-cs"/>
              </a:defRPr>
            </a:lvl1pPr>
            <a:lvl2pPr marL="360363" indent="-182563"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2pPr>
            <a:lvl3pPr marL="447675"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3pPr>
            <a:lvl4pPr marL="625475" indent="-177800"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4pPr>
            <a:lvl5pPr marL="808038"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t>1</a:t>
            </a:r>
          </a:p>
        </p:txBody>
      </p:sp>
      <p:sp>
        <p:nvSpPr>
          <p:cNvPr id="26" name="Text Placeholder 4132">
            <a:extLst>
              <a:ext uri="{FF2B5EF4-FFF2-40B4-BE49-F238E27FC236}">
                <a16:creationId xmlns:a16="http://schemas.microsoft.com/office/drawing/2014/main" xmlns="" id="{573FF9C7-BCE2-FD43-B670-73400240C4CD}"/>
              </a:ext>
            </a:extLst>
          </p:cNvPr>
          <p:cNvSpPr txBox="1">
            <a:spLocks/>
          </p:cNvSpPr>
          <p:nvPr/>
        </p:nvSpPr>
        <p:spPr>
          <a:xfrm>
            <a:off x="4395652" y="3872257"/>
            <a:ext cx="456077" cy="179200"/>
          </a:xfrm>
          <a:prstGeom prst="rect">
            <a:avLst/>
          </a:prstGeom>
        </p:spPr>
        <p:txBody>
          <a:bodyPr lIns="0" tIns="0" rIns="0" bIns="0"/>
          <a:lstStyle>
            <a:lvl1pPr marL="176213" indent="-176213" algn="l" defTabSz="914400" rtl="0" eaLnBrk="1" latinLnBrk="0" hangingPunct="1">
              <a:lnSpc>
                <a:spcPct val="90000"/>
              </a:lnSpc>
              <a:spcBef>
                <a:spcPts val="1000"/>
              </a:spcBef>
              <a:buFont typeface="Arial" panose="020B0604020202020204" pitchFamily="34" charset="0"/>
              <a:buChar char="•"/>
              <a:defRPr sz="1200" kern="1200">
                <a:solidFill>
                  <a:schemeClr val="accent3"/>
                </a:solidFill>
                <a:latin typeface="+mn-lt"/>
                <a:ea typeface="+mn-ea"/>
                <a:cs typeface="+mn-cs"/>
              </a:defRPr>
            </a:lvl1pPr>
            <a:lvl2pPr marL="360363" indent="-182563"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2pPr>
            <a:lvl3pPr marL="447675"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3pPr>
            <a:lvl4pPr marL="625475" indent="-177800"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4pPr>
            <a:lvl5pPr marL="808038"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solidFill>
                  <a:schemeClr val="bg1"/>
                </a:solidFill>
              </a:rPr>
              <a:t>8</a:t>
            </a:r>
          </a:p>
        </p:txBody>
      </p:sp>
      <p:sp>
        <p:nvSpPr>
          <p:cNvPr id="27" name="Text Placeholder 4132">
            <a:extLst>
              <a:ext uri="{FF2B5EF4-FFF2-40B4-BE49-F238E27FC236}">
                <a16:creationId xmlns:a16="http://schemas.microsoft.com/office/drawing/2014/main" xmlns="" id="{074B9319-0ADE-BC44-BFA7-57AF1F4C3494}"/>
              </a:ext>
            </a:extLst>
          </p:cNvPr>
          <p:cNvSpPr txBox="1">
            <a:spLocks/>
          </p:cNvSpPr>
          <p:nvPr/>
        </p:nvSpPr>
        <p:spPr>
          <a:xfrm>
            <a:off x="4395652" y="3598352"/>
            <a:ext cx="456077" cy="179200"/>
          </a:xfrm>
          <a:prstGeom prst="rect">
            <a:avLst/>
          </a:prstGeom>
        </p:spPr>
        <p:txBody>
          <a:bodyPr lIns="0" tIns="0" rIns="0" bIns="0"/>
          <a:lstStyle>
            <a:lvl1pPr marL="176213" indent="-176213" algn="l" defTabSz="914400" rtl="0" eaLnBrk="1" latinLnBrk="0" hangingPunct="1">
              <a:lnSpc>
                <a:spcPct val="90000"/>
              </a:lnSpc>
              <a:spcBef>
                <a:spcPts val="1000"/>
              </a:spcBef>
              <a:buFont typeface="Arial" panose="020B0604020202020204" pitchFamily="34" charset="0"/>
              <a:buChar char="•"/>
              <a:defRPr sz="1200" kern="1200">
                <a:solidFill>
                  <a:schemeClr val="accent3"/>
                </a:solidFill>
                <a:latin typeface="+mn-lt"/>
                <a:ea typeface="+mn-ea"/>
                <a:cs typeface="+mn-cs"/>
              </a:defRPr>
            </a:lvl1pPr>
            <a:lvl2pPr marL="360363" indent="-182563"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2pPr>
            <a:lvl3pPr marL="447675"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3pPr>
            <a:lvl4pPr marL="625475" indent="-177800"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4pPr>
            <a:lvl5pPr marL="808038"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solidFill>
                  <a:schemeClr val="bg1"/>
                </a:solidFill>
              </a:rPr>
              <a:t>7</a:t>
            </a:r>
          </a:p>
        </p:txBody>
      </p:sp>
      <p:sp>
        <p:nvSpPr>
          <p:cNvPr id="28" name="Text Placeholder 4132">
            <a:extLst>
              <a:ext uri="{FF2B5EF4-FFF2-40B4-BE49-F238E27FC236}">
                <a16:creationId xmlns:a16="http://schemas.microsoft.com/office/drawing/2014/main" xmlns="" id="{7FC56B3F-8031-CA4F-8E86-1B7F1C5C31C3}"/>
              </a:ext>
            </a:extLst>
          </p:cNvPr>
          <p:cNvSpPr txBox="1">
            <a:spLocks/>
          </p:cNvSpPr>
          <p:nvPr/>
        </p:nvSpPr>
        <p:spPr>
          <a:xfrm>
            <a:off x="4395652" y="3171661"/>
            <a:ext cx="456077" cy="179200"/>
          </a:xfrm>
          <a:prstGeom prst="rect">
            <a:avLst/>
          </a:prstGeom>
        </p:spPr>
        <p:txBody>
          <a:bodyPr lIns="0" tIns="0" rIns="0" bIns="0"/>
          <a:lstStyle>
            <a:lvl1pPr marL="176213" indent="-176213" algn="l" defTabSz="914400" rtl="0" eaLnBrk="1" latinLnBrk="0" hangingPunct="1">
              <a:lnSpc>
                <a:spcPct val="90000"/>
              </a:lnSpc>
              <a:spcBef>
                <a:spcPts val="1000"/>
              </a:spcBef>
              <a:buFont typeface="Arial" panose="020B0604020202020204" pitchFamily="34" charset="0"/>
              <a:buChar char="•"/>
              <a:defRPr sz="1200" kern="1200">
                <a:solidFill>
                  <a:schemeClr val="accent3"/>
                </a:solidFill>
                <a:latin typeface="+mn-lt"/>
                <a:ea typeface="+mn-ea"/>
                <a:cs typeface="+mn-cs"/>
              </a:defRPr>
            </a:lvl1pPr>
            <a:lvl2pPr marL="360363" indent="-182563"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2pPr>
            <a:lvl3pPr marL="447675"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3pPr>
            <a:lvl4pPr marL="625475" indent="-177800"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4pPr>
            <a:lvl5pPr marL="808038"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solidFill>
                  <a:schemeClr val="bg1"/>
                </a:solidFill>
              </a:rPr>
              <a:t>15</a:t>
            </a:r>
          </a:p>
        </p:txBody>
      </p:sp>
      <p:sp>
        <p:nvSpPr>
          <p:cNvPr id="29" name="Text Placeholder 4132">
            <a:extLst>
              <a:ext uri="{FF2B5EF4-FFF2-40B4-BE49-F238E27FC236}">
                <a16:creationId xmlns:a16="http://schemas.microsoft.com/office/drawing/2014/main" xmlns="" id="{95CEFCD5-EB6A-A942-853E-F0CDBDFB7F2C}"/>
              </a:ext>
            </a:extLst>
          </p:cNvPr>
          <p:cNvSpPr txBox="1">
            <a:spLocks/>
          </p:cNvSpPr>
          <p:nvPr/>
        </p:nvSpPr>
        <p:spPr>
          <a:xfrm>
            <a:off x="4395652" y="2813351"/>
            <a:ext cx="456077" cy="179200"/>
          </a:xfrm>
          <a:prstGeom prst="rect">
            <a:avLst/>
          </a:prstGeom>
        </p:spPr>
        <p:txBody>
          <a:bodyPr lIns="0" tIns="0" rIns="0" bIns="0"/>
          <a:lstStyle>
            <a:lvl1pPr marL="176213" indent="-176213" algn="l" defTabSz="914400" rtl="0" eaLnBrk="1" latinLnBrk="0" hangingPunct="1">
              <a:lnSpc>
                <a:spcPct val="90000"/>
              </a:lnSpc>
              <a:spcBef>
                <a:spcPts val="1000"/>
              </a:spcBef>
              <a:buFont typeface="Arial" panose="020B0604020202020204" pitchFamily="34" charset="0"/>
              <a:buChar char="•"/>
              <a:defRPr sz="1200" kern="1200">
                <a:solidFill>
                  <a:schemeClr val="accent3"/>
                </a:solidFill>
                <a:latin typeface="+mn-lt"/>
                <a:ea typeface="+mn-ea"/>
                <a:cs typeface="+mn-cs"/>
              </a:defRPr>
            </a:lvl1pPr>
            <a:lvl2pPr marL="360363" indent="-182563"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2pPr>
            <a:lvl3pPr marL="447675"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3pPr>
            <a:lvl4pPr marL="625475" indent="-177800"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4pPr>
            <a:lvl5pPr marL="808038"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solidFill>
                  <a:schemeClr val="bg1"/>
                </a:solidFill>
              </a:rPr>
              <a:t>4</a:t>
            </a:r>
          </a:p>
        </p:txBody>
      </p:sp>
      <p:sp>
        <p:nvSpPr>
          <p:cNvPr id="30" name="Text Placeholder 4132">
            <a:extLst>
              <a:ext uri="{FF2B5EF4-FFF2-40B4-BE49-F238E27FC236}">
                <a16:creationId xmlns:a16="http://schemas.microsoft.com/office/drawing/2014/main" xmlns="" id="{7C4A7121-A004-9D47-A331-17B9E3B2A628}"/>
              </a:ext>
            </a:extLst>
          </p:cNvPr>
          <p:cNvSpPr txBox="1">
            <a:spLocks/>
          </p:cNvSpPr>
          <p:nvPr/>
        </p:nvSpPr>
        <p:spPr>
          <a:xfrm>
            <a:off x="4824035" y="2687683"/>
            <a:ext cx="456077" cy="179200"/>
          </a:xfrm>
          <a:prstGeom prst="rect">
            <a:avLst/>
          </a:prstGeom>
        </p:spPr>
        <p:txBody>
          <a:bodyPr lIns="0" tIns="0" rIns="0" bIns="0"/>
          <a:lstStyle>
            <a:lvl1pPr marL="176213" indent="-176213" algn="l" defTabSz="914400" rtl="0" eaLnBrk="1" latinLnBrk="0" hangingPunct="1">
              <a:lnSpc>
                <a:spcPct val="90000"/>
              </a:lnSpc>
              <a:spcBef>
                <a:spcPts val="1000"/>
              </a:spcBef>
              <a:buFont typeface="Arial" panose="020B0604020202020204" pitchFamily="34" charset="0"/>
              <a:buChar char="•"/>
              <a:defRPr sz="1200" kern="1200">
                <a:solidFill>
                  <a:schemeClr val="accent3"/>
                </a:solidFill>
                <a:latin typeface="+mn-lt"/>
                <a:ea typeface="+mn-ea"/>
                <a:cs typeface="+mn-cs"/>
              </a:defRPr>
            </a:lvl1pPr>
            <a:lvl2pPr marL="360363" indent="-182563"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2pPr>
            <a:lvl3pPr marL="447675"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3pPr>
            <a:lvl4pPr marL="625475" indent="-177800"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4pPr>
            <a:lvl5pPr marL="808038"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t>1</a:t>
            </a:r>
          </a:p>
        </p:txBody>
      </p:sp>
      <p:cxnSp>
        <p:nvCxnSpPr>
          <p:cNvPr id="32" name="Straight Connector 31">
            <a:extLst>
              <a:ext uri="{FF2B5EF4-FFF2-40B4-BE49-F238E27FC236}">
                <a16:creationId xmlns:a16="http://schemas.microsoft.com/office/drawing/2014/main" xmlns="" id="{F1C1D9B6-9A16-654A-8C64-A0AF44E1C7A8}"/>
              </a:ext>
            </a:extLst>
          </p:cNvPr>
          <p:cNvCxnSpPr/>
          <p:nvPr/>
        </p:nvCxnSpPr>
        <p:spPr>
          <a:xfrm>
            <a:off x="4918183" y="2780994"/>
            <a:ext cx="69633"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1CB2A7B3-AA44-0243-90F2-5BF5710DFB67}"/>
              </a:ext>
            </a:extLst>
          </p:cNvPr>
          <p:cNvCxnSpPr/>
          <p:nvPr/>
        </p:nvCxnSpPr>
        <p:spPr>
          <a:xfrm>
            <a:off x="6908908" y="2819395"/>
            <a:ext cx="69633"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9965016B-E924-2142-981A-60AAAE73AC93}"/>
              </a:ext>
            </a:extLst>
          </p:cNvPr>
          <p:cNvCxnSpPr/>
          <p:nvPr/>
        </p:nvCxnSpPr>
        <p:spPr>
          <a:xfrm>
            <a:off x="8874233" y="2797170"/>
            <a:ext cx="69633"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99233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488" y="961683"/>
            <a:ext cx="9217025" cy="377402"/>
          </a:xfrm>
        </p:spPr>
        <p:txBody>
          <a:bodyPr/>
          <a:lstStyle/>
          <a:p>
            <a:r>
              <a:rPr lang="en-US" dirty="0"/>
              <a:t>Sources of funds</a:t>
            </a:r>
          </a:p>
        </p:txBody>
      </p:sp>
      <p:sp>
        <p:nvSpPr>
          <p:cNvPr id="4" name="Footer Placeholder 3"/>
          <p:cNvSpPr>
            <a:spLocks noGrp="1"/>
          </p:cNvSpPr>
          <p:nvPr>
            <p:ph type="ftr" sz="quarter" idx="11"/>
          </p:nvPr>
        </p:nvSpPr>
        <p:spPr/>
        <p:txBody>
          <a:bodyPr/>
          <a:lstStyle/>
          <a:p>
            <a:r>
              <a:rPr lang="en-GB" dirty="0" err="1"/>
              <a:t>www.investeurope.eu</a:t>
            </a:r>
            <a:endParaRPr lang="en-GB" dirty="0"/>
          </a:p>
        </p:txBody>
      </p:sp>
      <p:sp>
        <p:nvSpPr>
          <p:cNvPr id="5" name="Slide Number Placeholder 4"/>
          <p:cNvSpPr>
            <a:spLocks noGrp="1"/>
          </p:cNvSpPr>
          <p:nvPr>
            <p:ph type="sldNum" sz="quarter" idx="12"/>
          </p:nvPr>
        </p:nvSpPr>
        <p:spPr/>
        <p:txBody>
          <a:bodyPr/>
          <a:lstStyle/>
          <a:p>
            <a:fld id="{3A277439-5CFB-40D3-A371-F0CC064631A7}" type="slidenum">
              <a:rPr lang="en-GB" smtClean="0"/>
              <a:t>35</a:t>
            </a:fld>
            <a:endParaRPr lang="en-GB"/>
          </a:p>
        </p:txBody>
      </p:sp>
      <p:sp>
        <p:nvSpPr>
          <p:cNvPr id="6" name="Title 1"/>
          <p:cNvSpPr txBox="1">
            <a:spLocks/>
          </p:cNvSpPr>
          <p:nvPr/>
        </p:nvSpPr>
        <p:spPr>
          <a:xfrm>
            <a:off x="3666156" y="1705262"/>
            <a:ext cx="5094680" cy="221599"/>
          </a:xfrm>
          <a:prstGeom prst="rect">
            <a:avLst/>
          </a:prstGeom>
        </p:spPr>
        <p:txBody>
          <a:bodyPr vert="horz" wrap="square" lIns="0" tIns="0" rIns="0" bIns="0" rtlCol="0" anchor="t" anchorCtr="0">
            <a:spAutoFit/>
          </a:bodyPr>
          <a:lstStyle>
            <a:lvl1pPr algn="l" defTabSz="742950" rtl="0" eaLnBrk="1" latinLnBrk="0" hangingPunct="1">
              <a:lnSpc>
                <a:spcPct val="90000"/>
              </a:lnSpc>
              <a:spcBef>
                <a:spcPct val="0"/>
              </a:spcBef>
              <a:buNone/>
              <a:defRPr sz="2200" b="1" kern="1200">
                <a:solidFill>
                  <a:schemeClr val="tx2"/>
                </a:solidFill>
                <a:latin typeface="+mj-lt"/>
                <a:ea typeface="+mj-ea"/>
                <a:cs typeface="+mj-cs"/>
              </a:defRPr>
            </a:lvl1pPr>
          </a:lstStyle>
          <a:p>
            <a:r>
              <a:rPr lang="en-US" sz="1600" dirty="0"/>
              <a:t>Incremental amount raised 2016-2020</a:t>
            </a:r>
          </a:p>
        </p:txBody>
      </p:sp>
      <p:sp>
        <p:nvSpPr>
          <p:cNvPr id="7" name="Text Placeholder 5"/>
          <p:cNvSpPr>
            <a:spLocks noGrp="1"/>
          </p:cNvSpPr>
          <p:nvPr>
            <p:ph type="body" sz="quarter" idx="14"/>
          </p:nvPr>
        </p:nvSpPr>
        <p:spPr>
          <a:xfrm>
            <a:off x="3658210" y="1989138"/>
            <a:ext cx="5903303" cy="204845"/>
          </a:xfrm>
        </p:spPr>
        <p:txBody>
          <a:bodyPr bIns="0"/>
          <a:lstStyle/>
          <a:p>
            <a:r>
              <a:rPr lang="en-US" sz="1000" dirty="0"/>
              <a:t>By type of investor</a:t>
            </a:r>
          </a:p>
        </p:txBody>
      </p:sp>
      <p:cxnSp>
        <p:nvCxnSpPr>
          <p:cNvPr id="9" name="Straight Connector 8">
            <a:extLst>
              <a:ext uri="{FF2B5EF4-FFF2-40B4-BE49-F238E27FC236}">
                <a16:creationId xmlns:a16="http://schemas.microsoft.com/office/drawing/2014/main" xmlns="" id="{DC6E1F5F-92B3-4119-BB37-6207FDB19FCE}"/>
              </a:ext>
            </a:extLst>
          </p:cNvPr>
          <p:cNvCxnSpPr/>
          <p:nvPr/>
        </p:nvCxnSpPr>
        <p:spPr>
          <a:xfrm>
            <a:off x="3371963" y="1710933"/>
            <a:ext cx="0" cy="4363864"/>
          </a:xfrm>
          <a:prstGeom prst="line">
            <a:avLst/>
          </a:prstGeom>
          <a:ln>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173A8D39-0464-C64C-AC68-B31BE53CC697}"/>
              </a:ext>
            </a:extLst>
          </p:cNvPr>
          <p:cNvSpPr txBox="1"/>
          <p:nvPr/>
        </p:nvSpPr>
        <p:spPr>
          <a:xfrm>
            <a:off x="345730" y="1690720"/>
            <a:ext cx="2880000" cy="4153490"/>
          </a:xfrm>
          <a:prstGeom prst="rect">
            <a:avLst/>
          </a:prstGeom>
          <a:noFill/>
        </p:spPr>
        <p:txBody>
          <a:bodyPr wrap="square" lIns="0" tIns="0" rIns="0" bIns="0" numCol="1" spcCol="360000" rtlCol="0">
            <a:noAutofit/>
          </a:bodyPr>
          <a:lstStyle/>
          <a:p>
            <a:pPr>
              <a:spcAft>
                <a:spcPts val="800"/>
              </a:spcAft>
            </a:pPr>
            <a:r>
              <a:rPr lang="en-US" sz="1000" dirty="0">
                <a:solidFill>
                  <a:schemeClr val="accent3"/>
                </a:solidFill>
              </a:rPr>
              <a:t>Many different types of LPs entrust Mid-Market funds with significant amounts of capital earmarked for European private equity. </a:t>
            </a:r>
            <a:br>
              <a:rPr lang="en-US" sz="1000" dirty="0">
                <a:solidFill>
                  <a:schemeClr val="accent3"/>
                </a:solidFill>
              </a:rPr>
            </a:br>
            <a:r>
              <a:rPr lang="en-US" sz="1000" dirty="0">
                <a:solidFill>
                  <a:schemeClr val="accent3"/>
                </a:solidFill>
              </a:rPr>
              <a:t>The most important source of funds from </a:t>
            </a:r>
            <a:br>
              <a:rPr lang="en-US" sz="1000" dirty="0">
                <a:solidFill>
                  <a:schemeClr val="accent3"/>
                </a:solidFill>
              </a:rPr>
            </a:br>
            <a:r>
              <a:rPr lang="en-US" sz="1000" dirty="0">
                <a:solidFill>
                  <a:schemeClr val="accent3"/>
                </a:solidFill>
              </a:rPr>
              <a:t>2016-2020 was Pension funds, followed by </a:t>
            </a:r>
            <a:br>
              <a:rPr lang="en-US" sz="1000" dirty="0">
                <a:solidFill>
                  <a:schemeClr val="accent3"/>
                </a:solidFill>
              </a:rPr>
            </a:br>
            <a:r>
              <a:rPr lang="en-US" sz="1000" dirty="0">
                <a:solidFill>
                  <a:schemeClr val="accent3"/>
                </a:solidFill>
              </a:rPr>
              <a:t>Funds of funds, and Insurance companies.</a:t>
            </a:r>
          </a:p>
        </p:txBody>
      </p:sp>
      <p:graphicFrame>
        <p:nvGraphicFramePr>
          <p:cNvPr id="12" name="Chart 11">
            <a:extLst>
              <a:ext uri="{FF2B5EF4-FFF2-40B4-BE49-F238E27FC236}">
                <a16:creationId xmlns:a16="http://schemas.microsoft.com/office/drawing/2014/main" xmlns="" id="{9DC70C6F-0EF8-4845-BFF9-7628117C51F6}"/>
              </a:ext>
            </a:extLst>
          </p:cNvPr>
          <p:cNvGraphicFramePr/>
          <p:nvPr>
            <p:extLst>
              <p:ext uri="{D42A27DB-BD31-4B8C-83A1-F6EECF244321}">
                <p14:modId xmlns:p14="http://schemas.microsoft.com/office/powerpoint/2010/main" val="1382224783"/>
              </p:ext>
            </p:extLst>
          </p:nvPr>
        </p:nvGraphicFramePr>
        <p:xfrm>
          <a:off x="3501250" y="2494190"/>
          <a:ext cx="6197131" cy="327875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570778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488" y="961683"/>
            <a:ext cx="9217025" cy="377402"/>
          </a:xfrm>
        </p:spPr>
        <p:txBody>
          <a:bodyPr/>
          <a:lstStyle/>
          <a:p>
            <a:r>
              <a:rPr lang="en-US" dirty="0"/>
              <a:t>Global commitments</a:t>
            </a:r>
          </a:p>
        </p:txBody>
      </p:sp>
      <p:sp>
        <p:nvSpPr>
          <p:cNvPr id="4" name="Footer Placeholder 3"/>
          <p:cNvSpPr>
            <a:spLocks noGrp="1"/>
          </p:cNvSpPr>
          <p:nvPr>
            <p:ph type="ftr" sz="quarter" idx="11"/>
          </p:nvPr>
        </p:nvSpPr>
        <p:spPr/>
        <p:txBody>
          <a:bodyPr/>
          <a:lstStyle/>
          <a:p>
            <a:r>
              <a:rPr lang="en-GB" dirty="0" err="1"/>
              <a:t>www.investeurope.eu</a:t>
            </a:r>
            <a:endParaRPr lang="en-GB" dirty="0"/>
          </a:p>
        </p:txBody>
      </p:sp>
      <p:sp>
        <p:nvSpPr>
          <p:cNvPr id="5" name="Slide Number Placeholder 4"/>
          <p:cNvSpPr>
            <a:spLocks noGrp="1"/>
          </p:cNvSpPr>
          <p:nvPr>
            <p:ph type="sldNum" sz="quarter" idx="12"/>
          </p:nvPr>
        </p:nvSpPr>
        <p:spPr/>
        <p:txBody>
          <a:bodyPr/>
          <a:lstStyle/>
          <a:p>
            <a:fld id="{3A277439-5CFB-40D3-A371-F0CC064631A7}" type="slidenum">
              <a:rPr lang="en-GB" smtClean="0"/>
              <a:t>36</a:t>
            </a:fld>
            <a:endParaRPr lang="en-GB"/>
          </a:p>
        </p:txBody>
      </p:sp>
      <p:sp>
        <p:nvSpPr>
          <p:cNvPr id="6" name="Title 1"/>
          <p:cNvSpPr txBox="1">
            <a:spLocks/>
          </p:cNvSpPr>
          <p:nvPr/>
        </p:nvSpPr>
        <p:spPr>
          <a:xfrm>
            <a:off x="3666156" y="1705262"/>
            <a:ext cx="5094680" cy="221599"/>
          </a:xfrm>
          <a:prstGeom prst="rect">
            <a:avLst/>
          </a:prstGeom>
        </p:spPr>
        <p:txBody>
          <a:bodyPr vert="horz" wrap="square" lIns="0" tIns="0" rIns="0" bIns="0" rtlCol="0" anchor="t" anchorCtr="0">
            <a:spAutoFit/>
          </a:bodyPr>
          <a:lstStyle>
            <a:lvl1pPr algn="l" defTabSz="742950" rtl="0" eaLnBrk="1" latinLnBrk="0" hangingPunct="1">
              <a:lnSpc>
                <a:spcPct val="90000"/>
              </a:lnSpc>
              <a:spcBef>
                <a:spcPct val="0"/>
              </a:spcBef>
              <a:buNone/>
              <a:defRPr sz="2200" b="1" kern="1200">
                <a:solidFill>
                  <a:schemeClr val="tx2"/>
                </a:solidFill>
                <a:latin typeface="+mj-lt"/>
                <a:ea typeface="+mj-ea"/>
                <a:cs typeface="+mj-cs"/>
              </a:defRPr>
            </a:lvl1pPr>
          </a:lstStyle>
          <a:p>
            <a:r>
              <a:rPr lang="en-US" sz="1600" dirty="0"/>
              <a:t>Incremental amount raised 2016-2020</a:t>
            </a:r>
          </a:p>
        </p:txBody>
      </p:sp>
      <p:sp>
        <p:nvSpPr>
          <p:cNvPr id="7" name="Text Placeholder 5"/>
          <p:cNvSpPr>
            <a:spLocks noGrp="1"/>
          </p:cNvSpPr>
          <p:nvPr>
            <p:ph type="body" sz="quarter" idx="14"/>
          </p:nvPr>
        </p:nvSpPr>
        <p:spPr>
          <a:xfrm>
            <a:off x="3658210" y="1989138"/>
            <a:ext cx="5903303" cy="204845"/>
          </a:xfrm>
        </p:spPr>
        <p:txBody>
          <a:bodyPr bIns="0"/>
          <a:lstStyle/>
          <a:p>
            <a:r>
              <a:rPr lang="en-US" sz="1000" dirty="0"/>
              <a:t>By location of investor</a:t>
            </a:r>
          </a:p>
        </p:txBody>
      </p:sp>
      <p:cxnSp>
        <p:nvCxnSpPr>
          <p:cNvPr id="9" name="Straight Connector 8">
            <a:extLst>
              <a:ext uri="{FF2B5EF4-FFF2-40B4-BE49-F238E27FC236}">
                <a16:creationId xmlns:a16="http://schemas.microsoft.com/office/drawing/2014/main" xmlns="" id="{DC6E1F5F-92B3-4119-BB37-6207FDB19FCE}"/>
              </a:ext>
            </a:extLst>
          </p:cNvPr>
          <p:cNvCxnSpPr/>
          <p:nvPr/>
        </p:nvCxnSpPr>
        <p:spPr>
          <a:xfrm>
            <a:off x="3371963" y="1710933"/>
            <a:ext cx="0" cy="4363864"/>
          </a:xfrm>
          <a:prstGeom prst="line">
            <a:avLst/>
          </a:prstGeom>
          <a:ln>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173A8D39-0464-C64C-AC68-B31BE53CC697}"/>
              </a:ext>
            </a:extLst>
          </p:cNvPr>
          <p:cNvSpPr txBox="1"/>
          <p:nvPr/>
        </p:nvSpPr>
        <p:spPr>
          <a:xfrm>
            <a:off x="345730" y="1690720"/>
            <a:ext cx="2880000" cy="4153490"/>
          </a:xfrm>
          <a:prstGeom prst="rect">
            <a:avLst/>
          </a:prstGeom>
          <a:noFill/>
        </p:spPr>
        <p:txBody>
          <a:bodyPr wrap="square" lIns="0" tIns="0" rIns="0" bIns="0" numCol="1" spcCol="360000" rtlCol="0">
            <a:noAutofit/>
          </a:bodyPr>
          <a:lstStyle/>
          <a:p>
            <a:pPr>
              <a:spcAft>
                <a:spcPts val="800"/>
              </a:spcAft>
            </a:pPr>
            <a:r>
              <a:rPr lang="en-US" sz="1000" dirty="0">
                <a:solidFill>
                  <a:schemeClr val="accent3"/>
                </a:solidFill>
              </a:rPr>
              <a:t>Commitments are coming from all corners of </a:t>
            </a:r>
            <a:br>
              <a:rPr lang="en-US" sz="1000" dirty="0">
                <a:solidFill>
                  <a:schemeClr val="accent3"/>
                </a:solidFill>
              </a:rPr>
            </a:br>
            <a:r>
              <a:rPr lang="en-US" sz="1000" dirty="0">
                <a:solidFill>
                  <a:schemeClr val="accent3"/>
                </a:solidFill>
              </a:rPr>
              <a:t>the globe, indicating a consensus amongst LPs that Mid-Market funds are a key investment opportunity. Notable here are funds coming </a:t>
            </a:r>
            <a:br>
              <a:rPr lang="en-US" sz="1000" dirty="0">
                <a:solidFill>
                  <a:schemeClr val="accent3"/>
                </a:solidFill>
              </a:rPr>
            </a:br>
            <a:r>
              <a:rPr lang="en-US" sz="1000" dirty="0">
                <a:solidFill>
                  <a:schemeClr val="accent3"/>
                </a:solidFill>
              </a:rPr>
              <a:t>from France &amp; Benelux, North America, and </a:t>
            </a:r>
            <a:br>
              <a:rPr lang="en-US" sz="1000" dirty="0">
                <a:solidFill>
                  <a:schemeClr val="accent3"/>
                </a:solidFill>
              </a:rPr>
            </a:br>
            <a:r>
              <a:rPr lang="en-US" sz="1000" dirty="0">
                <a:solidFill>
                  <a:schemeClr val="accent3"/>
                </a:solidFill>
              </a:rPr>
              <a:t>the UK &amp; Ireland.</a:t>
            </a:r>
          </a:p>
        </p:txBody>
      </p:sp>
      <p:graphicFrame>
        <p:nvGraphicFramePr>
          <p:cNvPr id="12" name="Chart 11">
            <a:extLst>
              <a:ext uri="{FF2B5EF4-FFF2-40B4-BE49-F238E27FC236}">
                <a16:creationId xmlns:a16="http://schemas.microsoft.com/office/drawing/2014/main" xmlns="" id="{C49B8A22-825A-3242-85D6-653C8B5AB333}"/>
              </a:ext>
            </a:extLst>
          </p:cNvPr>
          <p:cNvGraphicFramePr/>
          <p:nvPr>
            <p:extLst>
              <p:ext uri="{D42A27DB-BD31-4B8C-83A1-F6EECF244321}">
                <p14:modId xmlns:p14="http://schemas.microsoft.com/office/powerpoint/2010/main" val="127534948"/>
              </p:ext>
            </p:extLst>
          </p:nvPr>
        </p:nvGraphicFramePr>
        <p:xfrm>
          <a:off x="3501250" y="2494190"/>
          <a:ext cx="6197131" cy="327875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906950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488" y="961683"/>
            <a:ext cx="9217025" cy="377402"/>
          </a:xfrm>
        </p:spPr>
        <p:txBody>
          <a:bodyPr/>
          <a:lstStyle/>
          <a:p>
            <a:r>
              <a:rPr lang="en-US" dirty="0"/>
              <a:t>€75bn of uncalled commitments</a:t>
            </a:r>
          </a:p>
        </p:txBody>
      </p:sp>
      <p:sp>
        <p:nvSpPr>
          <p:cNvPr id="4" name="Footer Placeholder 3"/>
          <p:cNvSpPr>
            <a:spLocks noGrp="1"/>
          </p:cNvSpPr>
          <p:nvPr>
            <p:ph type="ftr" sz="quarter" idx="11"/>
          </p:nvPr>
        </p:nvSpPr>
        <p:spPr/>
        <p:txBody>
          <a:bodyPr/>
          <a:lstStyle/>
          <a:p>
            <a:r>
              <a:rPr lang="en-GB" dirty="0" err="1"/>
              <a:t>www.investeurope.eu</a:t>
            </a:r>
            <a:endParaRPr lang="en-GB" dirty="0"/>
          </a:p>
        </p:txBody>
      </p:sp>
      <p:sp>
        <p:nvSpPr>
          <p:cNvPr id="5" name="Slide Number Placeholder 4"/>
          <p:cNvSpPr>
            <a:spLocks noGrp="1"/>
          </p:cNvSpPr>
          <p:nvPr>
            <p:ph type="sldNum" sz="quarter" idx="12"/>
          </p:nvPr>
        </p:nvSpPr>
        <p:spPr/>
        <p:txBody>
          <a:bodyPr/>
          <a:lstStyle/>
          <a:p>
            <a:fld id="{3A277439-5CFB-40D3-A371-F0CC064631A7}" type="slidenum">
              <a:rPr lang="en-GB" smtClean="0"/>
              <a:t>37</a:t>
            </a:fld>
            <a:endParaRPr lang="en-GB"/>
          </a:p>
        </p:txBody>
      </p:sp>
      <p:graphicFrame>
        <p:nvGraphicFramePr>
          <p:cNvPr id="6" name="Chart 5">
            <a:extLst>
              <a:ext uri="{FF2B5EF4-FFF2-40B4-BE49-F238E27FC236}">
                <a16:creationId xmlns:a16="http://schemas.microsoft.com/office/drawing/2014/main" xmlns="" id="{788935E1-C911-3A42-8A53-1BCFD4DB0DB8}"/>
              </a:ext>
            </a:extLst>
          </p:cNvPr>
          <p:cNvGraphicFramePr/>
          <p:nvPr>
            <p:extLst>
              <p:ext uri="{D42A27DB-BD31-4B8C-83A1-F6EECF244321}">
                <p14:modId xmlns:p14="http://schemas.microsoft.com/office/powerpoint/2010/main" val="2313427357"/>
              </p:ext>
            </p:extLst>
          </p:nvPr>
        </p:nvGraphicFramePr>
        <p:xfrm>
          <a:off x="3501250" y="368300"/>
          <a:ext cx="6197131" cy="5528017"/>
        </p:xfrm>
        <a:graphic>
          <a:graphicData uri="http://schemas.openxmlformats.org/drawingml/2006/chart">
            <c:chart xmlns:c="http://schemas.openxmlformats.org/drawingml/2006/chart" xmlns:r="http://schemas.openxmlformats.org/officeDocument/2006/relationships" r:id="rId2"/>
          </a:graphicData>
        </a:graphic>
      </p:graphicFrame>
      <p:sp>
        <p:nvSpPr>
          <p:cNvPr id="7" name="Title 1"/>
          <p:cNvSpPr txBox="1">
            <a:spLocks/>
          </p:cNvSpPr>
          <p:nvPr/>
        </p:nvSpPr>
        <p:spPr>
          <a:xfrm>
            <a:off x="3666156" y="1705262"/>
            <a:ext cx="5094680" cy="221599"/>
          </a:xfrm>
          <a:prstGeom prst="rect">
            <a:avLst/>
          </a:prstGeom>
        </p:spPr>
        <p:txBody>
          <a:bodyPr vert="horz" wrap="square" lIns="0" tIns="0" rIns="0" bIns="0" rtlCol="0" anchor="t" anchorCtr="0">
            <a:spAutoFit/>
          </a:bodyPr>
          <a:lstStyle>
            <a:lvl1pPr algn="l" defTabSz="742950" rtl="0" eaLnBrk="1" latinLnBrk="0" hangingPunct="1">
              <a:lnSpc>
                <a:spcPct val="90000"/>
              </a:lnSpc>
              <a:spcBef>
                <a:spcPct val="0"/>
              </a:spcBef>
              <a:buNone/>
              <a:defRPr sz="2200" b="1" kern="1200">
                <a:solidFill>
                  <a:schemeClr val="tx2"/>
                </a:solidFill>
                <a:latin typeface="+mj-lt"/>
                <a:ea typeface="+mj-ea"/>
                <a:cs typeface="+mj-cs"/>
              </a:defRPr>
            </a:lvl1pPr>
          </a:lstStyle>
          <a:p>
            <a:r>
              <a:rPr lang="en-US" sz="1600" dirty="0"/>
              <a:t>Portfolio at cost &amp; Dry Powder of Mid-Market funds</a:t>
            </a:r>
          </a:p>
        </p:txBody>
      </p:sp>
      <p:sp>
        <p:nvSpPr>
          <p:cNvPr id="8" name="Text Placeholder 5"/>
          <p:cNvSpPr>
            <a:spLocks noGrp="1"/>
          </p:cNvSpPr>
          <p:nvPr>
            <p:ph type="body" sz="quarter" idx="14"/>
          </p:nvPr>
        </p:nvSpPr>
        <p:spPr>
          <a:xfrm>
            <a:off x="3658210" y="1989138"/>
            <a:ext cx="5903303" cy="204845"/>
          </a:xfrm>
        </p:spPr>
        <p:txBody>
          <a:bodyPr bIns="0"/>
          <a:lstStyle/>
          <a:p>
            <a:r>
              <a:rPr lang="en-US" sz="1000" dirty="0"/>
              <a:t>Over time, € billion</a:t>
            </a:r>
          </a:p>
        </p:txBody>
      </p:sp>
      <p:cxnSp>
        <p:nvCxnSpPr>
          <p:cNvPr id="10" name="Straight Connector 9">
            <a:extLst>
              <a:ext uri="{FF2B5EF4-FFF2-40B4-BE49-F238E27FC236}">
                <a16:creationId xmlns:a16="http://schemas.microsoft.com/office/drawing/2014/main" xmlns="" id="{DC6E1F5F-92B3-4119-BB37-6207FDB19FCE}"/>
              </a:ext>
            </a:extLst>
          </p:cNvPr>
          <p:cNvCxnSpPr/>
          <p:nvPr/>
        </p:nvCxnSpPr>
        <p:spPr>
          <a:xfrm>
            <a:off x="3371963" y="1710933"/>
            <a:ext cx="0" cy="4363864"/>
          </a:xfrm>
          <a:prstGeom prst="line">
            <a:avLst/>
          </a:prstGeom>
          <a:ln>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xmlns="" id="{173A8D39-0464-C64C-AC68-B31BE53CC697}"/>
              </a:ext>
            </a:extLst>
          </p:cNvPr>
          <p:cNvSpPr txBox="1"/>
          <p:nvPr/>
        </p:nvSpPr>
        <p:spPr>
          <a:xfrm>
            <a:off x="345730" y="1690720"/>
            <a:ext cx="2880000" cy="4153490"/>
          </a:xfrm>
          <a:prstGeom prst="rect">
            <a:avLst/>
          </a:prstGeom>
          <a:noFill/>
        </p:spPr>
        <p:txBody>
          <a:bodyPr wrap="square" lIns="0" tIns="0" rIns="0" bIns="0" numCol="1" spcCol="360000" rtlCol="0">
            <a:noAutofit/>
          </a:bodyPr>
          <a:lstStyle/>
          <a:p>
            <a:pPr>
              <a:spcAft>
                <a:spcPts val="800"/>
              </a:spcAft>
            </a:pPr>
            <a:r>
              <a:rPr lang="en-US" sz="1000" dirty="0">
                <a:solidFill>
                  <a:schemeClr val="accent3"/>
                </a:solidFill>
              </a:rPr>
              <a:t>The scale of these allocations have meant that, at any given time, Mid-Market funds have significant amounts of capital invested in portfolio companies, as well as steadily growing levels of uncalled commitments (dry powder) necessary for new investments. In 2020, these funds held €75bn of uncalled commitments</a:t>
            </a:r>
            <a:r>
              <a:rPr lang="en-US" sz="1000" baseline="30000" dirty="0">
                <a:solidFill>
                  <a:schemeClr val="accent1"/>
                </a:solidFill>
              </a:rPr>
              <a:t>17</a:t>
            </a:r>
            <a:r>
              <a:rPr lang="en-US" sz="1000" dirty="0">
                <a:solidFill>
                  <a:schemeClr val="accent3"/>
                </a:solidFill>
              </a:rPr>
              <a:t>, </a:t>
            </a:r>
            <a:br>
              <a:rPr lang="en-US" sz="1000" dirty="0">
                <a:solidFill>
                  <a:schemeClr val="accent3"/>
                </a:solidFill>
              </a:rPr>
            </a:br>
            <a:r>
              <a:rPr lang="en-US" sz="1000" dirty="0">
                <a:solidFill>
                  <a:schemeClr val="accent3"/>
                </a:solidFill>
              </a:rPr>
              <a:t>this is 2.2x investment levels in that same year </a:t>
            </a:r>
            <a:br>
              <a:rPr lang="en-US" sz="1000" dirty="0">
                <a:solidFill>
                  <a:schemeClr val="accent3"/>
                </a:solidFill>
              </a:rPr>
            </a:br>
            <a:r>
              <a:rPr lang="en-US" sz="1000" dirty="0">
                <a:solidFill>
                  <a:schemeClr val="accent3"/>
                </a:solidFill>
              </a:rPr>
              <a:t>or 78% of the total amount invested in the last </a:t>
            </a:r>
            <a:br>
              <a:rPr lang="en-US" sz="1000" dirty="0">
                <a:solidFill>
                  <a:schemeClr val="accent3"/>
                </a:solidFill>
              </a:rPr>
            </a:br>
            <a:r>
              <a:rPr lang="en-US" sz="1000" dirty="0">
                <a:solidFill>
                  <a:schemeClr val="accent3"/>
                </a:solidFill>
              </a:rPr>
              <a:t>3 years.</a:t>
            </a:r>
          </a:p>
        </p:txBody>
      </p:sp>
      <p:sp>
        <p:nvSpPr>
          <p:cNvPr id="13" name="Text Placeholder 4132">
            <a:extLst>
              <a:ext uri="{FF2B5EF4-FFF2-40B4-BE49-F238E27FC236}">
                <a16:creationId xmlns:a16="http://schemas.microsoft.com/office/drawing/2014/main" xmlns="" id="{FD791069-B152-48CB-BFDB-B0E7D94C6C7E}"/>
              </a:ext>
            </a:extLst>
          </p:cNvPr>
          <p:cNvSpPr txBox="1">
            <a:spLocks/>
          </p:cNvSpPr>
          <p:nvPr/>
        </p:nvSpPr>
        <p:spPr>
          <a:xfrm>
            <a:off x="348954" y="5903929"/>
            <a:ext cx="172640" cy="130515"/>
          </a:xfrm>
          <a:prstGeom prst="rect">
            <a:avLst/>
          </a:prstGeom>
        </p:spPr>
        <p:txBody>
          <a:bodyPr lIns="0" tIns="0" rIns="0" bIns="0"/>
          <a:lstStyle>
            <a:lvl1pPr marL="176213" indent="-176213" algn="l" defTabSz="914400" rtl="0" eaLnBrk="1" latinLnBrk="0" hangingPunct="1">
              <a:lnSpc>
                <a:spcPct val="90000"/>
              </a:lnSpc>
              <a:spcBef>
                <a:spcPts val="1000"/>
              </a:spcBef>
              <a:buFont typeface="Arial" panose="020B0604020202020204" pitchFamily="34" charset="0"/>
              <a:buChar char="•"/>
              <a:defRPr sz="1200" kern="1200">
                <a:solidFill>
                  <a:schemeClr val="accent3"/>
                </a:solidFill>
                <a:latin typeface="+mn-lt"/>
                <a:ea typeface="+mn-ea"/>
                <a:cs typeface="+mn-cs"/>
              </a:defRPr>
            </a:lvl1pPr>
            <a:lvl2pPr marL="360363" indent="-182563"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2pPr>
            <a:lvl3pPr marL="447675"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3pPr>
            <a:lvl4pPr marL="625475" indent="-177800"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4pPr>
            <a:lvl5pPr marL="808038"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700" dirty="0">
                <a:solidFill>
                  <a:schemeClr val="accent1"/>
                </a:solidFill>
              </a:rPr>
              <a:t>17</a:t>
            </a:r>
          </a:p>
        </p:txBody>
      </p:sp>
      <p:sp>
        <p:nvSpPr>
          <p:cNvPr id="14" name="Text Placeholder 4132">
            <a:extLst>
              <a:ext uri="{FF2B5EF4-FFF2-40B4-BE49-F238E27FC236}">
                <a16:creationId xmlns:a16="http://schemas.microsoft.com/office/drawing/2014/main" xmlns="" id="{FD791069-B152-48CB-BFDB-B0E7D94C6C7E}"/>
              </a:ext>
            </a:extLst>
          </p:cNvPr>
          <p:cNvSpPr txBox="1">
            <a:spLocks/>
          </p:cNvSpPr>
          <p:nvPr/>
        </p:nvSpPr>
        <p:spPr>
          <a:xfrm>
            <a:off x="473529" y="5897490"/>
            <a:ext cx="2848791" cy="356352"/>
          </a:xfrm>
          <a:prstGeom prst="rect">
            <a:avLst/>
          </a:prstGeom>
        </p:spPr>
        <p:txBody>
          <a:bodyPr lIns="0" tIns="0" rIns="0" bIns="0"/>
          <a:lstStyle>
            <a:lvl1pPr marL="176213" indent="-176213" algn="l" defTabSz="914400" rtl="0" eaLnBrk="1" latinLnBrk="0" hangingPunct="1">
              <a:lnSpc>
                <a:spcPct val="90000"/>
              </a:lnSpc>
              <a:spcBef>
                <a:spcPts val="1000"/>
              </a:spcBef>
              <a:buFont typeface="Arial" panose="020B0604020202020204" pitchFamily="34" charset="0"/>
              <a:buChar char="•"/>
              <a:defRPr sz="1200" kern="1200">
                <a:solidFill>
                  <a:schemeClr val="accent3"/>
                </a:solidFill>
                <a:latin typeface="+mn-lt"/>
                <a:ea typeface="+mn-ea"/>
                <a:cs typeface="+mn-cs"/>
              </a:defRPr>
            </a:lvl1pPr>
            <a:lvl2pPr marL="360363" indent="-182563"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2pPr>
            <a:lvl3pPr marL="447675"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3pPr>
            <a:lvl4pPr marL="625475" indent="-177800"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4pPr>
            <a:lvl5pPr marL="808038"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700" dirty="0"/>
              <a:t>For analysis on Capital under Management and Dry Powder across European private equity, see our latest </a:t>
            </a:r>
            <a:r>
              <a:rPr lang="en-GB" sz="700" dirty="0">
                <a:hlinkClick r:id="rId3"/>
              </a:rPr>
              <a:t>report</a:t>
            </a:r>
            <a:endParaRPr lang="en-GB" sz="700" dirty="0"/>
          </a:p>
        </p:txBody>
      </p:sp>
    </p:spTree>
    <p:extLst>
      <p:ext uri="{BB962C8B-B14F-4D97-AF65-F5344CB8AC3E}">
        <p14:creationId xmlns:p14="http://schemas.microsoft.com/office/powerpoint/2010/main" val="2092775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Case studies</a:t>
            </a:r>
          </a:p>
        </p:txBody>
      </p:sp>
      <p:sp>
        <p:nvSpPr>
          <p:cNvPr id="3" name="Subtitle 2"/>
          <p:cNvSpPr>
            <a:spLocks noGrp="1"/>
          </p:cNvSpPr>
          <p:nvPr>
            <p:ph type="subTitle" idx="1"/>
          </p:nvPr>
        </p:nvSpPr>
        <p:spPr/>
        <p:txBody>
          <a:bodyPr/>
          <a:lstStyle/>
          <a:p>
            <a:r>
              <a:rPr lang="en-US" dirty="0"/>
              <a:t>MID-MARKET PRIVATE EQUITY</a:t>
            </a:r>
          </a:p>
        </p:txBody>
      </p:sp>
      <p:sp>
        <p:nvSpPr>
          <p:cNvPr id="4" name="Footer Placeholder 3"/>
          <p:cNvSpPr>
            <a:spLocks noGrp="1"/>
          </p:cNvSpPr>
          <p:nvPr>
            <p:ph type="ftr" sz="quarter" idx="11"/>
          </p:nvPr>
        </p:nvSpPr>
        <p:spPr/>
        <p:txBody>
          <a:bodyPr/>
          <a:lstStyle/>
          <a:p>
            <a:r>
              <a:rPr lang="en-GB"/>
              <a:t>www.investeurope.eu</a:t>
            </a:r>
            <a:endParaRPr lang="en-GB" dirty="0"/>
          </a:p>
        </p:txBody>
      </p:sp>
      <p:sp>
        <p:nvSpPr>
          <p:cNvPr id="5" name="Slide Number Placeholder 4"/>
          <p:cNvSpPr>
            <a:spLocks noGrp="1"/>
          </p:cNvSpPr>
          <p:nvPr>
            <p:ph type="sldNum" sz="quarter" idx="12"/>
          </p:nvPr>
        </p:nvSpPr>
        <p:spPr/>
        <p:txBody>
          <a:bodyPr/>
          <a:lstStyle/>
          <a:p>
            <a:fld id="{3A277439-5CFB-40D3-A371-F0CC064631A7}" type="slidenum">
              <a:rPr lang="en-GB" smtClean="0"/>
              <a:pPr/>
              <a:t>38</a:t>
            </a:fld>
            <a:endParaRPr lang="en-GB" dirty="0"/>
          </a:p>
        </p:txBody>
      </p:sp>
    </p:spTree>
    <p:extLst>
      <p:ext uri="{BB962C8B-B14F-4D97-AF65-F5344CB8AC3E}">
        <p14:creationId xmlns:p14="http://schemas.microsoft.com/office/powerpoint/2010/main" val="18515985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a:spLocks noGrp="1"/>
          </p:cNvSpPr>
          <p:nvPr>
            <p:ph type="title"/>
          </p:nvPr>
        </p:nvSpPr>
        <p:spPr>
          <a:xfrm>
            <a:off x="344488" y="1161980"/>
            <a:ext cx="9217025" cy="377402"/>
          </a:xfrm>
        </p:spPr>
        <p:txBody>
          <a:bodyPr/>
          <a:lstStyle/>
          <a:p>
            <a:r>
              <a:rPr lang="en-US" dirty="0"/>
              <a:t>Feeding greener agriculture  </a:t>
            </a:r>
          </a:p>
        </p:txBody>
      </p:sp>
      <p:sp>
        <p:nvSpPr>
          <p:cNvPr id="4" name="Footer Placeholder 3"/>
          <p:cNvSpPr>
            <a:spLocks noGrp="1"/>
          </p:cNvSpPr>
          <p:nvPr>
            <p:ph type="ftr" sz="quarter" idx="11"/>
          </p:nvPr>
        </p:nvSpPr>
        <p:spPr/>
        <p:txBody>
          <a:bodyPr/>
          <a:lstStyle/>
          <a:p>
            <a:r>
              <a:rPr lang="en-GB"/>
              <a:t>www.investeurope.eu</a:t>
            </a:r>
            <a:endParaRPr lang="en-GB" dirty="0"/>
          </a:p>
        </p:txBody>
      </p:sp>
      <p:sp>
        <p:nvSpPr>
          <p:cNvPr id="5" name="Slide Number Placeholder 4"/>
          <p:cNvSpPr>
            <a:spLocks noGrp="1"/>
          </p:cNvSpPr>
          <p:nvPr>
            <p:ph type="sldNum" sz="quarter" idx="12"/>
          </p:nvPr>
        </p:nvSpPr>
        <p:spPr/>
        <p:txBody>
          <a:bodyPr/>
          <a:lstStyle/>
          <a:p>
            <a:fld id="{3A277439-5CFB-40D3-A371-F0CC064631A7}" type="slidenum">
              <a:rPr lang="en-GB" smtClean="0"/>
              <a:t>39</a:t>
            </a:fld>
            <a:endParaRPr lang="en-GB"/>
          </a:p>
        </p:txBody>
      </p:sp>
      <p:cxnSp>
        <p:nvCxnSpPr>
          <p:cNvPr id="27" name="Straight Connector 26">
            <a:extLst>
              <a:ext uri="{FF2B5EF4-FFF2-40B4-BE49-F238E27FC236}">
                <a16:creationId xmlns:a16="http://schemas.microsoft.com/office/drawing/2014/main" xmlns="" id="{DC6E1F5F-92B3-4119-BB37-6207FDB19FCE}"/>
              </a:ext>
            </a:extLst>
          </p:cNvPr>
          <p:cNvCxnSpPr/>
          <p:nvPr/>
        </p:nvCxnSpPr>
        <p:spPr>
          <a:xfrm>
            <a:off x="6550591" y="1710933"/>
            <a:ext cx="0" cy="4363864"/>
          </a:xfrm>
          <a:prstGeom prst="line">
            <a:avLst/>
          </a:prstGeom>
          <a:ln>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39213" y="1002891"/>
            <a:ext cx="4896463" cy="169277"/>
          </a:xfrm>
          <a:prstGeom prst="rect">
            <a:avLst/>
          </a:prstGeom>
          <a:noFill/>
        </p:spPr>
        <p:txBody>
          <a:bodyPr wrap="square" lIns="0" tIns="0" rIns="0" bIns="0" rtlCol="0">
            <a:spAutoFit/>
          </a:bodyPr>
          <a:lstStyle/>
          <a:p>
            <a:r>
              <a:rPr lang="en-US" sz="1100" b="1" spc="50" dirty="0">
                <a:solidFill>
                  <a:schemeClr val="accent1"/>
                </a:solidFill>
              </a:rPr>
              <a:t>CASE STUDY: BIOLCHIM</a:t>
            </a:r>
          </a:p>
        </p:txBody>
      </p:sp>
      <p:grpSp>
        <p:nvGrpSpPr>
          <p:cNvPr id="14" name="Group 13"/>
          <p:cNvGrpSpPr/>
          <p:nvPr/>
        </p:nvGrpSpPr>
        <p:grpSpPr>
          <a:xfrm>
            <a:off x="344488" y="1710823"/>
            <a:ext cx="2880000" cy="4377600"/>
            <a:chOff x="344488" y="1710823"/>
            <a:chExt cx="2880000" cy="4377600"/>
          </a:xfrm>
        </p:grpSpPr>
        <p:sp>
          <p:nvSpPr>
            <p:cNvPr id="15" name="Rectangle 14">
              <a:extLst>
                <a:ext uri="{FF2B5EF4-FFF2-40B4-BE49-F238E27FC236}">
                  <a16:creationId xmlns:a16="http://schemas.microsoft.com/office/drawing/2014/main" xmlns="" id="{4E14B69B-055A-48B7-BE08-841F26ED0C94}"/>
                </a:ext>
              </a:extLst>
            </p:cNvPr>
            <p:cNvSpPr/>
            <p:nvPr/>
          </p:nvSpPr>
          <p:spPr>
            <a:xfrm>
              <a:off x="344488" y="1710823"/>
              <a:ext cx="2880000" cy="4377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xmlns="" id="{173A8D39-0464-C64C-AC68-B31BE53CC697}"/>
                </a:ext>
              </a:extLst>
            </p:cNvPr>
            <p:cNvSpPr txBox="1"/>
            <p:nvPr/>
          </p:nvSpPr>
          <p:spPr>
            <a:xfrm>
              <a:off x="435671" y="3680557"/>
              <a:ext cx="2779719" cy="820133"/>
            </a:xfrm>
            <a:prstGeom prst="rect">
              <a:avLst/>
            </a:prstGeom>
            <a:noFill/>
          </p:spPr>
          <p:txBody>
            <a:bodyPr wrap="square" lIns="0" tIns="0" rIns="0" bIns="0" numCol="1" spcCol="360000" rtlCol="0">
              <a:noAutofit/>
            </a:bodyPr>
            <a:lstStyle/>
            <a:p>
              <a:pPr>
                <a:spcAft>
                  <a:spcPts val="200"/>
                </a:spcAft>
              </a:pPr>
              <a:r>
                <a:rPr lang="en-US" sz="950" b="1" dirty="0">
                  <a:solidFill>
                    <a:schemeClr val="accent3"/>
                  </a:solidFill>
                </a:rPr>
                <a:t>Headquarters:</a:t>
              </a:r>
              <a:r>
                <a:rPr lang="en-US" sz="950" dirty="0">
                  <a:solidFill>
                    <a:schemeClr val="accent3"/>
                  </a:solidFill>
                </a:rPr>
                <a:t> Bologna, Italy</a:t>
              </a:r>
            </a:p>
            <a:p>
              <a:pPr>
                <a:spcAft>
                  <a:spcPts val="200"/>
                </a:spcAft>
              </a:pPr>
              <a:r>
                <a:rPr lang="en-US" sz="950" b="1" dirty="0">
                  <a:solidFill>
                    <a:schemeClr val="accent3"/>
                  </a:solidFill>
                </a:rPr>
                <a:t>Private equity backer: </a:t>
              </a:r>
              <a:r>
                <a:rPr lang="en-US" sz="950" dirty="0">
                  <a:solidFill>
                    <a:schemeClr val="accent3"/>
                  </a:solidFill>
                </a:rPr>
                <a:t>Wise Equity</a:t>
              </a:r>
            </a:p>
            <a:p>
              <a:pPr>
                <a:spcAft>
                  <a:spcPts val="200"/>
                </a:spcAft>
              </a:pPr>
              <a:r>
                <a:rPr lang="en-US" sz="950" b="1" dirty="0">
                  <a:solidFill>
                    <a:schemeClr val="accent3"/>
                  </a:solidFill>
                </a:rPr>
                <a:t>Holding period: </a:t>
              </a:r>
              <a:r>
                <a:rPr lang="en-US" sz="950" dirty="0">
                  <a:solidFill>
                    <a:schemeClr val="accent3"/>
                  </a:solidFill>
                </a:rPr>
                <a:t>January 2013 - September 2017</a:t>
              </a:r>
            </a:p>
            <a:p>
              <a:pPr>
                <a:spcAft>
                  <a:spcPts val="200"/>
                </a:spcAft>
              </a:pPr>
              <a:endParaRPr lang="en-US" sz="950" dirty="0">
                <a:solidFill>
                  <a:schemeClr val="accent3"/>
                </a:solidFill>
              </a:endParaRPr>
            </a:p>
          </p:txBody>
        </p:sp>
        <p:sp>
          <p:nvSpPr>
            <p:cNvPr id="24" name="TextBox 23">
              <a:extLst>
                <a:ext uri="{FF2B5EF4-FFF2-40B4-BE49-F238E27FC236}">
                  <a16:creationId xmlns:a16="http://schemas.microsoft.com/office/drawing/2014/main" xmlns="" id="{173A8D39-0464-C64C-AC68-B31BE53CC697}"/>
                </a:ext>
              </a:extLst>
            </p:cNvPr>
            <p:cNvSpPr txBox="1"/>
            <p:nvPr/>
          </p:nvSpPr>
          <p:spPr>
            <a:xfrm>
              <a:off x="435671" y="4612231"/>
              <a:ext cx="2682283" cy="1464710"/>
            </a:xfrm>
            <a:prstGeom prst="rect">
              <a:avLst/>
            </a:prstGeom>
            <a:noFill/>
          </p:spPr>
          <p:txBody>
            <a:bodyPr wrap="square" lIns="0" tIns="0" rIns="0" bIns="0" numCol="1" spcCol="360000" rtlCol="0">
              <a:noAutofit/>
            </a:bodyPr>
            <a:lstStyle/>
            <a:p>
              <a:pPr marL="108000" indent="-108000">
                <a:spcAft>
                  <a:spcPts val="400"/>
                </a:spcAft>
                <a:buFont typeface="Arial" charset="0"/>
                <a:buChar char="•"/>
              </a:pPr>
              <a:r>
                <a:rPr lang="en-US" sz="950" dirty="0">
                  <a:solidFill>
                    <a:schemeClr val="accent3"/>
                  </a:solidFill>
                </a:rPr>
                <a:t>3x increase in revenues, 4x increase in EBITDA</a:t>
              </a:r>
            </a:p>
            <a:p>
              <a:pPr marL="108000" indent="-108000">
                <a:spcAft>
                  <a:spcPts val="400"/>
                </a:spcAft>
                <a:buFont typeface="Arial" charset="0"/>
                <a:buChar char="•"/>
              </a:pPr>
              <a:r>
                <a:rPr lang="en-US" sz="950" dirty="0">
                  <a:solidFill>
                    <a:schemeClr val="accent3"/>
                  </a:solidFill>
                </a:rPr>
                <a:t>Integrated four acquisitions, gaining control over natural manufacturing ingredients</a:t>
              </a:r>
            </a:p>
            <a:p>
              <a:pPr marL="108000" indent="-108000">
                <a:spcAft>
                  <a:spcPts val="400"/>
                </a:spcAft>
                <a:buFont typeface="Arial" charset="0"/>
                <a:buChar char="•"/>
              </a:pPr>
              <a:r>
                <a:rPr lang="en-US" sz="950" dirty="0">
                  <a:solidFill>
                    <a:schemeClr val="accent3"/>
                  </a:solidFill>
                </a:rPr>
                <a:t>Created top-three company in global sales of </a:t>
              </a:r>
              <a:r>
                <a:rPr lang="en-US" sz="950" dirty="0" err="1">
                  <a:solidFill>
                    <a:schemeClr val="accent3"/>
                  </a:solidFill>
                </a:rPr>
                <a:t>biostimulants</a:t>
              </a:r>
              <a:endParaRPr lang="en-US" sz="950" dirty="0">
                <a:solidFill>
                  <a:schemeClr val="accent3"/>
                </a:solidFill>
              </a:endParaRPr>
            </a:p>
            <a:p>
              <a:pPr marL="108000" indent="-108000">
                <a:spcAft>
                  <a:spcPts val="400"/>
                </a:spcAft>
                <a:buFont typeface="Arial" charset="0"/>
                <a:buChar char="•"/>
              </a:pPr>
              <a:r>
                <a:rPr lang="en-US" sz="950" dirty="0">
                  <a:solidFill>
                    <a:schemeClr val="accent3"/>
                  </a:solidFill>
                </a:rPr>
                <a:t>Contributed to reduction in pollution and emissions from chemical </a:t>
              </a:r>
              <a:r>
                <a:rPr lang="en-US" sz="950" dirty="0" err="1">
                  <a:solidFill>
                    <a:schemeClr val="accent3"/>
                  </a:solidFill>
                </a:rPr>
                <a:t>fertilisers</a:t>
              </a:r>
              <a:r>
                <a:rPr lang="en-US" sz="950" dirty="0">
                  <a:solidFill>
                    <a:schemeClr val="accent3"/>
                  </a:solidFill>
                </a:rPr>
                <a:t> and pesticides</a:t>
              </a:r>
            </a:p>
          </p:txBody>
        </p:sp>
        <p:sp>
          <p:nvSpPr>
            <p:cNvPr id="25" name="TextBox 24">
              <a:extLst>
                <a:ext uri="{FF2B5EF4-FFF2-40B4-BE49-F238E27FC236}">
                  <a16:creationId xmlns:a16="http://schemas.microsoft.com/office/drawing/2014/main" xmlns="" id="{173A8D39-0464-C64C-AC68-B31BE53CC697}"/>
                </a:ext>
              </a:extLst>
            </p:cNvPr>
            <p:cNvSpPr txBox="1"/>
            <p:nvPr/>
          </p:nvSpPr>
          <p:spPr>
            <a:xfrm>
              <a:off x="435671" y="4369533"/>
              <a:ext cx="1541175" cy="258001"/>
            </a:xfrm>
            <a:prstGeom prst="rect">
              <a:avLst/>
            </a:prstGeom>
            <a:noFill/>
          </p:spPr>
          <p:txBody>
            <a:bodyPr wrap="square" lIns="0" tIns="0" rIns="0" bIns="0" numCol="1" spcCol="360000" rtlCol="0">
              <a:noAutofit/>
            </a:bodyPr>
            <a:lstStyle/>
            <a:p>
              <a:pPr>
                <a:spcAft>
                  <a:spcPts val="800"/>
                </a:spcAft>
              </a:pPr>
              <a:r>
                <a:rPr lang="en-US" sz="1100" dirty="0">
                  <a:solidFill>
                    <a:schemeClr val="tx2"/>
                  </a:solidFill>
                </a:rPr>
                <a:t>I</a:t>
              </a:r>
              <a:r>
                <a:rPr lang="en-US" sz="1100" b="1" dirty="0">
                  <a:solidFill>
                    <a:schemeClr val="tx2"/>
                  </a:solidFill>
                </a:rPr>
                <a:t>nvestment highlights</a:t>
              </a:r>
            </a:p>
          </p:txBody>
        </p:sp>
        <p:pic>
          <p:nvPicPr>
            <p:cNvPr id="28" name="Picture 2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4488" y="1710824"/>
              <a:ext cx="2880000" cy="1802853"/>
            </a:xfrm>
            <a:prstGeom prst="rect">
              <a:avLst/>
            </a:prstGeom>
          </p:spPr>
        </p:pic>
      </p:grpSp>
      <p:sp>
        <p:nvSpPr>
          <p:cNvPr id="29" name="TextBox 28">
            <a:extLst>
              <a:ext uri="{FF2B5EF4-FFF2-40B4-BE49-F238E27FC236}">
                <a16:creationId xmlns:a16="http://schemas.microsoft.com/office/drawing/2014/main" xmlns="" id="{656CE940-CAC2-4B4B-A727-9041A5884513}"/>
              </a:ext>
            </a:extLst>
          </p:cNvPr>
          <p:cNvSpPr txBox="1"/>
          <p:nvPr/>
        </p:nvSpPr>
        <p:spPr>
          <a:xfrm>
            <a:off x="3530378" y="1674817"/>
            <a:ext cx="6031133" cy="4456017"/>
          </a:xfrm>
          <a:prstGeom prst="rect">
            <a:avLst/>
          </a:prstGeom>
          <a:noFill/>
        </p:spPr>
        <p:txBody>
          <a:bodyPr wrap="square" lIns="0" tIns="0" rIns="0" bIns="0" numCol="2" spcCol="288000" rtlCol="0">
            <a:noAutofit/>
          </a:bodyPr>
          <a:lstStyle/>
          <a:p>
            <a:pPr>
              <a:spcAft>
                <a:spcPts val="800"/>
              </a:spcAft>
            </a:pPr>
            <a:r>
              <a:rPr lang="en-US" sz="900" dirty="0">
                <a:solidFill>
                  <a:schemeClr val="accent3"/>
                </a:solidFill>
              </a:rPr>
              <a:t>Wise Equity invested in </a:t>
            </a:r>
            <a:r>
              <a:rPr lang="en-US" sz="900" dirty="0" err="1">
                <a:solidFill>
                  <a:schemeClr val="accent3"/>
                </a:solidFill>
              </a:rPr>
              <a:t>Biolchim</a:t>
            </a:r>
            <a:r>
              <a:rPr lang="en-US" sz="900" dirty="0">
                <a:solidFill>
                  <a:schemeClr val="accent3"/>
                </a:solidFill>
              </a:rPr>
              <a:t> in 2013, an Italian maker of chemical </a:t>
            </a:r>
            <a:r>
              <a:rPr lang="en-US" sz="900" dirty="0" err="1">
                <a:solidFill>
                  <a:schemeClr val="accent3"/>
                </a:solidFill>
              </a:rPr>
              <a:t>fertilisers</a:t>
            </a:r>
            <a:r>
              <a:rPr lang="en-US" sz="900" dirty="0">
                <a:solidFill>
                  <a:schemeClr val="accent3"/>
                </a:solidFill>
              </a:rPr>
              <a:t>, with a plan to accelerate the company’s global growth and transition towards the production of natural </a:t>
            </a:r>
            <a:r>
              <a:rPr lang="en-US" sz="900" dirty="0" err="1">
                <a:solidFill>
                  <a:schemeClr val="accent3"/>
                </a:solidFill>
              </a:rPr>
              <a:t>biostimulants</a:t>
            </a:r>
            <a:r>
              <a:rPr lang="en-US" sz="900" dirty="0">
                <a:solidFill>
                  <a:schemeClr val="accent3"/>
                </a:solidFill>
              </a:rPr>
              <a:t> that are a key step in the shift to greener agriculture. </a:t>
            </a:r>
          </a:p>
          <a:p>
            <a:pPr>
              <a:spcAft>
                <a:spcPts val="800"/>
              </a:spcAft>
            </a:pPr>
            <a:r>
              <a:rPr lang="en-US" sz="900" dirty="0">
                <a:solidFill>
                  <a:schemeClr val="accent3"/>
                </a:solidFill>
              </a:rPr>
              <a:t>Wise worked closely with </a:t>
            </a:r>
            <a:r>
              <a:rPr lang="en-US" sz="900" dirty="0" err="1">
                <a:solidFill>
                  <a:schemeClr val="accent3"/>
                </a:solidFill>
              </a:rPr>
              <a:t>Biolchim’s</a:t>
            </a:r>
            <a:r>
              <a:rPr lang="en-US" sz="900" dirty="0">
                <a:solidFill>
                  <a:schemeClr val="accent3"/>
                </a:solidFill>
              </a:rPr>
              <a:t> management </a:t>
            </a:r>
            <a:br>
              <a:rPr lang="en-US" sz="900" dirty="0">
                <a:solidFill>
                  <a:schemeClr val="accent3"/>
                </a:solidFill>
              </a:rPr>
            </a:br>
            <a:r>
              <a:rPr lang="en-US" sz="900" dirty="0">
                <a:solidFill>
                  <a:schemeClr val="accent3"/>
                </a:solidFill>
              </a:rPr>
              <a:t>team to identify and drive opportunities for expansion. Its strategy was to reinforce the company’s presence </a:t>
            </a:r>
            <a:br>
              <a:rPr lang="en-US" sz="900" dirty="0">
                <a:solidFill>
                  <a:schemeClr val="accent3"/>
                </a:solidFill>
              </a:rPr>
            </a:br>
            <a:r>
              <a:rPr lang="en-US" sz="900" dirty="0">
                <a:solidFill>
                  <a:schemeClr val="accent3"/>
                </a:solidFill>
              </a:rPr>
              <a:t>in key international markets, and to gain access to </a:t>
            </a:r>
            <a:br>
              <a:rPr lang="en-US" sz="900" dirty="0">
                <a:solidFill>
                  <a:schemeClr val="accent3"/>
                </a:solidFill>
              </a:rPr>
            </a:br>
            <a:r>
              <a:rPr lang="en-US" sz="900" dirty="0">
                <a:solidFill>
                  <a:schemeClr val="accent3"/>
                </a:solidFill>
              </a:rPr>
              <a:t>the essential components for making </a:t>
            </a:r>
            <a:r>
              <a:rPr lang="en-US" sz="900" dirty="0" err="1">
                <a:solidFill>
                  <a:schemeClr val="accent3"/>
                </a:solidFill>
              </a:rPr>
              <a:t>biostimulants</a:t>
            </a:r>
            <a:r>
              <a:rPr lang="en-US" sz="900" dirty="0">
                <a:solidFill>
                  <a:schemeClr val="accent3"/>
                </a:solidFill>
              </a:rPr>
              <a:t>. During Wise’s ownership, </a:t>
            </a:r>
            <a:r>
              <a:rPr lang="en-US" sz="900" dirty="0" err="1">
                <a:solidFill>
                  <a:schemeClr val="accent3"/>
                </a:solidFill>
              </a:rPr>
              <a:t>Biolchim</a:t>
            </a:r>
            <a:r>
              <a:rPr lang="en-US" sz="900" dirty="0">
                <a:solidFill>
                  <a:schemeClr val="accent3"/>
                </a:solidFill>
              </a:rPr>
              <a:t> integrated two acquisitions in Italy, as well as one in Hungary and one in Canada, expanding the business’s reach and giving </a:t>
            </a:r>
            <a:br>
              <a:rPr lang="en-US" sz="900" dirty="0">
                <a:solidFill>
                  <a:schemeClr val="accent3"/>
                </a:solidFill>
              </a:rPr>
            </a:br>
            <a:r>
              <a:rPr lang="en-US" sz="900" dirty="0">
                <a:solidFill>
                  <a:schemeClr val="accent3"/>
                </a:solidFill>
              </a:rPr>
              <a:t>it control over ingredients including seaweeds, </a:t>
            </a:r>
            <a:r>
              <a:rPr lang="en-US" sz="900" dirty="0" err="1">
                <a:solidFill>
                  <a:schemeClr val="accent3"/>
                </a:solidFill>
              </a:rPr>
              <a:t>humic</a:t>
            </a:r>
            <a:r>
              <a:rPr lang="en-US" sz="900" dirty="0">
                <a:solidFill>
                  <a:schemeClr val="accent3"/>
                </a:solidFill>
              </a:rPr>
              <a:t> acids, and </a:t>
            </a:r>
            <a:r>
              <a:rPr lang="en-US" sz="900" dirty="0" err="1">
                <a:solidFill>
                  <a:schemeClr val="accent3"/>
                </a:solidFill>
              </a:rPr>
              <a:t>aminoacids</a:t>
            </a:r>
            <a:r>
              <a:rPr lang="en-US" sz="900" dirty="0">
                <a:solidFill>
                  <a:schemeClr val="accent3"/>
                </a:solidFill>
              </a:rPr>
              <a:t>, all critical in the manufacturing of the company’s products.</a:t>
            </a:r>
          </a:p>
          <a:p>
            <a:pPr>
              <a:spcAft>
                <a:spcPts val="800"/>
              </a:spcAft>
            </a:pPr>
            <a:r>
              <a:rPr lang="en-US" sz="900" dirty="0">
                <a:solidFill>
                  <a:schemeClr val="accent3"/>
                </a:solidFill>
              </a:rPr>
              <a:t>Between 2013 and 2017, private equity investment helped increase sales almost threefold to €115 million and more than quadrupled EBITDA to over €21 million. With Wise’s guidance, </a:t>
            </a:r>
            <a:r>
              <a:rPr lang="en-US" sz="900" dirty="0" err="1">
                <a:solidFill>
                  <a:schemeClr val="accent3"/>
                </a:solidFill>
              </a:rPr>
              <a:t>Biolchim</a:t>
            </a:r>
            <a:r>
              <a:rPr lang="en-US" sz="900" dirty="0">
                <a:solidFill>
                  <a:schemeClr val="accent3"/>
                </a:solidFill>
              </a:rPr>
              <a:t> became a top-three global manufacturer in the growing market for </a:t>
            </a:r>
            <a:r>
              <a:rPr lang="en-US" sz="900" dirty="0" err="1">
                <a:solidFill>
                  <a:schemeClr val="accent3"/>
                </a:solidFill>
              </a:rPr>
              <a:t>biostimulants</a:t>
            </a:r>
            <a:r>
              <a:rPr lang="en-US" sz="900" dirty="0">
                <a:solidFill>
                  <a:schemeClr val="accent3"/>
                </a:solidFill>
              </a:rPr>
              <a:t>, present in 80 countries worldwide </a:t>
            </a:r>
            <a:br>
              <a:rPr lang="en-US" sz="900" dirty="0">
                <a:solidFill>
                  <a:schemeClr val="accent3"/>
                </a:solidFill>
              </a:rPr>
            </a:br>
            <a:r>
              <a:rPr lang="en-US" sz="900" dirty="0">
                <a:solidFill>
                  <a:schemeClr val="accent3"/>
                </a:solidFill>
              </a:rPr>
              <a:t>across Europe, Africa, Asia and the Americas.  </a:t>
            </a:r>
          </a:p>
          <a:p>
            <a:pPr>
              <a:spcAft>
                <a:spcPts val="800"/>
              </a:spcAft>
            </a:pPr>
            <a:r>
              <a:rPr lang="en-US" sz="900" b="1" dirty="0">
                <a:solidFill>
                  <a:schemeClr val="accent3"/>
                </a:solidFill>
              </a:rPr>
              <a:t>Towards greener agriculture</a:t>
            </a:r>
          </a:p>
          <a:p>
            <a:pPr>
              <a:spcAft>
                <a:spcPts val="800"/>
              </a:spcAft>
            </a:pPr>
            <a:r>
              <a:rPr lang="en-US" sz="900" dirty="0">
                <a:solidFill>
                  <a:schemeClr val="accent3"/>
                </a:solidFill>
              </a:rPr>
              <a:t>Wise’s investment in </a:t>
            </a:r>
            <a:r>
              <a:rPr lang="en-US" sz="900" dirty="0" err="1">
                <a:solidFill>
                  <a:schemeClr val="accent3"/>
                </a:solidFill>
              </a:rPr>
              <a:t>Biolchim</a:t>
            </a:r>
            <a:r>
              <a:rPr lang="en-US" sz="900" dirty="0">
                <a:solidFill>
                  <a:schemeClr val="accent3"/>
                </a:solidFill>
              </a:rPr>
              <a:t> presented an opportunity to contribute to the global shift to more environmentally friendly forms of agriculture, and reduce emissions and pollution associated with traditional nitrogen-based </a:t>
            </a:r>
            <a:r>
              <a:rPr lang="en-US" sz="900" dirty="0" err="1">
                <a:solidFill>
                  <a:schemeClr val="accent3"/>
                </a:solidFill>
              </a:rPr>
              <a:t>fertilisers</a:t>
            </a:r>
            <a:r>
              <a:rPr lang="en-US" sz="900" dirty="0">
                <a:solidFill>
                  <a:schemeClr val="accent3"/>
                </a:solidFill>
              </a:rPr>
              <a:t>. </a:t>
            </a:r>
          </a:p>
          <a:p>
            <a:pPr>
              <a:spcAft>
                <a:spcPts val="800"/>
              </a:spcAft>
            </a:pPr>
            <a:r>
              <a:rPr lang="en-US" sz="900" dirty="0">
                <a:solidFill>
                  <a:schemeClr val="accent3"/>
                </a:solidFill>
              </a:rPr>
              <a:t>Bolt-on acquisitions helped secure control over the natural elements critical to </a:t>
            </a:r>
            <a:r>
              <a:rPr lang="en-US" sz="900" dirty="0" err="1">
                <a:solidFill>
                  <a:schemeClr val="accent3"/>
                </a:solidFill>
              </a:rPr>
              <a:t>Biolchim’s</a:t>
            </a:r>
            <a:r>
              <a:rPr lang="en-US" sz="900" dirty="0">
                <a:solidFill>
                  <a:schemeClr val="accent3"/>
                </a:solidFill>
              </a:rPr>
              <a:t> </a:t>
            </a:r>
            <a:r>
              <a:rPr lang="en-US" sz="900" dirty="0" err="1">
                <a:solidFill>
                  <a:schemeClr val="accent3"/>
                </a:solidFill>
              </a:rPr>
              <a:t>biostimulants</a:t>
            </a:r>
            <a:r>
              <a:rPr lang="en-US" sz="900" dirty="0">
                <a:solidFill>
                  <a:schemeClr val="accent3"/>
                </a:solidFill>
              </a:rPr>
              <a:t> that feed and support crops’ natural </a:t>
            </a:r>
            <a:r>
              <a:rPr lang="en-US" sz="900" dirty="0" err="1">
                <a:solidFill>
                  <a:schemeClr val="accent3"/>
                </a:solidFill>
              </a:rPr>
              <a:t>defences</a:t>
            </a:r>
            <a:r>
              <a:rPr lang="en-US" sz="900" dirty="0">
                <a:solidFill>
                  <a:schemeClr val="accent3"/>
                </a:solidFill>
              </a:rPr>
              <a:t>. </a:t>
            </a:r>
            <a:br>
              <a:rPr lang="en-US" sz="900" dirty="0">
                <a:solidFill>
                  <a:schemeClr val="accent3"/>
                </a:solidFill>
              </a:rPr>
            </a:br>
            <a:r>
              <a:rPr lang="en-US" sz="900" dirty="0">
                <a:solidFill>
                  <a:schemeClr val="accent3"/>
                </a:solidFill>
              </a:rPr>
              <a:t>This, in turn, helps increase yields and quality while limiting the need from chemical </a:t>
            </a:r>
            <a:r>
              <a:rPr lang="en-US" sz="900" dirty="0" err="1">
                <a:solidFill>
                  <a:schemeClr val="accent3"/>
                </a:solidFill>
              </a:rPr>
              <a:t>fertilisers</a:t>
            </a:r>
            <a:r>
              <a:rPr lang="en-US" sz="900" dirty="0">
                <a:solidFill>
                  <a:schemeClr val="accent3"/>
                </a:solidFill>
              </a:rPr>
              <a:t> and pesticides. The result has been products that not only reduce the impact of chemicals used in farming on the environment, but also contribute to lower emissions stemming from the production of nitrogen-based </a:t>
            </a:r>
            <a:r>
              <a:rPr lang="en-US" sz="900" dirty="0" err="1">
                <a:solidFill>
                  <a:schemeClr val="accent3"/>
                </a:solidFill>
              </a:rPr>
              <a:t>fertilisers</a:t>
            </a:r>
            <a:r>
              <a:rPr lang="en-US" sz="900" dirty="0">
                <a:solidFill>
                  <a:schemeClr val="accent3"/>
                </a:solidFill>
              </a:rPr>
              <a:t>. </a:t>
            </a:r>
          </a:p>
          <a:p>
            <a:pPr>
              <a:spcAft>
                <a:spcPts val="800"/>
              </a:spcAft>
            </a:pPr>
            <a:r>
              <a:rPr lang="en-US" sz="900" dirty="0">
                <a:solidFill>
                  <a:schemeClr val="accent3"/>
                </a:solidFill>
              </a:rPr>
              <a:t>Throughout its investment, Wise supported </a:t>
            </a:r>
            <a:r>
              <a:rPr lang="en-US" sz="900" dirty="0" err="1">
                <a:solidFill>
                  <a:schemeClr val="accent3"/>
                </a:solidFill>
              </a:rPr>
              <a:t>Biolchim’s</a:t>
            </a:r>
            <a:r>
              <a:rPr lang="en-US" sz="900" dirty="0">
                <a:solidFill>
                  <a:schemeClr val="accent3"/>
                </a:solidFill>
              </a:rPr>
              <a:t> Worldwide Innovation Project (WIN) – created in 2012 – helping build and share knowledge by creating an international network for innovation. The company worked with universities and other research bodies </a:t>
            </a:r>
            <a:br>
              <a:rPr lang="en-US" sz="900" dirty="0">
                <a:solidFill>
                  <a:schemeClr val="accent3"/>
                </a:solidFill>
              </a:rPr>
            </a:br>
            <a:r>
              <a:rPr lang="en-US" sz="900" dirty="0">
                <a:solidFill>
                  <a:schemeClr val="accent3"/>
                </a:solidFill>
              </a:rPr>
              <a:t>on major research projects, and cooperated with businesses on developing and testing new products to spread technical know-how across the industry and accelerate time to market for innovative products.</a:t>
            </a:r>
          </a:p>
          <a:p>
            <a:pPr>
              <a:spcAft>
                <a:spcPts val="800"/>
              </a:spcAft>
            </a:pPr>
            <a:r>
              <a:rPr lang="en-US" sz="900" dirty="0">
                <a:solidFill>
                  <a:schemeClr val="accent3"/>
                </a:solidFill>
              </a:rPr>
              <a:t>NB Renaissance Partners and </a:t>
            </a:r>
            <a:r>
              <a:rPr lang="en-US" sz="900" dirty="0" err="1">
                <a:solidFill>
                  <a:schemeClr val="accent3"/>
                </a:solidFill>
              </a:rPr>
              <a:t>Chequers</a:t>
            </a:r>
            <a:r>
              <a:rPr lang="en-US" sz="900" dirty="0">
                <a:solidFill>
                  <a:schemeClr val="accent3"/>
                </a:solidFill>
              </a:rPr>
              <a:t> Capital acquired </a:t>
            </a:r>
            <a:r>
              <a:rPr lang="en-US" sz="900" dirty="0" err="1">
                <a:solidFill>
                  <a:schemeClr val="accent3"/>
                </a:solidFill>
              </a:rPr>
              <a:t>Biolchim</a:t>
            </a:r>
            <a:r>
              <a:rPr lang="en-US" sz="900" dirty="0">
                <a:solidFill>
                  <a:schemeClr val="accent3"/>
                </a:solidFill>
              </a:rPr>
              <a:t> in 2017 with the aim of continuing the company’s successful international expansion. </a:t>
            </a:r>
          </a:p>
        </p:txBody>
      </p:sp>
      <p:pic>
        <p:nvPicPr>
          <p:cNvPr id="30" name="Picture 2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42583" y="1040675"/>
            <a:ext cx="918253" cy="550952"/>
          </a:xfrm>
          <a:prstGeom prst="rect">
            <a:avLst/>
          </a:prstGeom>
        </p:spPr>
      </p:pic>
    </p:spTree>
    <p:extLst>
      <p:ext uri="{BB962C8B-B14F-4D97-AF65-F5344CB8AC3E}">
        <p14:creationId xmlns:p14="http://schemas.microsoft.com/office/powerpoint/2010/main" val="10499923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Foreword</a:t>
            </a:r>
          </a:p>
        </p:txBody>
      </p:sp>
      <p:sp>
        <p:nvSpPr>
          <p:cNvPr id="4" name="Footer Placeholder 3"/>
          <p:cNvSpPr>
            <a:spLocks noGrp="1"/>
          </p:cNvSpPr>
          <p:nvPr>
            <p:ph type="ftr" sz="quarter" idx="11"/>
          </p:nvPr>
        </p:nvSpPr>
        <p:spPr/>
        <p:txBody>
          <a:bodyPr/>
          <a:lstStyle/>
          <a:p>
            <a:r>
              <a:rPr lang="en-GB"/>
              <a:t>www.investeurope.eu/research</a:t>
            </a:r>
          </a:p>
        </p:txBody>
      </p:sp>
      <p:sp>
        <p:nvSpPr>
          <p:cNvPr id="5" name="Slide Number Placeholder 4"/>
          <p:cNvSpPr>
            <a:spLocks noGrp="1"/>
          </p:cNvSpPr>
          <p:nvPr>
            <p:ph type="sldNum" sz="quarter" idx="12"/>
          </p:nvPr>
        </p:nvSpPr>
        <p:spPr/>
        <p:txBody>
          <a:bodyPr/>
          <a:lstStyle/>
          <a:p>
            <a:fld id="{3A277439-5CFB-40D3-A371-F0CC064631A7}" type="slidenum">
              <a:rPr lang="en-GB" smtClean="0"/>
              <a:t>4</a:t>
            </a:fld>
            <a:endParaRPr lang="en-GB"/>
          </a:p>
        </p:txBody>
      </p:sp>
      <p:pic>
        <p:nvPicPr>
          <p:cNvPr id="8" name="Picture 7">
            <a:extLst>
              <a:ext uri="{FF2B5EF4-FFF2-40B4-BE49-F238E27FC236}">
                <a16:creationId xmlns:a16="http://schemas.microsoft.com/office/drawing/2014/main" xmlns="" id="{CB8A149E-859B-40DD-9885-F868BE188C9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44487" y="1710000"/>
            <a:ext cx="1368000" cy="792244"/>
          </a:xfrm>
          <a:prstGeom prst="rect">
            <a:avLst/>
          </a:prstGeom>
        </p:spPr>
      </p:pic>
      <p:pic>
        <p:nvPicPr>
          <p:cNvPr id="9" name="Picture 8">
            <a:extLst>
              <a:ext uri="{FF2B5EF4-FFF2-40B4-BE49-F238E27FC236}">
                <a16:creationId xmlns:a16="http://schemas.microsoft.com/office/drawing/2014/main" xmlns="" id="{4B341AC2-E47B-4EED-A513-4D1E86DD05B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44488" y="3388300"/>
            <a:ext cx="306386" cy="248026"/>
          </a:xfrm>
          <a:prstGeom prst="rect">
            <a:avLst/>
          </a:prstGeom>
        </p:spPr>
      </p:pic>
      <p:pic>
        <p:nvPicPr>
          <p:cNvPr id="10" name="Picture 9">
            <a:extLst>
              <a:ext uri="{FF2B5EF4-FFF2-40B4-BE49-F238E27FC236}">
                <a16:creationId xmlns:a16="http://schemas.microsoft.com/office/drawing/2014/main" xmlns="" id="{7BF956AD-2A93-4984-A156-A2932E937F4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flipH="1" flipV="1">
            <a:off x="2690020" y="4967193"/>
            <a:ext cx="306386" cy="248026"/>
          </a:xfrm>
          <a:prstGeom prst="rect">
            <a:avLst/>
          </a:prstGeom>
        </p:spPr>
      </p:pic>
      <p:sp>
        <p:nvSpPr>
          <p:cNvPr id="11" name="Rectangle 10">
            <a:extLst>
              <a:ext uri="{FF2B5EF4-FFF2-40B4-BE49-F238E27FC236}">
                <a16:creationId xmlns:a16="http://schemas.microsoft.com/office/drawing/2014/main" xmlns="" id="{2131A3DB-E938-41B7-8818-FA68129926D8}"/>
              </a:ext>
            </a:extLst>
          </p:cNvPr>
          <p:cNvSpPr/>
          <p:nvPr/>
        </p:nvSpPr>
        <p:spPr>
          <a:xfrm>
            <a:off x="344489" y="2560824"/>
            <a:ext cx="2195511" cy="369332"/>
          </a:xfrm>
          <a:prstGeom prst="rect">
            <a:avLst/>
          </a:prstGeom>
        </p:spPr>
        <p:txBody>
          <a:bodyPr wrap="square" lIns="0">
            <a:spAutoFit/>
          </a:bodyPr>
          <a:lstStyle/>
          <a:p>
            <a:r>
              <a:rPr lang="fr-FR" sz="900" b="1" dirty="0" err="1">
                <a:solidFill>
                  <a:schemeClr val="accent3"/>
                </a:solidFill>
              </a:rPr>
              <a:t>Eric</a:t>
            </a:r>
            <a:r>
              <a:rPr lang="fr-FR" sz="900" b="1" dirty="0">
                <a:solidFill>
                  <a:schemeClr val="accent3"/>
                </a:solidFill>
              </a:rPr>
              <a:t> de Montgolfier </a:t>
            </a:r>
            <a:br>
              <a:rPr lang="fr-FR" sz="900" b="1" dirty="0">
                <a:solidFill>
                  <a:schemeClr val="accent3"/>
                </a:solidFill>
              </a:rPr>
            </a:br>
            <a:r>
              <a:rPr lang="fr-FR" sz="900" dirty="0">
                <a:solidFill>
                  <a:schemeClr val="accent3"/>
                </a:solidFill>
              </a:rPr>
              <a:t>Chief </a:t>
            </a:r>
            <a:r>
              <a:rPr lang="fr-FR" sz="900" dirty="0" err="1">
                <a:solidFill>
                  <a:schemeClr val="accent3"/>
                </a:solidFill>
              </a:rPr>
              <a:t>Executive</a:t>
            </a:r>
            <a:r>
              <a:rPr lang="fr-FR" sz="900" dirty="0">
                <a:solidFill>
                  <a:schemeClr val="accent3"/>
                </a:solidFill>
              </a:rPr>
              <a:t> </a:t>
            </a:r>
            <a:r>
              <a:rPr lang="fr-FR" sz="900" dirty="0" err="1">
                <a:solidFill>
                  <a:schemeClr val="accent3"/>
                </a:solidFill>
              </a:rPr>
              <a:t>Officer</a:t>
            </a:r>
            <a:endParaRPr lang="fr-FR" sz="900" dirty="0">
              <a:solidFill>
                <a:schemeClr val="accent3"/>
              </a:solidFill>
            </a:endParaRPr>
          </a:p>
        </p:txBody>
      </p:sp>
      <p:sp>
        <p:nvSpPr>
          <p:cNvPr id="12" name="Rectangle 11">
            <a:extLst>
              <a:ext uri="{FF2B5EF4-FFF2-40B4-BE49-F238E27FC236}">
                <a16:creationId xmlns:a16="http://schemas.microsoft.com/office/drawing/2014/main" xmlns="" id="{7A1C644A-0A30-4BC7-8C73-CC7E9D02BEA7}"/>
              </a:ext>
            </a:extLst>
          </p:cNvPr>
          <p:cNvSpPr/>
          <p:nvPr/>
        </p:nvSpPr>
        <p:spPr>
          <a:xfrm>
            <a:off x="344487" y="3636327"/>
            <a:ext cx="2881311" cy="1384995"/>
          </a:xfrm>
          <a:prstGeom prst="rect">
            <a:avLst/>
          </a:prstGeom>
        </p:spPr>
        <p:txBody>
          <a:bodyPr wrap="square" lIns="0">
            <a:spAutoFit/>
          </a:bodyPr>
          <a:lstStyle/>
          <a:p>
            <a:r>
              <a:rPr lang="en-US" sz="1400" dirty="0">
                <a:solidFill>
                  <a:schemeClr val="tx2"/>
                </a:solidFill>
              </a:rPr>
              <a:t>Across the continent, Mid-Market private equity firms &amp; funds are </a:t>
            </a:r>
            <a:r>
              <a:rPr lang="en-US" sz="1400" dirty="0" err="1">
                <a:solidFill>
                  <a:schemeClr val="tx2"/>
                </a:solidFill>
              </a:rPr>
              <a:t>professionalising</a:t>
            </a:r>
            <a:r>
              <a:rPr lang="en-US" sz="1400" dirty="0">
                <a:solidFill>
                  <a:schemeClr val="tx2"/>
                </a:solidFill>
              </a:rPr>
              <a:t> businesses, creating jobs, driving innovation, championing sustainability and expanding company horizons. </a:t>
            </a:r>
          </a:p>
        </p:txBody>
      </p:sp>
      <p:sp>
        <p:nvSpPr>
          <p:cNvPr id="18" name="TextBox 17">
            <a:extLst>
              <a:ext uri="{FF2B5EF4-FFF2-40B4-BE49-F238E27FC236}">
                <a16:creationId xmlns:a16="http://schemas.microsoft.com/office/drawing/2014/main" xmlns="" id="{656CE940-CAC2-4B4B-A727-9041A5884513}"/>
              </a:ext>
            </a:extLst>
          </p:cNvPr>
          <p:cNvSpPr txBox="1"/>
          <p:nvPr/>
        </p:nvSpPr>
        <p:spPr>
          <a:xfrm>
            <a:off x="3530378" y="1674817"/>
            <a:ext cx="6031133" cy="4464726"/>
          </a:xfrm>
          <a:prstGeom prst="rect">
            <a:avLst/>
          </a:prstGeom>
          <a:noFill/>
        </p:spPr>
        <p:txBody>
          <a:bodyPr wrap="square" lIns="0" tIns="0" rIns="0" bIns="0" numCol="2" spcCol="288000" rtlCol="0">
            <a:noAutofit/>
          </a:bodyPr>
          <a:lstStyle/>
          <a:p>
            <a:pPr>
              <a:spcAft>
                <a:spcPts val="800"/>
              </a:spcAft>
            </a:pPr>
            <a:r>
              <a:rPr lang="en-US" sz="1000" dirty="0">
                <a:solidFill>
                  <a:schemeClr val="accent3"/>
                </a:solidFill>
              </a:rPr>
              <a:t>Across the continent, Mid-Market private equity firms &amp; funds are </a:t>
            </a:r>
            <a:r>
              <a:rPr lang="en-US" sz="1000" dirty="0" err="1">
                <a:solidFill>
                  <a:schemeClr val="accent3"/>
                </a:solidFill>
              </a:rPr>
              <a:t>professionalising</a:t>
            </a:r>
            <a:r>
              <a:rPr lang="en-US" sz="1000" dirty="0">
                <a:solidFill>
                  <a:schemeClr val="accent3"/>
                </a:solidFill>
              </a:rPr>
              <a:t> businesses, creating jobs, driving innovation, championing sustainability and expanding company horizons. </a:t>
            </a:r>
          </a:p>
          <a:p>
            <a:pPr>
              <a:spcAft>
                <a:spcPts val="800"/>
              </a:spcAft>
            </a:pPr>
            <a:r>
              <a:rPr lang="en-US" sz="1000" dirty="0">
                <a:solidFill>
                  <a:schemeClr val="accent3"/>
                </a:solidFill>
              </a:rPr>
              <a:t>At the same time as building better businesses and laying the foundations for a stronger and more competitive Europe, funds are consistently delivering superior returns to long-term investors, which in turn supports the savings and retirements of millions of European citizens.</a:t>
            </a:r>
          </a:p>
          <a:p>
            <a:pPr>
              <a:spcAft>
                <a:spcPts val="800"/>
              </a:spcAft>
            </a:pPr>
            <a:r>
              <a:rPr lang="en-US" sz="1000" dirty="0">
                <a:solidFill>
                  <a:schemeClr val="accent3"/>
                </a:solidFill>
              </a:rPr>
              <a:t>The Mid-Market is a critical link in European private equity’s value creation chain. In some ways, it is the industry’s unsung hero. Accelerating venture capital investment in start-ups and large buyout transactions for big brand name businesses often generate the biggest headlines. Yet, Mid-Market private equity is where the rubber meets the road as firms take entrepreneurial companies and set them on the path to being European and global success stories.</a:t>
            </a:r>
          </a:p>
          <a:p>
            <a:pPr>
              <a:spcAft>
                <a:spcPts val="800"/>
              </a:spcAft>
            </a:pPr>
            <a:endParaRPr lang="en-US" sz="1000" dirty="0">
              <a:solidFill>
                <a:schemeClr val="accent3"/>
              </a:solidFill>
            </a:endParaRPr>
          </a:p>
          <a:p>
            <a:pPr>
              <a:spcAft>
                <a:spcPts val="800"/>
              </a:spcAft>
            </a:pPr>
            <a:endParaRPr lang="en-US" sz="1000" dirty="0">
              <a:solidFill>
                <a:schemeClr val="accent3"/>
              </a:solidFill>
            </a:endParaRPr>
          </a:p>
          <a:p>
            <a:pPr>
              <a:spcAft>
                <a:spcPts val="800"/>
              </a:spcAft>
            </a:pPr>
            <a:endParaRPr lang="en-US" sz="1000" dirty="0">
              <a:solidFill>
                <a:schemeClr val="accent3"/>
              </a:solidFill>
            </a:endParaRPr>
          </a:p>
          <a:p>
            <a:pPr>
              <a:spcAft>
                <a:spcPts val="800"/>
              </a:spcAft>
            </a:pPr>
            <a:endParaRPr lang="en-US" sz="1000" dirty="0">
              <a:solidFill>
                <a:schemeClr val="accent3"/>
              </a:solidFill>
            </a:endParaRPr>
          </a:p>
          <a:p>
            <a:pPr>
              <a:spcAft>
                <a:spcPts val="800"/>
              </a:spcAft>
            </a:pPr>
            <a:r>
              <a:rPr lang="en-US" sz="1000" dirty="0">
                <a:solidFill>
                  <a:schemeClr val="accent3"/>
                </a:solidFill>
              </a:rPr>
              <a:t>Invest Europe’s Mid-Market report brings new focus to this broad, varied and dynamic private equity segment:</a:t>
            </a:r>
          </a:p>
          <a:p>
            <a:pPr marL="88900" indent="-88900">
              <a:lnSpc>
                <a:spcPts val="1200"/>
              </a:lnSpc>
              <a:spcAft>
                <a:spcPts val="400"/>
              </a:spcAft>
              <a:buClr>
                <a:schemeClr val="accent2"/>
              </a:buClr>
              <a:buFont typeface="Trebuchet MS" panose="020B0603020202020204" pitchFamily="34" charset="0"/>
              <a:buChar char="&gt;"/>
            </a:pPr>
            <a:r>
              <a:rPr lang="en-US" sz="1000" dirty="0">
                <a:solidFill>
                  <a:schemeClr val="accent3"/>
                </a:solidFill>
              </a:rPr>
              <a:t>It demonstrates the Mid-Market’s critical role</a:t>
            </a:r>
            <a:br>
              <a:rPr lang="en-US" sz="1000" dirty="0">
                <a:solidFill>
                  <a:schemeClr val="accent3"/>
                </a:solidFill>
              </a:rPr>
            </a:br>
            <a:r>
              <a:rPr lang="en-US" sz="1000" dirty="0">
                <a:solidFill>
                  <a:schemeClr val="accent3"/>
                </a:solidFill>
              </a:rPr>
              <a:t>in supporting companies across Europe;</a:t>
            </a:r>
          </a:p>
          <a:p>
            <a:pPr marL="88900" indent="-88900">
              <a:lnSpc>
                <a:spcPts val="1200"/>
              </a:lnSpc>
              <a:spcAft>
                <a:spcPts val="400"/>
              </a:spcAft>
              <a:buClr>
                <a:schemeClr val="accent2"/>
              </a:buClr>
              <a:buFont typeface="Trebuchet MS" panose="020B0603020202020204" pitchFamily="34" charset="0"/>
              <a:buChar char="&gt;"/>
            </a:pPr>
            <a:r>
              <a:rPr lang="en-US" sz="1000" dirty="0">
                <a:solidFill>
                  <a:schemeClr val="accent3"/>
                </a:solidFill>
              </a:rPr>
              <a:t>It shows how returns from European Mid-Market funds are outperforming other segments, and other regions;</a:t>
            </a:r>
          </a:p>
          <a:p>
            <a:pPr marL="88900" indent="-88900">
              <a:lnSpc>
                <a:spcPts val="1200"/>
              </a:lnSpc>
              <a:spcAft>
                <a:spcPts val="400"/>
              </a:spcAft>
              <a:buClr>
                <a:schemeClr val="accent2"/>
              </a:buClr>
              <a:buFont typeface="Trebuchet MS" panose="020B0603020202020204" pitchFamily="34" charset="0"/>
              <a:buChar char="&gt;"/>
            </a:pPr>
            <a:r>
              <a:rPr lang="en-US" sz="1000" dirty="0">
                <a:solidFill>
                  <a:schemeClr val="accent3"/>
                </a:solidFill>
              </a:rPr>
              <a:t>It also highlights the segment’s outperformance on employment and at rates far in excess of European business averages;</a:t>
            </a:r>
          </a:p>
          <a:p>
            <a:pPr marL="88900" indent="-88900">
              <a:lnSpc>
                <a:spcPts val="1200"/>
              </a:lnSpc>
              <a:spcAft>
                <a:spcPts val="800"/>
              </a:spcAft>
              <a:buClr>
                <a:schemeClr val="accent2"/>
              </a:buClr>
              <a:buFont typeface="Trebuchet MS" panose="020B0603020202020204" pitchFamily="34" charset="0"/>
              <a:buChar char="&gt;"/>
            </a:pPr>
            <a:r>
              <a:rPr lang="en-US" sz="1000" dirty="0">
                <a:solidFill>
                  <a:schemeClr val="accent3"/>
                </a:solidFill>
              </a:rPr>
              <a:t>Finally, our study also tracks the regions and industry sectors where funds are investing, as well as rising fundraising levels as investors, including pension funds, insurers and funds of funds target more capital at this space. </a:t>
            </a:r>
          </a:p>
          <a:p>
            <a:pPr>
              <a:spcAft>
                <a:spcPts val="800"/>
              </a:spcAft>
            </a:pPr>
            <a:r>
              <a:rPr lang="en-US" sz="1000" dirty="0">
                <a:solidFill>
                  <a:schemeClr val="accent3"/>
                </a:solidFill>
              </a:rPr>
              <a:t>This is the first in Invest Europe’s new generation of Mid-Market reports. We will regularly update and expand our research to provide more insight into this central part of the European investment ecosystem. In doing so, we will highlight the achievements of Mid-Market private equity funds and demonstrate why they represent an opportunity not to be missed by investors.</a:t>
            </a:r>
          </a:p>
        </p:txBody>
      </p:sp>
      <p:sp>
        <p:nvSpPr>
          <p:cNvPr id="14" name="Rectangle 13">
            <a:extLst>
              <a:ext uri="{FF2B5EF4-FFF2-40B4-BE49-F238E27FC236}">
                <a16:creationId xmlns:a16="http://schemas.microsoft.com/office/drawing/2014/main" xmlns="" id="{2131A3DB-E938-41B7-8818-FA68129926D8}"/>
              </a:ext>
            </a:extLst>
          </p:cNvPr>
          <p:cNvSpPr/>
          <p:nvPr/>
        </p:nvSpPr>
        <p:spPr>
          <a:xfrm>
            <a:off x="1922279" y="2564559"/>
            <a:ext cx="1358804" cy="507831"/>
          </a:xfrm>
          <a:prstGeom prst="rect">
            <a:avLst/>
          </a:prstGeom>
        </p:spPr>
        <p:txBody>
          <a:bodyPr wrap="square" lIns="0">
            <a:spAutoFit/>
          </a:bodyPr>
          <a:lstStyle/>
          <a:p>
            <a:r>
              <a:rPr lang="fr-FR" sz="900" b="1" dirty="0">
                <a:solidFill>
                  <a:schemeClr val="accent3"/>
                </a:solidFill>
              </a:rPr>
              <a:t>Frans </a:t>
            </a:r>
            <a:r>
              <a:rPr lang="fr-FR" sz="900" b="1" dirty="0" err="1">
                <a:solidFill>
                  <a:schemeClr val="accent3"/>
                </a:solidFill>
              </a:rPr>
              <a:t>Tieleman</a:t>
            </a:r>
            <a:r>
              <a:rPr lang="fr-FR" sz="900" b="1" dirty="0">
                <a:solidFill>
                  <a:schemeClr val="accent3"/>
                </a:solidFill>
              </a:rPr>
              <a:t> </a:t>
            </a:r>
            <a:br>
              <a:rPr lang="fr-FR" sz="900" b="1" dirty="0">
                <a:solidFill>
                  <a:schemeClr val="accent3"/>
                </a:solidFill>
              </a:rPr>
            </a:br>
            <a:r>
              <a:rPr lang="fr-FR" sz="900" dirty="0">
                <a:solidFill>
                  <a:schemeClr val="accent3"/>
                </a:solidFill>
              </a:rPr>
              <a:t>Vice-Chair, </a:t>
            </a:r>
            <a:r>
              <a:rPr lang="fr-FR" sz="900" dirty="0" err="1">
                <a:solidFill>
                  <a:schemeClr val="accent3"/>
                </a:solidFill>
              </a:rPr>
              <a:t>Mid-Market</a:t>
            </a:r>
            <a:r>
              <a:rPr lang="fr-FR" sz="900" dirty="0">
                <a:solidFill>
                  <a:schemeClr val="accent3"/>
                </a:solidFill>
              </a:rPr>
              <a:t> </a:t>
            </a:r>
            <a:br>
              <a:rPr lang="fr-FR" sz="900" dirty="0">
                <a:solidFill>
                  <a:schemeClr val="accent3"/>
                </a:solidFill>
              </a:rPr>
            </a:br>
            <a:r>
              <a:rPr lang="fr-FR" sz="900" dirty="0">
                <a:solidFill>
                  <a:schemeClr val="accent3"/>
                </a:solidFill>
              </a:rPr>
              <a:t>Platform Council</a:t>
            </a:r>
          </a:p>
        </p:txBody>
      </p:sp>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14340" y="1694127"/>
            <a:ext cx="1368000" cy="827456"/>
          </a:xfrm>
          <a:prstGeom prst="rect">
            <a:avLst/>
          </a:prstGeom>
        </p:spPr>
      </p:pic>
      <p:sp>
        <p:nvSpPr>
          <p:cNvPr id="13" name="Rectangle 12">
            <a:extLst>
              <a:ext uri="{FF2B5EF4-FFF2-40B4-BE49-F238E27FC236}">
                <a16:creationId xmlns:a16="http://schemas.microsoft.com/office/drawing/2014/main" xmlns="" id="{2131A3DB-E938-41B7-8818-FA68129926D8}"/>
              </a:ext>
            </a:extLst>
          </p:cNvPr>
          <p:cNvSpPr/>
          <p:nvPr/>
        </p:nvSpPr>
        <p:spPr>
          <a:xfrm>
            <a:off x="344489" y="5014464"/>
            <a:ext cx="2195511" cy="369332"/>
          </a:xfrm>
          <a:prstGeom prst="rect">
            <a:avLst/>
          </a:prstGeom>
        </p:spPr>
        <p:txBody>
          <a:bodyPr wrap="square" lIns="0">
            <a:spAutoFit/>
          </a:bodyPr>
          <a:lstStyle/>
          <a:p>
            <a:r>
              <a:rPr lang="fr-FR" sz="900" b="1" dirty="0" err="1">
                <a:solidFill>
                  <a:schemeClr val="accent3"/>
                </a:solidFill>
              </a:rPr>
              <a:t>Eric</a:t>
            </a:r>
            <a:r>
              <a:rPr lang="fr-FR" sz="900" b="1" dirty="0">
                <a:solidFill>
                  <a:schemeClr val="accent3"/>
                </a:solidFill>
              </a:rPr>
              <a:t> de Montgolfier </a:t>
            </a:r>
            <a:br>
              <a:rPr lang="fr-FR" sz="900" b="1" dirty="0">
                <a:solidFill>
                  <a:schemeClr val="accent3"/>
                </a:solidFill>
              </a:rPr>
            </a:br>
            <a:r>
              <a:rPr lang="fr-FR" sz="900" dirty="0">
                <a:solidFill>
                  <a:schemeClr val="accent3"/>
                </a:solidFill>
              </a:rPr>
              <a:t>Chief </a:t>
            </a:r>
            <a:r>
              <a:rPr lang="fr-FR" sz="900" dirty="0" err="1">
                <a:solidFill>
                  <a:schemeClr val="accent3"/>
                </a:solidFill>
              </a:rPr>
              <a:t>Executive</a:t>
            </a:r>
            <a:r>
              <a:rPr lang="fr-FR" sz="900" dirty="0">
                <a:solidFill>
                  <a:schemeClr val="accent3"/>
                </a:solidFill>
              </a:rPr>
              <a:t> </a:t>
            </a:r>
            <a:r>
              <a:rPr lang="fr-FR" sz="900" dirty="0" err="1">
                <a:solidFill>
                  <a:schemeClr val="accent3"/>
                </a:solidFill>
              </a:rPr>
              <a:t>Officer</a:t>
            </a:r>
            <a:endParaRPr lang="fr-FR" sz="900" dirty="0">
              <a:solidFill>
                <a:schemeClr val="accent3"/>
              </a:solidFill>
            </a:endParaRPr>
          </a:p>
        </p:txBody>
      </p:sp>
    </p:spTree>
    <p:extLst>
      <p:ext uri="{BB962C8B-B14F-4D97-AF65-F5344CB8AC3E}">
        <p14:creationId xmlns:p14="http://schemas.microsoft.com/office/powerpoint/2010/main" val="12995815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a:spLocks noGrp="1"/>
          </p:cNvSpPr>
          <p:nvPr>
            <p:ph type="title"/>
          </p:nvPr>
        </p:nvSpPr>
        <p:spPr>
          <a:xfrm>
            <a:off x="344488" y="1161980"/>
            <a:ext cx="9217025" cy="377402"/>
          </a:xfrm>
        </p:spPr>
        <p:txBody>
          <a:bodyPr/>
          <a:lstStyle/>
          <a:p>
            <a:r>
              <a:rPr lang="en-US" dirty="0"/>
              <a:t>Saving and </a:t>
            </a:r>
            <a:r>
              <a:rPr lang="en-US" dirty="0" err="1"/>
              <a:t>revitalising</a:t>
            </a:r>
            <a:r>
              <a:rPr lang="en-US" dirty="0"/>
              <a:t> a popular high street fashion brand </a:t>
            </a:r>
          </a:p>
        </p:txBody>
      </p:sp>
      <p:sp>
        <p:nvSpPr>
          <p:cNvPr id="4" name="Footer Placeholder 3"/>
          <p:cNvSpPr>
            <a:spLocks noGrp="1"/>
          </p:cNvSpPr>
          <p:nvPr>
            <p:ph type="ftr" sz="quarter" idx="11"/>
          </p:nvPr>
        </p:nvSpPr>
        <p:spPr/>
        <p:txBody>
          <a:bodyPr/>
          <a:lstStyle/>
          <a:p>
            <a:r>
              <a:rPr lang="en-GB"/>
              <a:t>www.investeurope.eu</a:t>
            </a:r>
            <a:endParaRPr lang="en-GB" dirty="0"/>
          </a:p>
        </p:txBody>
      </p:sp>
      <p:sp>
        <p:nvSpPr>
          <p:cNvPr id="5" name="Slide Number Placeholder 4"/>
          <p:cNvSpPr>
            <a:spLocks noGrp="1"/>
          </p:cNvSpPr>
          <p:nvPr>
            <p:ph type="sldNum" sz="quarter" idx="12"/>
          </p:nvPr>
        </p:nvSpPr>
        <p:spPr/>
        <p:txBody>
          <a:bodyPr/>
          <a:lstStyle/>
          <a:p>
            <a:fld id="{3A277439-5CFB-40D3-A371-F0CC064631A7}" type="slidenum">
              <a:rPr lang="en-GB" smtClean="0"/>
              <a:t>40</a:t>
            </a:fld>
            <a:endParaRPr lang="en-GB"/>
          </a:p>
        </p:txBody>
      </p:sp>
      <p:cxnSp>
        <p:nvCxnSpPr>
          <p:cNvPr id="27" name="Straight Connector 26">
            <a:extLst>
              <a:ext uri="{FF2B5EF4-FFF2-40B4-BE49-F238E27FC236}">
                <a16:creationId xmlns:a16="http://schemas.microsoft.com/office/drawing/2014/main" xmlns="" id="{DC6E1F5F-92B3-4119-BB37-6207FDB19FCE}"/>
              </a:ext>
            </a:extLst>
          </p:cNvPr>
          <p:cNvCxnSpPr/>
          <p:nvPr/>
        </p:nvCxnSpPr>
        <p:spPr>
          <a:xfrm>
            <a:off x="6550591" y="1710933"/>
            <a:ext cx="0" cy="4363864"/>
          </a:xfrm>
          <a:prstGeom prst="line">
            <a:avLst/>
          </a:prstGeom>
          <a:ln>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39213" y="1002891"/>
            <a:ext cx="4896463" cy="169277"/>
          </a:xfrm>
          <a:prstGeom prst="rect">
            <a:avLst/>
          </a:prstGeom>
          <a:noFill/>
        </p:spPr>
        <p:txBody>
          <a:bodyPr wrap="square" lIns="0" tIns="0" rIns="0" bIns="0" rtlCol="0">
            <a:spAutoFit/>
          </a:bodyPr>
          <a:lstStyle/>
          <a:p>
            <a:r>
              <a:rPr lang="en-US" sz="1100" b="1" spc="50" dirty="0">
                <a:solidFill>
                  <a:schemeClr val="accent1"/>
                </a:solidFill>
              </a:rPr>
              <a:t>CASE STUDY: NKD</a:t>
            </a:r>
          </a:p>
        </p:txBody>
      </p:sp>
      <p:pic>
        <p:nvPicPr>
          <p:cNvPr id="17" name="Picture 1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85448" y="1018903"/>
            <a:ext cx="583622" cy="583622"/>
          </a:xfrm>
          <a:prstGeom prst="rect">
            <a:avLst/>
          </a:prstGeom>
        </p:spPr>
      </p:pic>
      <p:grpSp>
        <p:nvGrpSpPr>
          <p:cNvPr id="18" name="Group 17"/>
          <p:cNvGrpSpPr/>
          <p:nvPr/>
        </p:nvGrpSpPr>
        <p:grpSpPr>
          <a:xfrm>
            <a:off x="344488" y="1710823"/>
            <a:ext cx="2880000" cy="4377600"/>
            <a:chOff x="344488" y="1710823"/>
            <a:chExt cx="2880000" cy="4377600"/>
          </a:xfrm>
        </p:grpSpPr>
        <p:sp>
          <p:nvSpPr>
            <p:cNvPr id="19" name="Rectangle 18">
              <a:extLst>
                <a:ext uri="{FF2B5EF4-FFF2-40B4-BE49-F238E27FC236}">
                  <a16:creationId xmlns:a16="http://schemas.microsoft.com/office/drawing/2014/main" xmlns="" id="{4E14B69B-055A-48B7-BE08-841F26ED0C94}"/>
                </a:ext>
              </a:extLst>
            </p:cNvPr>
            <p:cNvSpPr/>
            <p:nvPr/>
          </p:nvSpPr>
          <p:spPr>
            <a:xfrm>
              <a:off x="344488" y="1710823"/>
              <a:ext cx="2880000" cy="4377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xmlns="" id="{173A8D39-0464-C64C-AC68-B31BE53CC697}"/>
                </a:ext>
              </a:extLst>
            </p:cNvPr>
            <p:cNvSpPr txBox="1"/>
            <p:nvPr/>
          </p:nvSpPr>
          <p:spPr>
            <a:xfrm>
              <a:off x="435671" y="3680557"/>
              <a:ext cx="2779719" cy="820133"/>
            </a:xfrm>
            <a:prstGeom prst="rect">
              <a:avLst/>
            </a:prstGeom>
            <a:noFill/>
          </p:spPr>
          <p:txBody>
            <a:bodyPr wrap="square" lIns="0" tIns="0" rIns="0" bIns="0" numCol="1" spcCol="360000" rtlCol="0">
              <a:noAutofit/>
            </a:bodyPr>
            <a:lstStyle/>
            <a:p>
              <a:pPr>
                <a:spcAft>
                  <a:spcPts val="200"/>
                </a:spcAft>
              </a:pPr>
              <a:r>
                <a:rPr lang="en-US" sz="950" b="1" dirty="0">
                  <a:solidFill>
                    <a:schemeClr val="accent3"/>
                  </a:solidFill>
                </a:rPr>
                <a:t>Headquarters:</a:t>
              </a:r>
              <a:r>
                <a:rPr lang="en-US" sz="950" dirty="0">
                  <a:solidFill>
                    <a:schemeClr val="accent3"/>
                  </a:solidFill>
                </a:rPr>
                <a:t> </a:t>
              </a:r>
              <a:r>
                <a:rPr lang="en-US" sz="950" dirty="0" err="1">
                  <a:solidFill>
                    <a:schemeClr val="accent3"/>
                  </a:solidFill>
                </a:rPr>
                <a:t>Bindlach</a:t>
              </a:r>
              <a:r>
                <a:rPr lang="en-US" sz="950" dirty="0">
                  <a:solidFill>
                    <a:schemeClr val="accent3"/>
                  </a:solidFill>
                </a:rPr>
                <a:t>, Germany</a:t>
              </a:r>
            </a:p>
            <a:p>
              <a:pPr>
                <a:spcAft>
                  <a:spcPts val="200"/>
                </a:spcAft>
              </a:pPr>
              <a:r>
                <a:rPr lang="en-US" sz="950" b="1" dirty="0">
                  <a:solidFill>
                    <a:schemeClr val="accent3"/>
                  </a:solidFill>
                </a:rPr>
                <a:t>Private equity backer: </a:t>
              </a:r>
              <a:r>
                <a:rPr lang="en-US" sz="950" dirty="0" err="1">
                  <a:solidFill>
                    <a:schemeClr val="accent3"/>
                  </a:solidFill>
                </a:rPr>
                <a:t>OpCapita</a:t>
              </a:r>
              <a:endParaRPr lang="en-US" sz="950" dirty="0">
                <a:solidFill>
                  <a:schemeClr val="accent3"/>
                </a:solidFill>
              </a:endParaRPr>
            </a:p>
            <a:p>
              <a:pPr>
                <a:spcAft>
                  <a:spcPts val="200"/>
                </a:spcAft>
              </a:pPr>
              <a:r>
                <a:rPr lang="en-US" sz="950" b="1" dirty="0">
                  <a:solidFill>
                    <a:schemeClr val="accent3"/>
                  </a:solidFill>
                </a:rPr>
                <a:t>Holding period: </a:t>
              </a:r>
              <a:r>
                <a:rPr lang="en-US" sz="950" dirty="0">
                  <a:solidFill>
                    <a:schemeClr val="accent3"/>
                  </a:solidFill>
                </a:rPr>
                <a:t>November 2013 - March 2019</a:t>
              </a:r>
            </a:p>
            <a:p>
              <a:pPr>
                <a:spcAft>
                  <a:spcPts val="200"/>
                </a:spcAft>
              </a:pPr>
              <a:endParaRPr lang="en-US" sz="950" dirty="0">
                <a:solidFill>
                  <a:schemeClr val="accent3"/>
                </a:solidFill>
              </a:endParaRPr>
            </a:p>
          </p:txBody>
        </p:sp>
        <p:sp>
          <p:nvSpPr>
            <p:cNvPr id="21" name="TextBox 20">
              <a:extLst>
                <a:ext uri="{FF2B5EF4-FFF2-40B4-BE49-F238E27FC236}">
                  <a16:creationId xmlns:a16="http://schemas.microsoft.com/office/drawing/2014/main" xmlns="" id="{173A8D39-0464-C64C-AC68-B31BE53CC697}"/>
                </a:ext>
              </a:extLst>
            </p:cNvPr>
            <p:cNvSpPr txBox="1"/>
            <p:nvPr/>
          </p:nvSpPr>
          <p:spPr>
            <a:xfrm>
              <a:off x="435671" y="4612231"/>
              <a:ext cx="2682283" cy="1464710"/>
            </a:xfrm>
            <a:prstGeom prst="rect">
              <a:avLst/>
            </a:prstGeom>
            <a:noFill/>
          </p:spPr>
          <p:txBody>
            <a:bodyPr wrap="square" lIns="0" tIns="0" rIns="0" bIns="0" numCol="1" spcCol="360000" rtlCol="0">
              <a:noAutofit/>
            </a:bodyPr>
            <a:lstStyle/>
            <a:p>
              <a:pPr marL="108000" indent="-108000">
                <a:spcAft>
                  <a:spcPts val="400"/>
                </a:spcAft>
                <a:buFont typeface="Arial" charset="0"/>
                <a:buChar char="•"/>
              </a:pPr>
              <a:r>
                <a:rPr lang="en-US" sz="950" dirty="0">
                  <a:solidFill>
                    <a:schemeClr val="accent3"/>
                  </a:solidFill>
                </a:rPr>
                <a:t>Turned €34m loss into €45m EBITDA profit</a:t>
              </a:r>
            </a:p>
            <a:p>
              <a:pPr marL="108000" indent="-108000">
                <a:spcAft>
                  <a:spcPts val="400"/>
                </a:spcAft>
                <a:buFont typeface="Arial" charset="0"/>
                <a:buChar char="•"/>
              </a:pPr>
              <a:r>
                <a:rPr lang="en-US" sz="950" dirty="0">
                  <a:solidFill>
                    <a:schemeClr val="accent3"/>
                  </a:solidFill>
                </a:rPr>
                <a:t>Hired new management and experienced fashion industry advisers</a:t>
              </a:r>
            </a:p>
            <a:p>
              <a:pPr marL="108000" indent="-108000">
                <a:spcAft>
                  <a:spcPts val="400"/>
                </a:spcAft>
                <a:buFont typeface="Arial" charset="0"/>
                <a:buChar char="•"/>
              </a:pPr>
              <a:r>
                <a:rPr lang="en-US" sz="950" dirty="0">
                  <a:solidFill>
                    <a:schemeClr val="accent3"/>
                  </a:solidFill>
                </a:rPr>
                <a:t>Restructured supply, improved clothing quality and implemented ethical sourcing</a:t>
              </a:r>
            </a:p>
            <a:p>
              <a:pPr marL="108000" indent="-108000">
                <a:spcAft>
                  <a:spcPts val="400"/>
                </a:spcAft>
                <a:buFont typeface="Arial" charset="0"/>
                <a:buChar char="•"/>
              </a:pPr>
              <a:r>
                <a:rPr lang="en-US" sz="950" dirty="0">
                  <a:solidFill>
                    <a:schemeClr val="accent3"/>
                  </a:solidFill>
                </a:rPr>
                <a:t>Saved 7,000 jobs across five countries </a:t>
              </a:r>
            </a:p>
          </p:txBody>
        </p:sp>
        <p:sp>
          <p:nvSpPr>
            <p:cNvPr id="22" name="TextBox 21">
              <a:extLst>
                <a:ext uri="{FF2B5EF4-FFF2-40B4-BE49-F238E27FC236}">
                  <a16:creationId xmlns:a16="http://schemas.microsoft.com/office/drawing/2014/main" xmlns="" id="{173A8D39-0464-C64C-AC68-B31BE53CC697}"/>
                </a:ext>
              </a:extLst>
            </p:cNvPr>
            <p:cNvSpPr txBox="1"/>
            <p:nvPr/>
          </p:nvSpPr>
          <p:spPr>
            <a:xfrm>
              <a:off x="435671" y="4369533"/>
              <a:ext cx="1541175" cy="258001"/>
            </a:xfrm>
            <a:prstGeom prst="rect">
              <a:avLst/>
            </a:prstGeom>
            <a:noFill/>
          </p:spPr>
          <p:txBody>
            <a:bodyPr wrap="square" lIns="0" tIns="0" rIns="0" bIns="0" numCol="1" spcCol="360000" rtlCol="0">
              <a:noAutofit/>
            </a:bodyPr>
            <a:lstStyle/>
            <a:p>
              <a:pPr>
                <a:spcAft>
                  <a:spcPts val="800"/>
                </a:spcAft>
              </a:pPr>
              <a:r>
                <a:rPr lang="en-US" sz="1100" dirty="0">
                  <a:solidFill>
                    <a:schemeClr val="tx2"/>
                  </a:solidFill>
                </a:rPr>
                <a:t>I</a:t>
              </a:r>
              <a:r>
                <a:rPr lang="en-US" sz="1100" b="1" dirty="0">
                  <a:solidFill>
                    <a:schemeClr val="tx2"/>
                  </a:solidFill>
                </a:rPr>
                <a:t>nvestment highlights</a:t>
              </a:r>
            </a:p>
          </p:txBody>
        </p:sp>
        <p:pic>
          <p:nvPicPr>
            <p:cNvPr id="31" name="Picture 3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4488" y="1710823"/>
              <a:ext cx="2880000" cy="1802853"/>
            </a:xfrm>
            <a:prstGeom prst="rect">
              <a:avLst/>
            </a:prstGeom>
          </p:spPr>
        </p:pic>
      </p:grpSp>
      <p:sp>
        <p:nvSpPr>
          <p:cNvPr id="32" name="TextBox 31">
            <a:extLst>
              <a:ext uri="{FF2B5EF4-FFF2-40B4-BE49-F238E27FC236}">
                <a16:creationId xmlns:a16="http://schemas.microsoft.com/office/drawing/2014/main" xmlns="" id="{656CE940-CAC2-4B4B-A727-9041A5884513}"/>
              </a:ext>
            </a:extLst>
          </p:cNvPr>
          <p:cNvSpPr txBox="1"/>
          <p:nvPr/>
        </p:nvSpPr>
        <p:spPr>
          <a:xfrm>
            <a:off x="3530378" y="1674817"/>
            <a:ext cx="6031133" cy="4456017"/>
          </a:xfrm>
          <a:prstGeom prst="rect">
            <a:avLst/>
          </a:prstGeom>
          <a:noFill/>
        </p:spPr>
        <p:txBody>
          <a:bodyPr wrap="square" lIns="0" tIns="0" rIns="0" bIns="0" numCol="2" spcCol="288000" rtlCol="0">
            <a:noAutofit/>
          </a:bodyPr>
          <a:lstStyle/>
          <a:p>
            <a:pPr>
              <a:spcAft>
                <a:spcPts val="800"/>
              </a:spcAft>
            </a:pPr>
            <a:r>
              <a:rPr lang="en-US" sz="900" dirty="0">
                <a:solidFill>
                  <a:schemeClr val="accent3"/>
                </a:solidFill>
              </a:rPr>
              <a:t>When </a:t>
            </a:r>
            <a:r>
              <a:rPr lang="en-US" sz="900" dirty="0" err="1">
                <a:solidFill>
                  <a:schemeClr val="accent3"/>
                </a:solidFill>
              </a:rPr>
              <a:t>OpCapita</a:t>
            </a:r>
            <a:r>
              <a:rPr lang="en-US" sz="900" dirty="0">
                <a:solidFill>
                  <a:schemeClr val="accent3"/>
                </a:solidFill>
              </a:rPr>
              <a:t> invested in NKD, the Germany-based clothing chain had suffered from a period of underinvestment and operational mismanagement, which resulted in heavy losses for the company and fraud charges against members of the senior team. </a:t>
            </a:r>
          </a:p>
          <a:p>
            <a:pPr>
              <a:spcAft>
                <a:spcPts val="800"/>
              </a:spcAft>
            </a:pPr>
            <a:r>
              <a:rPr lang="en-US" sz="900" dirty="0" err="1">
                <a:solidFill>
                  <a:schemeClr val="accent3"/>
                </a:solidFill>
              </a:rPr>
              <a:t>OpCapita</a:t>
            </a:r>
            <a:r>
              <a:rPr lang="en-US" sz="900" dirty="0">
                <a:solidFill>
                  <a:schemeClr val="accent3"/>
                </a:solidFill>
              </a:rPr>
              <a:t> acted quickly to devise a turnaround strategy. It brought in experienced retailer John von </a:t>
            </a:r>
            <a:r>
              <a:rPr lang="en-US" sz="900" dirty="0" err="1">
                <a:solidFill>
                  <a:schemeClr val="accent3"/>
                </a:solidFill>
              </a:rPr>
              <a:t>Spreckelsen</a:t>
            </a:r>
            <a:r>
              <a:rPr lang="en-US" sz="900" dirty="0">
                <a:solidFill>
                  <a:schemeClr val="accent3"/>
                </a:solidFill>
              </a:rPr>
              <a:t> as Chairman and New Look founder Tom Singh as senior adviser. At the same time, the firm focused on recruiting a new management team, overhauling NKD’s store estate, </a:t>
            </a:r>
            <a:r>
              <a:rPr lang="en-US" sz="900" dirty="0" err="1">
                <a:solidFill>
                  <a:schemeClr val="accent3"/>
                </a:solidFill>
              </a:rPr>
              <a:t>rationalising</a:t>
            </a:r>
            <a:r>
              <a:rPr lang="en-US" sz="900" dirty="0">
                <a:solidFill>
                  <a:schemeClr val="accent3"/>
                </a:solidFill>
              </a:rPr>
              <a:t> the supply chain and improving pricing policy in-store.</a:t>
            </a:r>
          </a:p>
          <a:p>
            <a:pPr>
              <a:spcAft>
                <a:spcPts val="800"/>
              </a:spcAft>
            </a:pPr>
            <a:r>
              <a:rPr lang="en-US" sz="900" dirty="0">
                <a:solidFill>
                  <a:schemeClr val="accent3"/>
                </a:solidFill>
              </a:rPr>
              <a:t>Over the course of the investment, </a:t>
            </a:r>
            <a:r>
              <a:rPr lang="en-US" sz="900" dirty="0" err="1">
                <a:solidFill>
                  <a:schemeClr val="accent3"/>
                </a:solidFill>
              </a:rPr>
              <a:t>OpCapita</a:t>
            </a:r>
            <a:r>
              <a:rPr lang="en-US" sz="900" dirty="0">
                <a:solidFill>
                  <a:schemeClr val="accent3"/>
                </a:solidFill>
              </a:rPr>
              <a:t> closed underperforming stores in unsuitable sites and opened new shops in carefully selected locations, resulting in a larger store portfolio overall. It refocused the business on its core 40+ female demographic. And it streamlined the clothing portfolio to focus on the most popular items. The result was fewer end-of-season discounting sales and a near 10-percentage point increase in gross margins. </a:t>
            </a:r>
          </a:p>
          <a:p>
            <a:pPr>
              <a:spcAft>
                <a:spcPts val="800"/>
              </a:spcAft>
            </a:pPr>
            <a:r>
              <a:rPr lang="en-US" sz="900" b="1" dirty="0">
                <a:solidFill>
                  <a:schemeClr val="accent3"/>
                </a:solidFill>
              </a:rPr>
              <a:t>Saving jobs and </a:t>
            </a:r>
            <a:r>
              <a:rPr lang="en-US" sz="900" b="1" dirty="0" err="1">
                <a:solidFill>
                  <a:schemeClr val="accent3"/>
                </a:solidFill>
              </a:rPr>
              <a:t>incentivising</a:t>
            </a:r>
            <a:r>
              <a:rPr lang="en-US" sz="900" b="1" dirty="0">
                <a:solidFill>
                  <a:schemeClr val="accent3"/>
                </a:solidFill>
              </a:rPr>
              <a:t> people</a:t>
            </a:r>
          </a:p>
          <a:p>
            <a:pPr>
              <a:spcAft>
                <a:spcPts val="800"/>
              </a:spcAft>
            </a:pPr>
            <a:r>
              <a:rPr lang="en-US" sz="900" dirty="0">
                <a:solidFill>
                  <a:schemeClr val="accent3"/>
                </a:solidFill>
              </a:rPr>
              <a:t>Preventing the collapse of NKD saved 7,000 jobs, sparing individuals and communities from the economic consequences of job losses. The turnaround of the group also </a:t>
            </a:r>
            <a:r>
              <a:rPr lang="en-US" sz="900" dirty="0" err="1">
                <a:solidFill>
                  <a:schemeClr val="accent3"/>
                </a:solidFill>
              </a:rPr>
              <a:t>incentivised</a:t>
            </a:r>
            <a:r>
              <a:rPr lang="en-US" sz="900" dirty="0">
                <a:solidFill>
                  <a:schemeClr val="accent3"/>
                </a:solidFill>
              </a:rPr>
              <a:t> workers in the store and in the supply chain, helping create fairer conditions for those who had suffered through previous underinvestment and mismanagement.</a:t>
            </a:r>
          </a:p>
          <a:p>
            <a:pPr>
              <a:spcAft>
                <a:spcPts val="800"/>
              </a:spcAft>
            </a:pPr>
            <a:r>
              <a:rPr lang="en-US" sz="900" dirty="0" err="1">
                <a:solidFill>
                  <a:schemeClr val="accent3"/>
                </a:solidFill>
              </a:rPr>
              <a:t>OpCapita</a:t>
            </a:r>
            <a:r>
              <a:rPr lang="en-US" sz="900" dirty="0">
                <a:solidFill>
                  <a:schemeClr val="accent3"/>
                </a:solidFill>
              </a:rPr>
              <a:t> ensured that NKD store managers and workers were paid fairly, and it focused on fair prices for clothing suppliers. Under its ownership, the company joined the Alliance for Sustainable Textiles </a:t>
            </a:r>
            <a:br>
              <a:rPr lang="en-US" sz="900" dirty="0">
                <a:solidFill>
                  <a:schemeClr val="accent3"/>
                </a:solidFill>
              </a:rPr>
            </a:br>
            <a:r>
              <a:rPr lang="en-US" sz="900" dirty="0">
                <a:solidFill>
                  <a:schemeClr val="accent3"/>
                </a:solidFill>
              </a:rPr>
              <a:t>in 2014, a movement committed to a sound social, ecological and corruption-free textile and clothing industry. It also implemented social responsibility policies to foster diversity and create a tolerant and open working environment for employees.</a:t>
            </a:r>
          </a:p>
          <a:p>
            <a:pPr>
              <a:spcAft>
                <a:spcPts val="800"/>
              </a:spcAft>
            </a:pPr>
            <a:r>
              <a:rPr lang="en-US" sz="900" dirty="0">
                <a:solidFill>
                  <a:schemeClr val="accent3"/>
                </a:solidFill>
              </a:rPr>
              <a:t>Under private equity ownership, NKD joined social initiatives in countries where it sources clothing. </a:t>
            </a:r>
            <a:br>
              <a:rPr lang="en-US" sz="900" dirty="0">
                <a:solidFill>
                  <a:schemeClr val="accent3"/>
                </a:solidFill>
              </a:rPr>
            </a:br>
            <a:r>
              <a:rPr lang="en-US" sz="900" dirty="0">
                <a:solidFill>
                  <a:schemeClr val="accent3"/>
                </a:solidFill>
              </a:rPr>
              <a:t>Since 2018, the company has backed the Underprivileged Children’s Education Program in Bangladesh, which gives children and young people access to education and vocational training that can improve socio-economic opportunities. NKD has focused equally on the environmental impact of clothing, paying attention to low-emission products and environmentally friendly extraction of raw materials. </a:t>
            </a:r>
          </a:p>
          <a:p>
            <a:pPr>
              <a:spcAft>
                <a:spcPts val="800"/>
              </a:spcAft>
            </a:pPr>
            <a:r>
              <a:rPr lang="en-US" sz="900" dirty="0">
                <a:solidFill>
                  <a:schemeClr val="accent3"/>
                </a:solidFill>
              </a:rPr>
              <a:t>NKD was acquired by TDR Capital in 2019, which has continued to support the roll-out of NKD stores and growth in employment across Germany, Austria, Croatia, Italy and Slovenia.</a:t>
            </a:r>
          </a:p>
          <a:p>
            <a:pPr>
              <a:spcAft>
                <a:spcPts val="800"/>
              </a:spcAft>
            </a:pPr>
            <a:r>
              <a:rPr lang="en-US" sz="900" dirty="0">
                <a:solidFill>
                  <a:schemeClr val="accent3"/>
                </a:solidFill>
              </a:rPr>
              <a:t/>
            </a:r>
            <a:br>
              <a:rPr lang="en-US" sz="900" dirty="0">
                <a:solidFill>
                  <a:schemeClr val="accent3"/>
                </a:solidFill>
              </a:rPr>
            </a:br>
            <a:endParaRPr lang="en-US" sz="900" dirty="0">
              <a:solidFill>
                <a:schemeClr val="accent3"/>
              </a:solidFill>
            </a:endParaRPr>
          </a:p>
          <a:p>
            <a:pPr>
              <a:spcAft>
                <a:spcPts val="800"/>
              </a:spcAft>
            </a:pPr>
            <a:r>
              <a:rPr lang="en-US" sz="900" dirty="0">
                <a:solidFill>
                  <a:schemeClr val="accent3"/>
                </a:solidFill>
              </a:rPr>
              <a:t/>
            </a:r>
            <a:br>
              <a:rPr lang="en-US" sz="900" dirty="0">
                <a:solidFill>
                  <a:schemeClr val="accent3"/>
                </a:solidFill>
              </a:rPr>
            </a:br>
            <a:endParaRPr lang="en-US" sz="900" dirty="0">
              <a:solidFill>
                <a:schemeClr val="accent3"/>
              </a:solidFill>
            </a:endParaRPr>
          </a:p>
        </p:txBody>
      </p:sp>
    </p:spTree>
    <p:extLst>
      <p:ext uri="{BB962C8B-B14F-4D97-AF65-F5344CB8AC3E}">
        <p14:creationId xmlns:p14="http://schemas.microsoft.com/office/powerpoint/2010/main" val="15555358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GB"/>
              <a:t>www.investeurope.eu</a:t>
            </a:r>
            <a:endParaRPr lang="en-GB" dirty="0"/>
          </a:p>
        </p:txBody>
      </p:sp>
      <p:sp>
        <p:nvSpPr>
          <p:cNvPr id="5" name="Slide Number Placeholder 4"/>
          <p:cNvSpPr>
            <a:spLocks noGrp="1"/>
          </p:cNvSpPr>
          <p:nvPr>
            <p:ph type="sldNum" sz="quarter" idx="12"/>
          </p:nvPr>
        </p:nvSpPr>
        <p:spPr/>
        <p:txBody>
          <a:bodyPr/>
          <a:lstStyle/>
          <a:p>
            <a:fld id="{3A277439-5CFB-40D3-A371-F0CC064631A7}" type="slidenum">
              <a:rPr lang="en-GB" smtClean="0"/>
              <a:t>41</a:t>
            </a:fld>
            <a:endParaRPr lang="en-GB"/>
          </a:p>
        </p:txBody>
      </p:sp>
      <p:sp>
        <p:nvSpPr>
          <p:cNvPr id="26" name="Title 1"/>
          <p:cNvSpPr>
            <a:spLocks noGrp="1"/>
          </p:cNvSpPr>
          <p:nvPr>
            <p:ph type="title"/>
          </p:nvPr>
        </p:nvSpPr>
        <p:spPr>
          <a:xfrm>
            <a:off x="344488" y="1161980"/>
            <a:ext cx="9217025" cy="377402"/>
          </a:xfrm>
        </p:spPr>
        <p:txBody>
          <a:bodyPr/>
          <a:lstStyle/>
          <a:p>
            <a:r>
              <a:rPr lang="en-US" dirty="0"/>
              <a:t>Creating a regional champion in premium Moldovan wines</a:t>
            </a:r>
          </a:p>
        </p:txBody>
      </p:sp>
      <p:cxnSp>
        <p:nvCxnSpPr>
          <p:cNvPr id="27" name="Straight Connector 26">
            <a:extLst>
              <a:ext uri="{FF2B5EF4-FFF2-40B4-BE49-F238E27FC236}">
                <a16:creationId xmlns:a16="http://schemas.microsoft.com/office/drawing/2014/main" xmlns="" id="{DC6E1F5F-92B3-4119-BB37-6207FDB19FCE}"/>
              </a:ext>
            </a:extLst>
          </p:cNvPr>
          <p:cNvCxnSpPr/>
          <p:nvPr/>
        </p:nvCxnSpPr>
        <p:spPr>
          <a:xfrm>
            <a:off x="6550591" y="1710933"/>
            <a:ext cx="0" cy="4363864"/>
          </a:xfrm>
          <a:prstGeom prst="line">
            <a:avLst/>
          </a:prstGeom>
          <a:ln>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xmlns="" id="{656CE940-CAC2-4B4B-A727-9041A5884513}"/>
              </a:ext>
            </a:extLst>
          </p:cNvPr>
          <p:cNvSpPr txBox="1"/>
          <p:nvPr/>
        </p:nvSpPr>
        <p:spPr>
          <a:xfrm>
            <a:off x="3530378" y="1674817"/>
            <a:ext cx="6031133" cy="4214995"/>
          </a:xfrm>
          <a:prstGeom prst="rect">
            <a:avLst/>
          </a:prstGeom>
          <a:noFill/>
        </p:spPr>
        <p:txBody>
          <a:bodyPr wrap="square" lIns="0" tIns="0" rIns="0" bIns="0" numCol="2" spcCol="288000" rtlCol="0">
            <a:noAutofit/>
          </a:bodyPr>
          <a:lstStyle/>
          <a:p>
            <a:pPr>
              <a:spcAft>
                <a:spcPts val="800"/>
              </a:spcAft>
            </a:pPr>
            <a:r>
              <a:rPr lang="en-US" sz="900" dirty="0">
                <a:solidFill>
                  <a:schemeClr val="accent3"/>
                </a:solidFill>
              </a:rPr>
              <a:t>Horizon Capital invested in </a:t>
            </a:r>
            <a:r>
              <a:rPr lang="en-US" sz="900" dirty="0" err="1">
                <a:solidFill>
                  <a:schemeClr val="accent3"/>
                </a:solidFill>
              </a:rPr>
              <a:t>Purcari</a:t>
            </a:r>
            <a:r>
              <a:rPr lang="en-US" sz="900" dirty="0">
                <a:solidFill>
                  <a:schemeClr val="accent3"/>
                </a:solidFill>
              </a:rPr>
              <a:t> Wineries with a plan to lift the group’s reputation for fine Moldovan wines, drive international sales, and </a:t>
            </a:r>
            <a:r>
              <a:rPr lang="en-US" sz="900" dirty="0" err="1">
                <a:solidFill>
                  <a:schemeClr val="accent3"/>
                </a:solidFill>
              </a:rPr>
              <a:t>professionalise</a:t>
            </a:r>
            <a:r>
              <a:rPr lang="en-US" sz="900" dirty="0">
                <a:solidFill>
                  <a:schemeClr val="accent3"/>
                </a:solidFill>
              </a:rPr>
              <a:t> and expand management.</a:t>
            </a:r>
          </a:p>
          <a:p>
            <a:pPr>
              <a:spcAft>
                <a:spcPts val="800"/>
              </a:spcAft>
            </a:pPr>
            <a:r>
              <a:rPr lang="en-US" sz="900" dirty="0">
                <a:solidFill>
                  <a:schemeClr val="accent3"/>
                </a:solidFill>
              </a:rPr>
              <a:t>The firm helped streamline the winery’s portfolio to focus on high-quality premium labels. It strengthened the management team under founding CEO Victor </a:t>
            </a:r>
            <a:r>
              <a:rPr lang="en-US" sz="900" dirty="0" err="1">
                <a:solidFill>
                  <a:schemeClr val="accent3"/>
                </a:solidFill>
              </a:rPr>
              <a:t>Bostan</a:t>
            </a:r>
            <a:r>
              <a:rPr lang="en-US" sz="900" dirty="0">
                <a:solidFill>
                  <a:schemeClr val="accent3"/>
                </a:solidFill>
              </a:rPr>
              <a:t>, with key hires across sales, marketing, operations and finance. And it improved company governance and oversight with a board of directors, including at least two independent directors, and external auditing of financial accounts.  </a:t>
            </a:r>
          </a:p>
          <a:p>
            <a:pPr>
              <a:spcAft>
                <a:spcPts val="800"/>
              </a:spcAft>
            </a:pPr>
            <a:r>
              <a:rPr lang="en-US" sz="900" dirty="0">
                <a:solidFill>
                  <a:schemeClr val="accent3"/>
                </a:solidFill>
              </a:rPr>
              <a:t>However, when Russia imposed sanctions on Moldova </a:t>
            </a:r>
            <a:br>
              <a:rPr lang="en-US" sz="900" dirty="0">
                <a:solidFill>
                  <a:schemeClr val="accent3"/>
                </a:solidFill>
              </a:rPr>
            </a:br>
            <a:r>
              <a:rPr lang="en-US" sz="900" dirty="0">
                <a:solidFill>
                  <a:schemeClr val="accent3"/>
                </a:solidFill>
              </a:rPr>
              <a:t>in 2013, </a:t>
            </a:r>
            <a:r>
              <a:rPr lang="en-US" sz="900" dirty="0" err="1">
                <a:solidFill>
                  <a:schemeClr val="accent3"/>
                </a:solidFill>
              </a:rPr>
              <a:t>Purcari</a:t>
            </a:r>
            <a:r>
              <a:rPr lang="en-US" sz="900" dirty="0">
                <a:solidFill>
                  <a:schemeClr val="accent3"/>
                </a:solidFill>
              </a:rPr>
              <a:t> lost access to a core market accounting for over a quarter of its sales and 50% of forecast growth over the next five years. </a:t>
            </a:r>
          </a:p>
          <a:p>
            <a:pPr>
              <a:spcAft>
                <a:spcPts val="800"/>
              </a:spcAft>
            </a:pPr>
            <a:r>
              <a:rPr lang="en-US" sz="900" dirty="0">
                <a:solidFill>
                  <a:schemeClr val="accent3"/>
                </a:solidFill>
              </a:rPr>
              <a:t>Horizon reacted quickly by establishing and implementing a new plan to push sales in Central and Eastern Europe, notably </a:t>
            </a:r>
            <a:r>
              <a:rPr lang="en-US" sz="900" dirty="0" err="1">
                <a:solidFill>
                  <a:schemeClr val="accent3"/>
                </a:solidFill>
              </a:rPr>
              <a:t>neighbouring</a:t>
            </a:r>
            <a:r>
              <a:rPr lang="en-US" sz="900" dirty="0">
                <a:solidFill>
                  <a:schemeClr val="accent3"/>
                </a:solidFill>
              </a:rPr>
              <a:t> Romania. The shift cemented </a:t>
            </a:r>
            <a:r>
              <a:rPr lang="en-US" sz="900" dirty="0" err="1">
                <a:solidFill>
                  <a:schemeClr val="accent3"/>
                </a:solidFill>
              </a:rPr>
              <a:t>Purcari’s</a:t>
            </a:r>
            <a:r>
              <a:rPr lang="en-US" sz="900" dirty="0">
                <a:solidFill>
                  <a:schemeClr val="accent3"/>
                </a:solidFill>
              </a:rPr>
              <a:t> growth with sales exceeding €40 million in 2019 across more than 30 countries in Europe, as well as Asia and North America. The group also positioned itself for an eventual lifting of Russian sanctions in August 2021, giving it the potential to scale up quickly through long-standing business relationships.</a:t>
            </a:r>
          </a:p>
          <a:p>
            <a:pPr>
              <a:spcAft>
                <a:spcPts val="800"/>
              </a:spcAft>
            </a:pPr>
            <a:endParaRPr lang="en-US" sz="900" dirty="0">
              <a:solidFill>
                <a:schemeClr val="accent3"/>
              </a:solidFill>
            </a:endParaRPr>
          </a:p>
          <a:p>
            <a:pPr>
              <a:spcAft>
                <a:spcPts val="800"/>
              </a:spcAft>
            </a:pPr>
            <a:r>
              <a:rPr lang="en-US" sz="900" b="1" dirty="0">
                <a:solidFill>
                  <a:schemeClr val="accent3"/>
                </a:solidFill>
              </a:rPr>
              <a:t>Elevating environmental and social standards</a:t>
            </a:r>
          </a:p>
          <a:p>
            <a:pPr>
              <a:spcAft>
                <a:spcPts val="800"/>
              </a:spcAft>
            </a:pPr>
            <a:r>
              <a:rPr lang="en-US" sz="900" dirty="0">
                <a:solidFill>
                  <a:schemeClr val="accent3"/>
                </a:solidFill>
              </a:rPr>
              <a:t>As a large winery in one of Europe’s most disadvantaged regions, </a:t>
            </a:r>
            <a:r>
              <a:rPr lang="en-US" sz="900" dirty="0" err="1">
                <a:solidFill>
                  <a:schemeClr val="accent3"/>
                </a:solidFill>
              </a:rPr>
              <a:t>Purcari</a:t>
            </a:r>
            <a:r>
              <a:rPr lang="en-US" sz="900" dirty="0">
                <a:solidFill>
                  <a:schemeClr val="accent3"/>
                </a:solidFill>
              </a:rPr>
              <a:t> benefitted from Horizon Capital’s intense focus on environmental and social standards. The private equity firm oversaw the implementation of agricultural quality control standards in the vineyards, documenting the use, application and disposal of pesticides where needed. </a:t>
            </a:r>
            <a:br>
              <a:rPr lang="en-US" sz="900" dirty="0">
                <a:solidFill>
                  <a:schemeClr val="accent3"/>
                </a:solidFill>
              </a:rPr>
            </a:br>
            <a:r>
              <a:rPr lang="en-US" sz="900" dirty="0">
                <a:solidFill>
                  <a:schemeClr val="accent3"/>
                </a:solidFill>
              </a:rPr>
              <a:t>It also made improvements in the winery, adopting </a:t>
            </a:r>
            <a:br>
              <a:rPr lang="en-US" sz="900" dirty="0">
                <a:solidFill>
                  <a:schemeClr val="accent3"/>
                </a:solidFill>
              </a:rPr>
            </a:br>
            <a:r>
              <a:rPr lang="en-US" sz="900" dirty="0">
                <a:solidFill>
                  <a:schemeClr val="accent3"/>
                </a:solidFill>
              </a:rPr>
              <a:t>ISO quality standards and helping establish the practices needed to deliver consistently high-quality wines for international tastes. In addition, the group introduced new water management and recycling </a:t>
            </a:r>
            <a:r>
              <a:rPr lang="en-US" sz="900" dirty="0" err="1">
                <a:solidFill>
                  <a:schemeClr val="accent3"/>
                </a:solidFill>
              </a:rPr>
              <a:t>programmes</a:t>
            </a:r>
            <a:r>
              <a:rPr lang="en-US" sz="900" dirty="0">
                <a:solidFill>
                  <a:schemeClr val="accent3"/>
                </a:solidFill>
              </a:rPr>
              <a:t> to reduce and control waste.</a:t>
            </a:r>
          </a:p>
          <a:p>
            <a:pPr>
              <a:spcAft>
                <a:spcPts val="800"/>
              </a:spcAft>
            </a:pPr>
            <a:r>
              <a:rPr lang="en-US" sz="900" dirty="0">
                <a:solidFill>
                  <a:schemeClr val="accent3"/>
                </a:solidFill>
              </a:rPr>
              <a:t>With growing operations and an increasing headcount, </a:t>
            </a:r>
            <a:r>
              <a:rPr lang="en-US" sz="900" dirty="0" err="1">
                <a:solidFill>
                  <a:schemeClr val="accent3"/>
                </a:solidFill>
              </a:rPr>
              <a:t>Purcari</a:t>
            </a:r>
            <a:r>
              <a:rPr lang="en-US" sz="900" dirty="0">
                <a:solidFill>
                  <a:schemeClr val="accent3"/>
                </a:solidFill>
              </a:rPr>
              <a:t> set out high employment standards, including </a:t>
            </a:r>
            <a:br>
              <a:rPr lang="en-US" sz="900" dirty="0">
                <a:solidFill>
                  <a:schemeClr val="accent3"/>
                </a:solidFill>
              </a:rPr>
            </a:br>
            <a:r>
              <a:rPr lang="en-US" sz="900" dirty="0">
                <a:solidFill>
                  <a:schemeClr val="accent3"/>
                </a:solidFill>
              </a:rPr>
              <a:t>a documented equal opportunity policy. It also strengthened governance practices with a zero-tolerance approach to bribery and corruption. In 2015, the company launched its Community Development Policy to help support local communities, participating in charity, social and cultural initiatives dedicated to promoting the preservation of traditions.</a:t>
            </a:r>
          </a:p>
          <a:p>
            <a:pPr>
              <a:spcAft>
                <a:spcPts val="800"/>
              </a:spcAft>
            </a:pPr>
            <a:r>
              <a:rPr lang="en-US" sz="900" dirty="0" err="1">
                <a:solidFill>
                  <a:schemeClr val="accent3"/>
                </a:solidFill>
              </a:rPr>
              <a:t>Purcari</a:t>
            </a:r>
            <a:r>
              <a:rPr lang="en-US" sz="900" dirty="0">
                <a:solidFill>
                  <a:schemeClr val="accent3"/>
                </a:solidFill>
              </a:rPr>
              <a:t> Wineries floated on the Bucharest Stock Exchange in 2018. It marked the first IPO of a Moldovan company and attracted the backing of leading international groups including Franklin Templeton, </a:t>
            </a:r>
            <a:br>
              <a:rPr lang="en-US" sz="900" dirty="0">
                <a:solidFill>
                  <a:schemeClr val="accent3"/>
                </a:solidFill>
              </a:rPr>
            </a:br>
            <a:r>
              <a:rPr lang="en-US" sz="900" dirty="0">
                <a:solidFill>
                  <a:schemeClr val="accent3"/>
                </a:solidFill>
              </a:rPr>
              <a:t>SEB and Fiera Capital.</a:t>
            </a:r>
          </a:p>
        </p:txBody>
      </p:sp>
      <p:grpSp>
        <p:nvGrpSpPr>
          <p:cNvPr id="29" name="Group 28"/>
          <p:cNvGrpSpPr/>
          <p:nvPr/>
        </p:nvGrpSpPr>
        <p:grpSpPr>
          <a:xfrm>
            <a:off x="343989" y="1704705"/>
            <a:ext cx="2880000" cy="4377600"/>
            <a:chOff x="343989" y="1704705"/>
            <a:chExt cx="2880000" cy="4377600"/>
          </a:xfrm>
        </p:grpSpPr>
        <p:sp>
          <p:nvSpPr>
            <p:cNvPr id="30" name="Rectangle 29">
              <a:extLst>
                <a:ext uri="{FF2B5EF4-FFF2-40B4-BE49-F238E27FC236}">
                  <a16:creationId xmlns:a16="http://schemas.microsoft.com/office/drawing/2014/main" xmlns="" id="{4E14B69B-055A-48B7-BE08-841F26ED0C94}"/>
                </a:ext>
              </a:extLst>
            </p:cNvPr>
            <p:cNvSpPr/>
            <p:nvPr/>
          </p:nvSpPr>
          <p:spPr>
            <a:xfrm>
              <a:off x="343989" y="1704705"/>
              <a:ext cx="2880000" cy="4377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a:extLst>
                <a:ext uri="{FF2B5EF4-FFF2-40B4-BE49-F238E27FC236}">
                  <a16:creationId xmlns:a16="http://schemas.microsoft.com/office/drawing/2014/main" xmlns="" id="{173A8D39-0464-C64C-AC68-B31BE53CC697}"/>
                </a:ext>
              </a:extLst>
            </p:cNvPr>
            <p:cNvSpPr txBox="1"/>
            <p:nvPr/>
          </p:nvSpPr>
          <p:spPr>
            <a:xfrm>
              <a:off x="435671" y="3680557"/>
              <a:ext cx="2779719" cy="820133"/>
            </a:xfrm>
            <a:prstGeom prst="rect">
              <a:avLst/>
            </a:prstGeom>
            <a:noFill/>
          </p:spPr>
          <p:txBody>
            <a:bodyPr wrap="square" lIns="0" tIns="0" rIns="0" bIns="0" numCol="1" spcCol="360000" rtlCol="0">
              <a:noAutofit/>
            </a:bodyPr>
            <a:lstStyle/>
            <a:p>
              <a:pPr>
                <a:spcAft>
                  <a:spcPts val="200"/>
                </a:spcAft>
              </a:pPr>
              <a:r>
                <a:rPr lang="en-US" sz="950" b="1" dirty="0">
                  <a:solidFill>
                    <a:schemeClr val="accent3"/>
                  </a:solidFill>
                </a:rPr>
                <a:t>Headquarters:</a:t>
              </a:r>
              <a:r>
                <a:rPr lang="en-US" sz="950" dirty="0">
                  <a:solidFill>
                    <a:schemeClr val="accent3"/>
                  </a:solidFill>
                </a:rPr>
                <a:t> Chisinau, Moldova</a:t>
              </a:r>
            </a:p>
            <a:p>
              <a:pPr>
                <a:spcAft>
                  <a:spcPts val="200"/>
                </a:spcAft>
              </a:pPr>
              <a:r>
                <a:rPr lang="en-US" sz="950" b="1" dirty="0">
                  <a:solidFill>
                    <a:schemeClr val="accent3"/>
                  </a:solidFill>
                </a:rPr>
                <a:t>Private equity backer: </a:t>
              </a:r>
              <a:r>
                <a:rPr lang="en-US" sz="950" dirty="0">
                  <a:solidFill>
                    <a:schemeClr val="accent3"/>
                  </a:solidFill>
                </a:rPr>
                <a:t>Horizon Capital, Ukraine</a:t>
              </a:r>
            </a:p>
            <a:p>
              <a:pPr>
                <a:spcAft>
                  <a:spcPts val="200"/>
                </a:spcAft>
              </a:pPr>
              <a:r>
                <a:rPr lang="en-US" sz="950" b="1" dirty="0">
                  <a:solidFill>
                    <a:schemeClr val="accent3"/>
                  </a:solidFill>
                </a:rPr>
                <a:t>Holding period: </a:t>
              </a:r>
              <a:r>
                <a:rPr lang="en-US" sz="950" dirty="0">
                  <a:solidFill>
                    <a:schemeClr val="accent3"/>
                  </a:solidFill>
                </a:rPr>
                <a:t>June 2010 – October 2019</a:t>
              </a:r>
            </a:p>
          </p:txBody>
        </p:sp>
        <p:sp>
          <p:nvSpPr>
            <p:cNvPr id="32" name="TextBox 31">
              <a:extLst>
                <a:ext uri="{FF2B5EF4-FFF2-40B4-BE49-F238E27FC236}">
                  <a16:creationId xmlns:a16="http://schemas.microsoft.com/office/drawing/2014/main" xmlns="" id="{173A8D39-0464-C64C-AC68-B31BE53CC697}"/>
                </a:ext>
              </a:extLst>
            </p:cNvPr>
            <p:cNvSpPr txBox="1"/>
            <p:nvPr/>
          </p:nvSpPr>
          <p:spPr>
            <a:xfrm>
              <a:off x="435671" y="4612231"/>
              <a:ext cx="2682283" cy="1464710"/>
            </a:xfrm>
            <a:prstGeom prst="rect">
              <a:avLst/>
            </a:prstGeom>
            <a:noFill/>
          </p:spPr>
          <p:txBody>
            <a:bodyPr wrap="square" lIns="0" tIns="0" rIns="0" bIns="0" numCol="1" spcCol="360000" rtlCol="0">
              <a:noAutofit/>
            </a:bodyPr>
            <a:lstStyle/>
            <a:p>
              <a:pPr marL="108000" indent="-108000">
                <a:spcAft>
                  <a:spcPts val="400"/>
                </a:spcAft>
                <a:buFont typeface="Arial" charset="0"/>
                <a:buChar char="•"/>
              </a:pPr>
              <a:r>
                <a:rPr lang="en-US" sz="950" dirty="0">
                  <a:solidFill>
                    <a:schemeClr val="accent3"/>
                  </a:solidFill>
                </a:rPr>
                <a:t>3.3x return on investment</a:t>
              </a:r>
            </a:p>
            <a:p>
              <a:pPr marL="108000" indent="-108000">
                <a:spcAft>
                  <a:spcPts val="400"/>
                </a:spcAft>
                <a:buFont typeface="Arial" charset="0"/>
                <a:buChar char="•"/>
              </a:pPr>
              <a:r>
                <a:rPr lang="en-US" sz="950" dirty="0">
                  <a:solidFill>
                    <a:schemeClr val="accent3"/>
                  </a:solidFill>
                </a:rPr>
                <a:t>Increased EBITDA from €1.22m (2010)</a:t>
              </a:r>
              <a:br>
                <a:rPr lang="en-US" sz="950" dirty="0">
                  <a:solidFill>
                    <a:schemeClr val="accent3"/>
                  </a:solidFill>
                </a:rPr>
              </a:br>
              <a:r>
                <a:rPr lang="en-US" sz="950" dirty="0">
                  <a:solidFill>
                    <a:schemeClr val="accent3"/>
                  </a:solidFill>
                </a:rPr>
                <a:t> to €13.46m (2019)</a:t>
              </a:r>
            </a:p>
            <a:p>
              <a:pPr marL="108000" indent="-108000">
                <a:spcAft>
                  <a:spcPts val="400"/>
                </a:spcAft>
                <a:buFont typeface="Arial" charset="0"/>
                <a:buChar char="•"/>
              </a:pPr>
              <a:r>
                <a:rPr lang="en-US" sz="950" dirty="0">
                  <a:solidFill>
                    <a:schemeClr val="accent3"/>
                  </a:solidFill>
                </a:rPr>
                <a:t>Created 520 jobs, taking total employment </a:t>
              </a:r>
              <a:br>
                <a:rPr lang="en-US" sz="950" dirty="0">
                  <a:solidFill>
                    <a:schemeClr val="accent3"/>
                  </a:solidFill>
                </a:rPr>
              </a:br>
              <a:r>
                <a:rPr lang="en-US" sz="950" dirty="0">
                  <a:solidFill>
                    <a:schemeClr val="accent3"/>
                  </a:solidFill>
                </a:rPr>
                <a:t>to 1,172</a:t>
              </a:r>
            </a:p>
            <a:p>
              <a:pPr marL="108000" indent="-108000">
                <a:spcAft>
                  <a:spcPts val="800"/>
                </a:spcAft>
                <a:buFont typeface="Arial" charset="0"/>
                <a:buChar char="•"/>
              </a:pPr>
              <a:r>
                <a:rPr lang="en-US" sz="950" dirty="0">
                  <a:solidFill>
                    <a:schemeClr val="accent3"/>
                  </a:solidFill>
                </a:rPr>
                <a:t>Implemented environmental best practices, including pesticide use and waste management</a:t>
              </a:r>
            </a:p>
          </p:txBody>
        </p:sp>
        <p:sp>
          <p:nvSpPr>
            <p:cNvPr id="33" name="TextBox 32">
              <a:extLst>
                <a:ext uri="{FF2B5EF4-FFF2-40B4-BE49-F238E27FC236}">
                  <a16:creationId xmlns:a16="http://schemas.microsoft.com/office/drawing/2014/main" xmlns="" id="{173A8D39-0464-C64C-AC68-B31BE53CC697}"/>
                </a:ext>
              </a:extLst>
            </p:cNvPr>
            <p:cNvSpPr txBox="1"/>
            <p:nvPr/>
          </p:nvSpPr>
          <p:spPr>
            <a:xfrm>
              <a:off x="435671" y="4369533"/>
              <a:ext cx="1541175" cy="258001"/>
            </a:xfrm>
            <a:prstGeom prst="rect">
              <a:avLst/>
            </a:prstGeom>
            <a:noFill/>
          </p:spPr>
          <p:txBody>
            <a:bodyPr wrap="square" lIns="0" tIns="0" rIns="0" bIns="0" numCol="1" spcCol="360000" rtlCol="0">
              <a:noAutofit/>
            </a:bodyPr>
            <a:lstStyle/>
            <a:p>
              <a:pPr>
                <a:spcAft>
                  <a:spcPts val="800"/>
                </a:spcAft>
              </a:pPr>
              <a:r>
                <a:rPr lang="en-US" sz="1100" dirty="0">
                  <a:solidFill>
                    <a:schemeClr val="tx2"/>
                  </a:solidFill>
                </a:rPr>
                <a:t>I</a:t>
              </a:r>
              <a:r>
                <a:rPr lang="en-US" sz="1100" b="1" dirty="0">
                  <a:solidFill>
                    <a:schemeClr val="tx2"/>
                  </a:solidFill>
                </a:rPr>
                <a:t>nvestment highlights</a:t>
              </a:r>
            </a:p>
          </p:txBody>
        </p:sp>
        <p:pic>
          <p:nvPicPr>
            <p:cNvPr id="34" name="Picture 3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989" y="1704705"/>
              <a:ext cx="2880000" cy="1802853"/>
            </a:xfrm>
            <a:prstGeom prst="rect">
              <a:avLst/>
            </a:prstGeom>
          </p:spPr>
        </p:pic>
      </p:grpSp>
      <p:sp>
        <p:nvSpPr>
          <p:cNvPr id="36" name="TextBox 35"/>
          <p:cNvSpPr txBox="1"/>
          <p:nvPr/>
        </p:nvSpPr>
        <p:spPr>
          <a:xfrm>
            <a:off x="339213" y="1002891"/>
            <a:ext cx="4896463" cy="507831"/>
          </a:xfrm>
          <a:prstGeom prst="rect">
            <a:avLst/>
          </a:prstGeom>
          <a:noFill/>
        </p:spPr>
        <p:txBody>
          <a:bodyPr wrap="square" lIns="0" tIns="0" rIns="0" bIns="0" rtlCol="0">
            <a:spAutoFit/>
          </a:bodyPr>
          <a:lstStyle/>
          <a:p>
            <a:r>
              <a:rPr lang="en-US" sz="1100" b="1" spc="50" dirty="0">
                <a:solidFill>
                  <a:schemeClr val="accent1"/>
                </a:solidFill>
              </a:rPr>
              <a:t>CASE STUDY: PURCARI WINERIES</a:t>
            </a:r>
          </a:p>
          <a:p>
            <a:endParaRPr lang="en-US" sz="1100" b="1" spc="50" dirty="0">
              <a:solidFill>
                <a:schemeClr val="accent1"/>
              </a:solidFill>
            </a:endParaRPr>
          </a:p>
          <a:p>
            <a:endParaRPr lang="en-US" sz="1100" dirty="0"/>
          </a:p>
        </p:txBody>
      </p:sp>
      <p:sp>
        <p:nvSpPr>
          <p:cNvPr id="37" name="Text Placeholder 36"/>
          <p:cNvSpPr>
            <a:spLocks noGrp="1"/>
          </p:cNvSpPr>
          <p:nvPr>
            <p:ph type="body" sz="quarter" idx="14"/>
          </p:nvPr>
        </p:nvSpPr>
        <p:spPr/>
        <p:txBody>
          <a:bodyPr/>
          <a:lstStyle/>
          <a:p>
            <a:endParaRPr lang="en-US"/>
          </a:p>
        </p:txBody>
      </p:sp>
      <p:pic>
        <p:nvPicPr>
          <p:cNvPr id="38" name="Picture 3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80619" y="1125582"/>
            <a:ext cx="772319" cy="407722"/>
          </a:xfrm>
          <a:prstGeom prst="rect">
            <a:avLst/>
          </a:prstGeom>
        </p:spPr>
      </p:pic>
    </p:spTree>
    <p:extLst>
      <p:ext uri="{BB962C8B-B14F-4D97-AF65-F5344CB8AC3E}">
        <p14:creationId xmlns:p14="http://schemas.microsoft.com/office/powerpoint/2010/main" val="725999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a:spLocks noGrp="1"/>
          </p:cNvSpPr>
          <p:nvPr>
            <p:ph type="title"/>
          </p:nvPr>
        </p:nvSpPr>
        <p:spPr>
          <a:xfrm>
            <a:off x="344488" y="1161980"/>
            <a:ext cx="9217025" cy="377402"/>
          </a:xfrm>
        </p:spPr>
        <p:txBody>
          <a:bodyPr/>
          <a:lstStyle/>
          <a:p>
            <a:r>
              <a:rPr lang="en-US" dirty="0"/>
              <a:t>Building a best-in-class international spare parts distributor </a:t>
            </a:r>
          </a:p>
        </p:txBody>
      </p:sp>
      <p:sp>
        <p:nvSpPr>
          <p:cNvPr id="4" name="Footer Placeholder 3"/>
          <p:cNvSpPr>
            <a:spLocks noGrp="1"/>
          </p:cNvSpPr>
          <p:nvPr>
            <p:ph type="ftr" sz="quarter" idx="11"/>
          </p:nvPr>
        </p:nvSpPr>
        <p:spPr/>
        <p:txBody>
          <a:bodyPr/>
          <a:lstStyle/>
          <a:p>
            <a:r>
              <a:rPr lang="en-GB"/>
              <a:t>www.investeurope.eu</a:t>
            </a:r>
            <a:endParaRPr lang="en-GB" dirty="0"/>
          </a:p>
        </p:txBody>
      </p:sp>
      <p:sp>
        <p:nvSpPr>
          <p:cNvPr id="5" name="Slide Number Placeholder 4"/>
          <p:cNvSpPr>
            <a:spLocks noGrp="1"/>
          </p:cNvSpPr>
          <p:nvPr>
            <p:ph type="sldNum" sz="quarter" idx="12"/>
          </p:nvPr>
        </p:nvSpPr>
        <p:spPr/>
        <p:txBody>
          <a:bodyPr/>
          <a:lstStyle/>
          <a:p>
            <a:fld id="{3A277439-5CFB-40D3-A371-F0CC064631A7}" type="slidenum">
              <a:rPr lang="en-GB" smtClean="0"/>
              <a:t>42</a:t>
            </a:fld>
            <a:endParaRPr lang="en-GB"/>
          </a:p>
        </p:txBody>
      </p:sp>
      <p:cxnSp>
        <p:nvCxnSpPr>
          <p:cNvPr id="27" name="Straight Connector 26">
            <a:extLst>
              <a:ext uri="{FF2B5EF4-FFF2-40B4-BE49-F238E27FC236}">
                <a16:creationId xmlns:a16="http://schemas.microsoft.com/office/drawing/2014/main" xmlns="" id="{DC6E1F5F-92B3-4119-BB37-6207FDB19FCE}"/>
              </a:ext>
            </a:extLst>
          </p:cNvPr>
          <p:cNvCxnSpPr/>
          <p:nvPr/>
        </p:nvCxnSpPr>
        <p:spPr>
          <a:xfrm>
            <a:off x="6550591" y="1710933"/>
            <a:ext cx="0" cy="4363864"/>
          </a:xfrm>
          <a:prstGeom prst="line">
            <a:avLst/>
          </a:prstGeom>
          <a:ln>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39213" y="1002891"/>
            <a:ext cx="4896463" cy="169277"/>
          </a:xfrm>
          <a:prstGeom prst="rect">
            <a:avLst/>
          </a:prstGeom>
          <a:noFill/>
        </p:spPr>
        <p:txBody>
          <a:bodyPr wrap="square" lIns="0" tIns="0" rIns="0" bIns="0" rtlCol="0">
            <a:spAutoFit/>
          </a:bodyPr>
          <a:lstStyle/>
          <a:p>
            <a:r>
              <a:rPr lang="en-US" sz="1100" b="1" spc="50" dirty="0">
                <a:solidFill>
                  <a:schemeClr val="accent1"/>
                </a:solidFill>
              </a:rPr>
              <a:t>CASE STUDY: REPA GROUP</a:t>
            </a:r>
          </a:p>
        </p:txBody>
      </p:sp>
      <p:grpSp>
        <p:nvGrpSpPr>
          <p:cNvPr id="17" name="Group 16"/>
          <p:cNvGrpSpPr/>
          <p:nvPr/>
        </p:nvGrpSpPr>
        <p:grpSpPr>
          <a:xfrm>
            <a:off x="344488" y="1710823"/>
            <a:ext cx="2880000" cy="4377600"/>
            <a:chOff x="344488" y="1710823"/>
            <a:chExt cx="2880000" cy="4377600"/>
          </a:xfrm>
        </p:grpSpPr>
        <p:sp>
          <p:nvSpPr>
            <p:cNvPr id="18" name="Rectangle 17">
              <a:extLst>
                <a:ext uri="{FF2B5EF4-FFF2-40B4-BE49-F238E27FC236}">
                  <a16:creationId xmlns:a16="http://schemas.microsoft.com/office/drawing/2014/main" xmlns="" id="{4E14B69B-055A-48B7-BE08-841F26ED0C94}"/>
                </a:ext>
              </a:extLst>
            </p:cNvPr>
            <p:cNvSpPr/>
            <p:nvPr/>
          </p:nvSpPr>
          <p:spPr>
            <a:xfrm>
              <a:off x="344488" y="1710823"/>
              <a:ext cx="2880000" cy="4377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xmlns="" id="{173A8D39-0464-C64C-AC68-B31BE53CC697}"/>
                </a:ext>
              </a:extLst>
            </p:cNvPr>
            <p:cNvSpPr txBox="1"/>
            <p:nvPr/>
          </p:nvSpPr>
          <p:spPr>
            <a:xfrm>
              <a:off x="435671" y="3680557"/>
              <a:ext cx="2779719" cy="820133"/>
            </a:xfrm>
            <a:prstGeom prst="rect">
              <a:avLst/>
            </a:prstGeom>
            <a:noFill/>
          </p:spPr>
          <p:txBody>
            <a:bodyPr wrap="square" lIns="0" tIns="0" rIns="0" bIns="0" numCol="1" spcCol="360000" rtlCol="0">
              <a:noAutofit/>
            </a:bodyPr>
            <a:lstStyle/>
            <a:p>
              <a:pPr>
                <a:spcAft>
                  <a:spcPts val="200"/>
                </a:spcAft>
              </a:pPr>
              <a:r>
                <a:rPr lang="en-US" sz="950" b="1" dirty="0">
                  <a:solidFill>
                    <a:schemeClr val="accent3"/>
                  </a:solidFill>
                </a:rPr>
                <a:t>Headquarters:</a:t>
              </a:r>
              <a:r>
                <a:rPr lang="en-US" sz="950" dirty="0">
                  <a:solidFill>
                    <a:schemeClr val="accent3"/>
                  </a:solidFill>
                </a:rPr>
                <a:t> </a:t>
              </a:r>
              <a:r>
                <a:rPr lang="en-US" sz="950" dirty="0" err="1">
                  <a:solidFill>
                    <a:schemeClr val="accent3"/>
                  </a:solidFill>
                </a:rPr>
                <a:t>Bergkirchen</a:t>
              </a:r>
              <a:r>
                <a:rPr lang="en-US" sz="950" dirty="0">
                  <a:solidFill>
                    <a:schemeClr val="accent3"/>
                  </a:solidFill>
                </a:rPr>
                <a:t>, Germany</a:t>
              </a:r>
            </a:p>
            <a:p>
              <a:pPr>
                <a:spcAft>
                  <a:spcPts val="200"/>
                </a:spcAft>
              </a:pPr>
              <a:r>
                <a:rPr lang="en-US" sz="950" b="1" dirty="0">
                  <a:solidFill>
                    <a:schemeClr val="accent3"/>
                  </a:solidFill>
                </a:rPr>
                <a:t>Private equity backer: </a:t>
              </a:r>
              <a:r>
                <a:rPr lang="en-US" sz="950" dirty="0">
                  <a:solidFill>
                    <a:schemeClr val="accent3"/>
                  </a:solidFill>
                </a:rPr>
                <a:t>Riverside Europe</a:t>
              </a:r>
            </a:p>
            <a:p>
              <a:pPr>
                <a:spcAft>
                  <a:spcPts val="200"/>
                </a:spcAft>
              </a:pPr>
              <a:r>
                <a:rPr lang="en-US" sz="950" b="1" dirty="0">
                  <a:solidFill>
                    <a:schemeClr val="accent3"/>
                  </a:solidFill>
                </a:rPr>
                <a:t>Holding period: </a:t>
              </a:r>
              <a:r>
                <a:rPr lang="en-US" sz="950" dirty="0">
                  <a:solidFill>
                    <a:schemeClr val="accent3"/>
                  </a:solidFill>
                </a:rPr>
                <a:t>October 2016 - January 2022</a:t>
              </a:r>
            </a:p>
          </p:txBody>
        </p:sp>
        <p:sp>
          <p:nvSpPr>
            <p:cNvPr id="20" name="TextBox 19">
              <a:extLst>
                <a:ext uri="{FF2B5EF4-FFF2-40B4-BE49-F238E27FC236}">
                  <a16:creationId xmlns:a16="http://schemas.microsoft.com/office/drawing/2014/main" xmlns="" id="{173A8D39-0464-C64C-AC68-B31BE53CC697}"/>
                </a:ext>
              </a:extLst>
            </p:cNvPr>
            <p:cNvSpPr txBox="1"/>
            <p:nvPr/>
          </p:nvSpPr>
          <p:spPr>
            <a:xfrm>
              <a:off x="435671" y="4612231"/>
              <a:ext cx="2682283" cy="1464710"/>
            </a:xfrm>
            <a:prstGeom prst="rect">
              <a:avLst/>
            </a:prstGeom>
            <a:noFill/>
          </p:spPr>
          <p:txBody>
            <a:bodyPr wrap="square" lIns="0" tIns="0" rIns="0" bIns="0" numCol="1" spcCol="360000" rtlCol="0">
              <a:noAutofit/>
            </a:bodyPr>
            <a:lstStyle/>
            <a:p>
              <a:pPr marL="108000" indent="-108000">
                <a:spcAft>
                  <a:spcPts val="400"/>
                </a:spcAft>
                <a:buFont typeface="Arial" charset="0"/>
                <a:buChar char="•"/>
              </a:pPr>
              <a:r>
                <a:rPr lang="en-US" sz="950" dirty="0">
                  <a:solidFill>
                    <a:schemeClr val="accent3"/>
                  </a:solidFill>
                </a:rPr>
                <a:t>About 4x increase in company revenues </a:t>
              </a:r>
              <a:br>
                <a:rPr lang="en-US" sz="950" dirty="0">
                  <a:solidFill>
                    <a:schemeClr val="accent3"/>
                  </a:solidFill>
                </a:rPr>
              </a:br>
              <a:r>
                <a:rPr lang="en-US" sz="950" dirty="0">
                  <a:solidFill>
                    <a:schemeClr val="accent3"/>
                  </a:solidFill>
                </a:rPr>
                <a:t>and profits</a:t>
              </a:r>
            </a:p>
            <a:p>
              <a:pPr marL="108000" indent="-108000">
                <a:spcAft>
                  <a:spcPts val="400"/>
                </a:spcAft>
                <a:buFont typeface="Arial" charset="0"/>
                <a:buChar char="•"/>
              </a:pPr>
              <a:r>
                <a:rPr lang="en-US" sz="950" dirty="0">
                  <a:solidFill>
                    <a:schemeClr val="accent3"/>
                  </a:solidFill>
                </a:rPr>
                <a:t>Integrated six company acquisitions across Europe and Australia </a:t>
              </a:r>
            </a:p>
            <a:p>
              <a:pPr marL="108000" indent="-108000">
                <a:spcAft>
                  <a:spcPts val="400"/>
                </a:spcAft>
                <a:buFont typeface="Arial" charset="0"/>
                <a:buChar char="•"/>
              </a:pPr>
              <a:r>
                <a:rPr lang="en-US" sz="950" dirty="0">
                  <a:solidFill>
                    <a:schemeClr val="accent3"/>
                  </a:solidFill>
                </a:rPr>
                <a:t>Established and strengthened shared business values </a:t>
              </a:r>
            </a:p>
            <a:p>
              <a:pPr marL="108000" indent="-108000">
                <a:spcAft>
                  <a:spcPts val="400"/>
                </a:spcAft>
                <a:buFont typeface="Arial" charset="0"/>
                <a:buChar char="•"/>
              </a:pPr>
              <a:r>
                <a:rPr lang="en-US" sz="950" dirty="0">
                  <a:solidFill>
                    <a:schemeClr val="accent3"/>
                  </a:solidFill>
                </a:rPr>
                <a:t>Developed Code of Conduct and </a:t>
              </a:r>
              <a:br>
                <a:rPr lang="en-US" sz="950" dirty="0">
                  <a:solidFill>
                    <a:schemeClr val="accent3"/>
                  </a:solidFill>
                </a:rPr>
              </a:br>
              <a:r>
                <a:rPr lang="en-US" sz="950" dirty="0">
                  <a:solidFill>
                    <a:schemeClr val="accent3"/>
                  </a:solidFill>
                </a:rPr>
                <a:t>Anti-Corruption policies</a:t>
              </a:r>
            </a:p>
          </p:txBody>
        </p:sp>
        <p:sp>
          <p:nvSpPr>
            <p:cNvPr id="21" name="TextBox 20">
              <a:extLst>
                <a:ext uri="{FF2B5EF4-FFF2-40B4-BE49-F238E27FC236}">
                  <a16:creationId xmlns:a16="http://schemas.microsoft.com/office/drawing/2014/main" xmlns="" id="{173A8D39-0464-C64C-AC68-B31BE53CC697}"/>
                </a:ext>
              </a:extLst>
            </p:cNvPr>
            <p:cNvSpPr txBox="1"/>
            <p:nvPr/>
          </p:nvSpPr>
          <p:spPr>
            <a:xfrm>
              <a:off x="435671" y="4369533"/>
              <a:ext cx="1541175" cy="258001"/>
            </a:xfrm>
            <a:prstGeom prst="rect">
              <a:avLst/>
            </a:prstGeom>
            <a:noFill/>
          </p:spPr>
          <p:txBody>
            <a:bodyPr wrap="square" lIns="0" tIns="0" rIns="0" bIns="0" numCol="1" spcCol="360000" rtlCol="0">
              <a:noAutofit/>
            </a:bodyPr>
            <a:lstStyle/>
            <a:p>
              <a:pPr>
                <a:spcAft>
                  <a:spcPts val="800"/>
                </a:spcAft>
              </a:pPr>
              <a:r>
                <a:rPr lang="en-US" sz="1100" dirty="0">
                  <a:solidFill>
                    <a:schemeClr val="tx2"/>
                  </a:solidFill>
                </a:rPr>
                <a:t>I</a:t>
              </a:r>
              <a:r>
                <a:rPr lang="en-US" sz="1100" b="1" dirty="0">
                  <a:solidFill>
                    <a:schemeClr val="tx2"/>
                  </a:solidFill>
                </a:rPr>
                <a:t>nvestment highlights</a:t>
              </a:r>
            </a:p>
          </p:txBody>
        </p:sp>
        <p:pic>
          <p:nvPicPr>
            <p:cNvPr id="22" name="Picture 2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4488" y="1710824"/>
              <a:ext cx="2880000" cy="1802853"/>
            </a:xfrm>
            <a:prstGeom prst="rect">
              <a:avLst/>
            </a:prstGeom>
          </p:spPr>
        </p:pic>
      </p:grpSp>
      <p:sp>
        <p:nvSpPr>
          <p:cNvPr id="40" name="TextBox 39">
            <a:extLst>
              <a:ext uri="{FF2B5EF4-FFF2-40B4-BE49-F238E27FC236}">
                <a16:creationId xmlns:a16="http://schemas.microsoft.com/office/drawing/2014/main" xmlns="" id="{656CE940-CAC2-4B4B-A727-9041A5884513}"/>
              </a:ext>
            </a:extLst>
          </p:cNvPr>
          <p:cNvSpPr txBox="1"/>
          <p:nvPr/>
        </p:nvSpPr>
        <p:spPr>
          <a:xfrm>
            <a:off x="3530378" y="1674817"/>
            <a:ext cx="6031133" cy="4214995"/>
          </a:xfrm>
          <a:prstGeom prst="rect">
            <a:avLst/>
          </a:prstGeom>
          <a:noFill/>
        </p:spPr>
        <p:txBody>
          <a:bodyPr wrap="square" lIns="0" tIns="0" rIns="0" bIns="0" numCol="2" spcCol="288000" rtlCol="0">
            <a:noAutofit/>
          </a:bodyPr>
          <a:lstStyle/>
          <a:p>
            <a:pPr>
              <a:spcAft>
                <a:spcPts val="800"/>
              </a:spcAft>
            </a:pPr>
            <a:r>
              <a:rPr lang="en-US" sz="900" dirty="0">
                <a:solidFill>
                  <a:schemeClr val="accent3"/>
                </a:solidFill>
              </a:rPr>
              <a:t>Riverside Europe’s financial investment and operational guidance helped transform REPA into a pan-European leader in spare parts for the professional foodservices industry, with a growing footprint in international markets and new lines in domestic appliances and consumer electronics.</a:t>
            </a:r>
          </a:p>
          <a:p>
            <a:pPr>
              <a:spcAft>
                <a:spcPts val="800"/>
              </a:spcAft>
            </a:pPr>
            <a:r>
              <a:rPr lang="en-US" sz="900" dirty="0">
                <a:solidFill>
                  <a:schemeClr val="accent3"/>
                </a:solidFill>
              </a:rPr>
              <a:t>Over the course of five years, Riverside helped REPA to identify and integrate six acquisitions, building the company’s presence outside Germany in major European markets including Austria, France, Italy, Spain, and the UK. The addition of Big Warehouse, a distributor of parts for domestic appliances and consumer electronics, further extended REPA’s reach outside Europe and into Australia.</a:t>
            </a:r>
          </a:p>
          <a:p>
            <a:pPr>
              <a:spcAft>
                <a:spcPts val="800"/>
              </a:spcAft>
            </a:pPr>
            <a:r>
              <a:rPr lang="en-US" sz="900" dirty="0">
                <a:solidFill>
                  <a:schemeClr val="accent3"/>
                </a:solidFill>
              </a:rPr>
              <a:t>At the same time as growing the business through acquisitions, Riverside brought the know-how and support to accelerate REPA’s organic growth. The company established new product categories and strengthened partnerships with manufacturers, enabling them to focus on making equipment whilst REPA handled after sales service. In addition, Riverside supported the development of B2C distribution channels to end customers, and invested heavily in warehouse capacity and automation, giving REPA world-class logistics capabilities and speeding up delivery times. Investment in enterprise software further improved efficiency and customer experience.</a:t>
            </a:r>
          </a:p>
          <a:p>
            <a:pPr>
              <a:spcAft>
                <a:spcPts val="800"/>
              </a:spcAft>
            </a:pPr>
            <a:r>
              <a:rPr lang="en-US" sz="900" dirty="0">
                <a:solidFill>
                  <a:schemeClr val="accent3"/>
                </a:solidFill>
              </a:rPr>
              <a:t/>
            </a:r>
            <a:br>
              <a:rPr lang="en-US" sz="900" dirty="0">
                <a:solidFill>
                  <a:schemeClr val="accent3"/>
                </a:solidFill>
              </a:rPr>
            </a:br>
            <a:r>
              <a:rPr lang="en-US" sz="900" b="1" dirty="0">
                <a:solidFill>
                  <a:schemeClr val="accent3"/>
                </a:solidFill>
              </a:rPr>
              <a:t>Fostering shared values</a:t>
            </a:r>
          </a:p>
          <a:p>
            <a:pPr>
              <a:spcAft>
                <a:spcPts val="800"/>
              </a:spcAft>
            </a:pPr>
            <a:r>
              <a:rPr lang="en-US" sz="900" dirty="0">
                <a:solidFill>
                  <a:schemeClr val="accent3"/>
                </a:solidFill>
              </a:rPr>
              <a:t>The integration of six international companies into REPA’s network required not only operational excellence, but also intense focus on ESG issues. With Riverside’s guidance, REPA created a set of common values across all its countries and operations. These were discussed among management and shareholders and presented to all employees. REPA </a:t>
            </a:r>
            <a:r>
              <a:rPr lang="en-US" sz="900" dirty="0" err="1">
                <a:solidFill>
                  <a:schemeClr val="accent3"/>
                </a:solidFill>
              </a:rPr>
              <a:t>formalised</a:t>
            </a:r>
            <a:r>
              <a:rPr lang="en-US" sz="900" dirty="0">
                <a:solidFill>
                  <a:schemeClr val="accent3"/>
                </a:solidFill>
              </a:rPr>
              <a:t> the measures with a full Code of Conduct focused on business and employee integrity. It introduced an Anti-Bribery and Corruption Policy, clearly laying out standards for practices such as gifts and hospitality while acknowledging variations between different cultures. The policies were supported by the creation of internal ethics contacts for employees and a whistleblowing hotline.</a:t>
            </a:r>
          </a:p>
          <a:p>
            <a:pPr>
              <a:spcAft>
                <a:spcPts val="800"/>
              </a:spcAft>
            </a:pPr>
            <a:r>
              <a:rPr lang="en-US" sz="900" dirty="0">
                <a:solidFill>
                  <a:schemeClr val="accent3"/>
                </a:solidFill>
              </a:rPr>
              <a:t>The new policies resulted in the adoption of best practices across REPA that met all international requirements and increased employee cooperation through clearly stated shared standards.</a:t>
            </a:r>
          </a:p>
          <a:p>
            <a:pPr>
              <a:spcAft>
                <a:spcPts val="800"/>
              </a:spcAft>
            </a:pPr>
            <a:r>
              <a:rPr lang="en-US" sz="900" dirty="0">
                <a:solidFill>
                  <a:schemeClr val="accent3"/>
                </a:solidFill>
              </a:rPr>
              <a:t>In January 2022, REPA was bought by global parts distribution group Parts Town, backed by Boston-based private equity group Berkshire Partners.</a:t>
            </a:r>
          </a:p>
        </p:txBody>
      </p:sp>
      <p:pic>
        <p:nvPicPr>
          <p:cNvPr id="41" name="Picture 4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10857" y="1096554"/>
            <a:ext cx="1028080" cy="466186"/>
          </a:xfrm>
          <a:prstGeom prst="rect">
            <a:avLst/>
          </a:prstGeom>
        </p:spPr>
      </p:pic>
    </p:spTree>
    <p:extLst>
      <p:ext uri="{BB962C8B-B14F-4D97-AF65-F5344CB8AC3E}">
        <p14:creationId xmlns:p14="http://schemas.microsoft.com/office/powerpoint/2010/main" val="7673003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Appendix</a:t>
            </a:r>
            <a:br>
              <a:rPr lang="en-US" dirty="0"/>
            </a:br>
            <a:endParaRPr lang="en-US" dirty="0"/>
          </a:p>
        </p:txBody>
      </p:sp>
      <p:sp>
        <p:nvSpPr>
          <p:cNvPr id="3" name="Subtitle 2"/>
          <p:cNvSpPr>
            <a:spLocks noGrp="1"/>
          </p:cNvSpPr>
          <p:nvPr>
            <p:ph type="subTitle" idx="1"/>
          </p:nvPr>
        </p:nvSpPr>
        <p:spPr/>
        <p:txBody>
          <a:bodyPr/>
          <a:lstStyle/>
          <a:p>
            <a:r>
              <a:rPr lang="en-US" dirty="0"/>
              <a:t>MID-MARKET PRIVATE EQUITY</a:t>
            </a:r>
          </a:p>
        </p:txBody>
      </p:sp>
      <p:sp>
        <p:nvSpPr>
          <p:cNvPr id="4" name="Footer Placeholder 3"/>
          <p:cNvSpPr>
            <a:spLocks noGrp="1"/>
          </p:cNvSpPr>
          <p:nvPr>
            <p:ph type="ftr" sz="quarter" idx="11"/>
          </p:nvPr>
        </p:nvSpPr>
        <p:spPr/>
        <p:txBody>
          <a:bodyPr/>
          <a:lstStyle/>
          <a:p>
            <a:r>
              <a:rPr lang="en-GB"/>
              <a:t>www.investeurope.eu</a:t>
            </a:r>
            <a:endParaRPr lang="en-GB" dirty="0"/>
          </a:p>
        </p:txBody>
      </p:sp>
      <p:sp>
        <p:nvSpPr>
          <p:cNvPr id="5" name="Slide Number Placeholder 4"/>
          <p:cNvSpPr>
            <a:spLocks noGrp="1"/>
          </p:cNvSpPr>
          <p:nvPr>
            <p:ph type="sldNum" sz="quarter" idx="12"/>
          </p:nvPr>
        </p:nvSpPr>
        <p:spPr/>
        <p:txBody>
          <a:bodyPr/>
          <a:lstStyle/>
          <a:p>
            <a:fld id="{3A277439-5CFB-40D3-A371-F0CC064631A7}" type="slidenum">
              <a:rPr lang="en-GB" smtClean="0"/>
              <a:pPr/>
              <a:t>43</a:t>
            </a:fld>
            <a:endParaRPr lang="en-GB" dirty="0"/>
          </a:p>
        </p:txBody>
      </p:sp>
    </p:spTree>
    <p:extLst>
      <p:ext uri="{BB962C8B-B14F-4D97-AF65-F5344CB8AC3E}">
        <p14:creationId xmlns:p14="http://schemas.microsoft.com/office/powerpoint/2010/main" val="13383900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Content Placeholder 7"/>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flipH="1">
            <a:off x="6682248" y="1659860"/>
            <a:ext cx="352800" cy="352800"/>
          </a:xfrm>
        </p:spPr>
      </p:pic>
      <p:sp>
        <p:nvSpPr>
          <p:cNvPr id="2" name="Title 1"/>
          <p:cNvSpPr>
            <a:spLocks noGrp="1"/>
          </p:cNvSpPr>
          <p:nvPr>
            <p:ph type="title"/>
          </p:nvPr>
        </p:nvSpPr>
        <p:spPr>
          <a:xfrm>
            <a:off x="344488" y="961683"/>
            <a:ext cx="9217025" cy="377402"/>
          </a:xfrm>
        </p:spPr>
        <p:txBody>
          <a:bodyPr/>
          <a:lstStyle/>
          <a:p>
            <a:r>
              <a:rPr lang="en-US" dirty="0"/>
              <a:t>Definitions &amp; source of data</a:t>
            </a:r>
          </a:p>
        </p:txBody>
      </p:sp>
      <p:sp>
        <p:nvSpPr>
          <p:cNvPr id="4" name="Footer Placeholder 3"/>
          <p:cNvSpPr>
            <a:spLocks noGrp="1"/>
          </p:cNvSpPr>
          <p:nvPr>
            <p:ph type="ftr" sz="quarter" idx="11"/>
          </p:nvPr>
        </p:nvSpPr>
        <p:spPr/>
        <p:txBody>
          <a:bodyPr/>
          <a:lstStyle/>
          <a:p>
            <a:r>
              <a:rPr lang="en-GB"/>
              <a:t>www.investeurope.eu</a:t>
            </a:r>
            <a:endParaRPr lang="en-GB" dirty="0"/>
          </a:p>
        </p:txBody>
      </p:sp>
      <p:sp>
        <p:nvSpPr>
          <p:cNvPr id="5" name="Slide Number Placeholder 4"/>
          <p:cNvSpPr>
            <a:spLocks noGrp="1"/>
          </p:cNvSpPr>
          <p:nvPr>
            <p:ph type="sldNum" sz="quarter" idx="12"/>
          </p:nvPr>
        </p:nvSpPr>
        <p:spPr/>
        <p:txBody>
          <a:bodyPr/>
          <a:lstStyle/>
          <a:p>
            <a:fld id="{3A277439-5CFB-40D3-A371-F0CC064631A7}" type="slidenum">
              <a:rPr lang="en-GB" smtClean="0"/>
              <a:t>44</a:t>
            </a:fld>
            <a:endParaRPr lang="en-GB"/>
          </a:p>
        </p:txBody>
      </p:sp>
      <p:cxnSp>
        <p:nvCxnSpPr>
          <p:cNvPr id="8" name="Straight Connector 7">
            <a:extLst>
              <a:ext uri="{FF2B5EF4-FFF2-40B4-BE49-F238E27FC236}">
                <a16:creationId xmlns:a16="http://schemas.microsoft.com/office/drawing/2014/main" xmlns="" id="{DC6E1F5F-92B3-4119-BB37-6207FDB19FCE}"/>
              </a:ext>
            </a:extLst>
          </p:cNvPr>
          <p:cNvCxnSpPr/>
          <p:nvPr/>
        </p:nvCxnSpPr>
        <p:spPr>
          <a:xfrm>
            <a:off x="3371963" y="1710933"/>
            <a:ext cx="0" cy="4363864"/>
          </a:xfrm>
          <a:prstGeom prst="line">
            <a:avLst/>
          </a:prstGeom>
          <a:ln>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 id="{173A8D39-0464-C64C-AC68-B31BE53CC697}"/>
              </a:ext>
            </a:extLst>
          </p:cNvPr>
          <p:cNvSpPr txBox="1"/>
          <p:nvPr/>
        </p:nvSpPr>
        <p:spPr>
          <a:xfrm>
            <a:off x="345730" y="1690720"/>
            <a:ext cx="2880000" cy="4153490"/>
          </a:xfrm>
          <a:prstGeom prst="rect">
            <a:avLst/>
          </a:prstGeom>
          <a:noFill/>
        </p:spPr>
        <p:txBody>
          <a:bodyPr wrap="square" lIns="0" tIns="0" rIns="0" bIns="0" numCol="1" spcCol="360000" rtlCol="0">
            <a:noAutofit/>
          </a:bodyPr>
          <a:lstStyle/>
          <a:p>
            <a:pPr>
              <a:spcAft>
                <a:spcPts val="400"/>
              </a:spcAft>
            </a:pPr>
            <a:r>
              <a:rPr lang="en-US" sz="1000" b="1" dirty="0">
                <a:solidFill>
                  <a:schemeClr val="accent1"/>
                </a:solidFill>
              </a:rPr>
              <a:t>Scoping exercise &amp; definitions used</a:t>
            </a:r>
          </a:p>
          <a:p>
            <a:pPr>
              <a:spcAft>
                <a:spcPts val="800"/>
              </a:spcAft>
            </a:pPr>
            <a:r>
              <a:rPr lang="en-US" sz="1000" dirty="0">
                <a:solidFill>
                  <a:schemeClr val="accent3"/>
                </a:solidFill>
              </a:rPr>
              <a:t>From a scoping exercise on definitions of the </a:t>
            </a:r>
            <a:br>
              <a:rPr lang="en-US" sz="1000" dirty="0">
                <a:solidFill>
                  <a:schemeClr val="accent3"/>
                </a:solidFill>
              </a:rPr>
            </a:br>
            <a:r>
              <a:rPr lang="en-US" sz="1000" dirty="0">
                <a:solidFill>
                  <a:schemeClr val="accent3"/>
                </a:solidFill>
              </a:rPr>
              <a:t>Mid-Market, several methods of defining the segment arise. The most prevalent methods </a:t>
            </a:r>
            <a:br>
              <a:rPr lang="en-US" sz="1000" dirty="0">
                <a:solidFill>
                  <a:schemeClr val="accent3"/>
                </a:solidFill>
              </a:rPr>
            </a:br>
            <a:r>
              <a:rPr lang="en-US" sz="1000" dirty="0">
                <a:solidFill>
                  <a:schemeClr val="accent3"/>
                </a:solidFill>
              </a:rPr>
              <a:t>of definition use ticket value</a:t>
            </a:r>
            <a:r>
              <a:rPr lang="en-US" sz="1000" baseline="30000" dirty="0">
                <a:solidFill>
                  <a:schemeClr val="accent1"/>
                </a:solidFill>
              </a:rPr>
              <a:t>18 </a:t>
            </a:r>
            <a:r>
              <a:rPr lang="en-US" sz="1000" dirty="0">
                <a:solidFill>
                  <a:schemeClr val="accent3"/>
                </a:solidFill>
              </a:rPr>
              <a:t>or enterprise </a:t>
            </a:r>
            <a:br>
              <a:rPr lang="en-US" sz="1000" dirty="0">
                <a:solidFill>
                  <a:schemeClr val="accent3"/>
                </a:solidFill>
              </a:rPr>
            </a:br>
            <a:r>
              <a:rPr lang="en-US" sz="1000" dirty="0">
                <a:solidFill>
                  <a:schemeClr val="accent3"/>
                </a:solidFill>
              </a:rPr>
              <a:t>value (EV). Fund commitment is also used in several cases.</a:t>
            </a:r>
          </a:p>
          <a:p>
            <a:pPr>
              <a:spcAft>
                <a:spcPts val="800"/>
              </a:spcAft>
            </a:pPr>
            <a:r>
              <a:rPr lang="en-US" sz="1000" dirty="0">
                <a:solidFill>
                  <a:schemeClr val="accent3"/>
                </a:solidFill>
              </a:rPr>
              <a:t>From the same scoping exercise, it can be said that often the Mid-Market is taken to mean purely Buyout funds. However, the data show that it is more diverse. There are a good number of both Generalist and Growth Capital funds acting in what can be considered ‘Mid-Market territory’.</a:t>
            </a:r>
          </a:p>
        </p:txBody>
      </p:sp>
      <p:sp>
        <p:nvSpPr>
          <p:cNvPr id="10" name="TextBox 9">
            <a:extLst>
              <a:ext uri="{FF2B5EF4-FFF2-40B4-BE49-F238E27FC236}">
                <a16:creationId xmlns:a16="http://schemas.microsoft.com/office/drawing/2014/main" xmlns="" id="{173A8D39-0464-C64C-AC68-B31BE53CC697}"/>
              </a:ext>
            </a:extLst>
          </p:cNvPr>
          <p:cNvSpPr txBox="1"/>
          <p:nvPr/>
        </p:nvSpPr>
        <p:spPr>
          <a:xfrm>
            <a:off x="3537966" y="1690720"/>
            <a:ext cx="2880000" cy="4153490"/>
          </a:xfrm>
          <a:prstGeom prst="rect">
            <a:avLst/>
          </a:prstGeom>
          <a:noFill/>
        </p:spPr>
        <p:txBody>
          <a:bodyPr wrap="square" lIns="0" tIns="0" rIns="0" bIns="0" numCol="1" spcCol="360000" rtlCol="0">
            <a:noAutofit/>
          </a:bodyPr>
          <a:lstStyle/>
          <a:p>
            <a:pPr>
              <a:spcAft>
                <a:spcPts val="800"/>
              </a:spcAft>
            </a:pPr>
            <a:r>
              <a:rPr lang="en-US" sz="1000" dirty="0">
                <a:solidFill>
                  <a:schemeClr val="accent3"/>
                </a:solidFill>
              </a:rPr>
              <a:t>For the purposes</a:t>
            </a:r>
            <a:r>
              <a:rPr lang="en-US" sz="1000" baseline="30000" dirty="0">
                <a:solidFill>
                  <a:schemeClr val="accent1"/>
                </a:solidFill>
              </a:rPr>
              <a:t>19</a:t>
            </a:r>
            <a:r>
              <a:rPr lang="en-US" sz="1000" dirty="0">
                <a:solidFill>
                  <a:schemeClr val="accent3"/>
                </a:solidFill>
              </a:rPr>
              <a:t> of this report therefore, two definitions of the Mid-Market have been used:</a:t>
            </a:r>
          </a:p>
          <a:p>
            <a:pPr marL="144000" indent="-144000">
              <a:spcAft>
                <a:spcPts val="800"/>
              </a:spcAft>
              <a:buFont typeface="+mj-lt"/>
              <a:buAutoNum type="arabicPeriod"/>
            </a:pPr>
            <a:r>
              <a:rPr lang="en-US" sz="1000" b="1" dirty="0">
                <a:solidFill>
                  <a:schemeClr val="tx2"/>
                </a:solidFill>
              </a:rPr>
              <a:t>For data proprietary to Invest Europe: </a:t>
            </a:r>
            <a:r>
              <a:rPr lang="en-US" sz="1000" dirty="0">
                <a:solidFill>
                  <a:schemeClr val="accent3"/>
                </a:solidFill>
              </a:rPr>
              <a:t>a fund is defined as Mid-Market if two conditions are met: 1) the focus of the fund is Buyout, Generalist, or Growth; and 2) at least 50% of the investments</a:t>
            </a:r>
            <a:r>
              <a:rPr lang="en-US" sz="1000" baseline="30000" dirty="0">
                <a:solidFill>
                  <a:schemeClr val="accent1"/>
                </a:solidFill>
              </a:rPr>
              <a:t>20</a:t>
            </a:r>
            <a:r>
              <a:rPr lang="en-US" sz="1000" dirty="0">
                <a:solidFill>
                  <a:schemeClr val="accent3"/>
                </a:solidFill>
              </a:rPr>
              <a:t> made by the fund are within the ticket value</a:t>
            </a:r>
            <a:r>
              <a:rPr lang="en-US" sz="1000" baseline="30000" dirty="0">
                <a:solidFill>
                  <a:schemeClr val="accent1"/>
                </a:solidFill>
              </a:rPr>
              <a:t>21</a:t>
            </a:r>
            <a:r>
              <a:rPr lang="en-US" sz="1000" dirty="0">
                <a:solidFill>
                  <a:schemeClr val="accent3"/>
                </a:solidFill>
              </a:rPr>
              <a:t> range of €15-€150m.</a:t>
            </a:r>
          </a:p>
          <a:p>
            <a:pPr marL="144000" indent="-144000">
              <a:spcAft>
                <a:spcPts val="800"/>
              </a:spcAft>
              <a:buFont typeface="+mj-lt"/>
              <a:buAutoNum type="arabicPeriod"/>
            </a:pPr>
            <a:r>
              <a:rPr lang="en-US" sz="1000" b="1" dirty="0">
                <a:solidFill>
                  <a:schemeClr val="tx2"/>
                </a:solidFill>
              </a:rPr>
              <a:t>For performance data from Cambridge Associates: </a:t>
            </a:r>
            <a:r>
              <a:rPr lang="en-US" sz="1000" dirty="0">
                <a:solidFill>
                  <a:schemeClr val="accent3"/>
                </a:solidFill>
              </a:rPr>
              <a:t>Cambridge Associates </a:t>
            </a:r>
            <a:r>
              <a:rPr lang="en-US" sz="1000" dirty="0" err="1">
                <a:solidFill>
                  <a:schemeClr val="accent3"/>
                </a:solidFill>
              </a:rPr>
              <a:t>categorises</a:t>
            </a:r>
            <a:r>
              <a:rPr lang="en-US" sz="1000" dirty="0">
                <a:solidFill>
                  <a:schemeClr val="accent3"/>
                </a:solidFill>
              </a:rPr>
              <a:t> Mid Cap LBO funds by </a:t>
            </a:r>
            <a:r>
              <a:rPr lang="en-US" sz="1000" dirty="0" err="1">
                <a:solidFill>
                  <a:schemeClr val="accent3"/>
                </a:solidFill>
              </a:rPr>
              <a:t>capitalisation</a:t>
            </a:r>
            <a:r>
              <a:rPr lang="en-US" sz="1000" dirty="0">
                <a:solidFill>
                  <a:schemeClr val="accent3"/>
                </a:solidFill>
              </a:rPr>
              <a:t> as follows (figures in million USD, years refers to fund vintage year):</a:t>
            </a:r>
          </a:p>
          <a:p>
            <a:pPr marL="144000">
              <a:spcAft>
                <a:spcPts val="800"/>
              </a:spcAft>
            </a:pPr>
            <a:r>
              <a:rPr lang="en-US" sz="1000" dirty="0">
                <a:solidFill>
                  <a:schemeClr val="accent3"/>
                </a:solidFill>
              </a:rPr>
              <a:t>A. 1986-94: &gt; $100, &lt; or = $500 </a:t>
            </a:r>
          </a:p>
          <a:p>
            <a:pPr marL="144000">
              <a:spcAft>
                <a:spcPts val="800"/>
              </a:spcAft>
            </a:pPr>
            <a:r>
              <a:rPr lang="en-US" sz="1000" dirty="0">
                <a:solidFill>
                  <a:schemeClr val="accent3"/>
                </a:solidFill>
              </a:rPr>
              <a:t>B. 1995-96: &gt; $200, &lt; or = $500 </a:t>
            </a:r>
          </a:p>
          <a:p>
            <a:pPr marL="144000">
              <a:spcAft>
                <a:spcPts val="800"/>
              </a:spcAft>
            </a:pPr>
            <a:r>
              <a:rPr lang="en-US" sz="1000" dirty="0">
                <a:solidFill>
                  <a:schemeClr val="accent3"/>
                </a:solidFill>
              </a:rPr>
              <a:t>C. 1997-99: &gt; $250, &lt; or = $750 </a:t>
            </a:r>
          </a:p>
          <a:p>
            <a:pPr marL="144000">
              <a:spcAft>
                <a:spcPts val="800"/>
              </a:spcAft>
            </a:pPr>
            <a:r>
              <a:rPr lang="en-US" sz="1000" dirty="0">
                <a:solidFill>
                  <a:schemeClr val="accent3"/>
                </a:solidFill>
              </a:rPr>
              <a:t>D. 2000-04: &gt; $350, &lt; or = $1000 </a:t>
            </a:r>
          </a:p>
          <a:p>
            <a:pPr marL="144000">
              <a:spcAft>
                <a:spcPts val="800"/>
              </a:spcAft>
            </a:pPr>
            <a:r>
              <a:rPr lang="en-US" sz="1000" dirty="0">
                <a:solidFill>
                  <a:schemeClr val="accent3"/>
                </a:solidFill>
              </a:rPr>
              <a:t>E. 2005-Present: &gt; $750, &lt; or = $2000</a:t>
            </a:r>
          </a:p>
          <a:p>
            <a:pPr>
              <a:spcAft>
                <a:spcPts val="800"/>
              </a:spcAft>
            </a:pPr>
            <a:r>
              <a:rPr lang="en-US" sz="1000" dirty="0">
                <a:solidFill>
                  <a:schemeClr val="accent3"/>
                </a:solidFill>
              </a:rPr>
              <a:t>This report, having defined Mid-Market funds through the above methods, looks at the aggregate data of these funds.</a:t>
            </a:r>
          </a:p>
        </p:txBody>
      </p:sp>
      <p:cxnSp>
        <p:nvCxnSpPr>
          <p:cNvPr id="16" name="Straight Connector 15">
            <a:extLst>
              <a:ext uri="{FF2B5EF4-FFF2-40B4-BE49-F238E27FC236}">
                <a16:creationId xmlns:a16="http://schemas.microsoft.com/office/drawing/2014/main" xmlns="" id="{DC6E1F5F-92B3-4119-BB37-6207FDB19FCE}"/>
              </a:ext>
            </a:extLst>
          </p:cNvPr>
          <p:cNvCxnSpPr/>
          <p:nvPr/>
        </p:nvCxnSpPr>
        <p:spPr>
          <a:xfrm>
            <a:off x="6547870" y="1710933"/>
            <a:ext cx="0" cy="4363864"/>
          </a:xfrm>
          <a:prstGeom prst="line">
            <a:avLst/>
          </a:prstGeom>
          <a:ln>
            <a:solidFill>
              <a:schemeClr val="accent3"/>
            </a:solidFill>
            <a:prstDash val="sysDot"/>
          </a:ln>
        </p:spPr>
        <p:style>
          <a:lnRef idx="1">
            <a:schemeClr val="accent1"/>
          </a:lnRef>
          <a:fillRef idx="0">
            <a:schemeClr val="accent1"/>
          </a:fillRef>
          <a:effectRef idx="0">
            <a:schemeClr val="accent1"/>
          </a:effectRef>
          <a:fontRef idx="minor">
            <a:schemeClr val="tx1"/>
          </a:fontRef>
        </p:style>
      </p:cxnSp>
      <p:grpSp>
        <p:nvGrpSpPr>
          <p:cNvPr id="28" name="Group 27"/>
          <p:cNvGrpSpPr/>
          <p:nvPr/>
        </p:nvGrpSpPr>
        <p:grpSpPr>
          <a:xfrm>
            <a:off x="6684441" y="5072899"/>
            <a:ext cx="2973366" cy="1058485"/>
            <a:chOff x="6725262" y="4223812"/>
            <a:chExt cx="2973366" cy="1058485"/>
          </a:xfrm>
        </p:grpSpPr>
        <p:sp>
          <p:nvSpPr>
            <p:cNvPr id="14" name="Text Placeholder 4132">
              <a:extLst>
                <a:ext uri="{FF2B5EF4-FFF2-40B4-BE49-F238E27FC236}">
                  <a16:creationId xmlns:a16="http://schemas.microsoft.com/office/drawing/2014/main" xmlns="" id="{FD791069-B152-48CB-BFDB-B0E7D94C6C7E}"/>
                </a:ext>
              </a:extLst>
            </p:cNvPr>
            <p:cNvSpPr txBox="1">
              <a:spLocks/>
            </p:cNvSpPr>
            <p:nvPr/>
          </p:nvSpPr>
          <p:spPr>
            <a:xfrm>
              <a:off x="6725262" y="4230251"/>
              <a:ext cx="172640" cy="130515"/>
            </a:xfrm>
            <a:prstGeom prst="rect">
              <a:avLst/>
            </a:prstGeom>
          </p:spPr>
          <p:txBody>
            <a:bodyPr lIns="0" tIns="0" rIns="0" bIns="0"/>
            <a:lstStyle>
              <a:lvl1pPr marL="176213" indent="-176213" algn="l" defTabSz="914400" rtl="0" eaLnBrk="1" latinLnBrk="0" hangingPunct="1">
                <a:lnSpc>
                  <a:spcPct val="90000"/>
                </a:lnSpc>
                <a:spcBef>
                  <a:spcPts val="1000"/>
                </a:spcBef>
                <a:buFont typeface="Arial" panose="020B0604020202020204" pitchFamily="34" charset="0"/>
                <a:buChar char="•"/>
                <a:defRPr sz="1200" kern="1200">
                  <a:solidFill>
                    <a:schemeClr val="accent3"/>
                  </a:solidFill>
                  <a:latin typeface="+mn-lt"/>
                  <a:ea typeface="+mn-ea"/>
                  <a:cs typeface="+mn-cs"/>
                </a:defRPr>
              </a:lvl1pPr>
              <a:lvl2pPr marL="360363" indent="-182563"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2pPr>
              <a:lvl3pPr marL="447675"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3pPr>
              <a:lvl4pPr marL="625475" indent="-177800"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4pPr>
              <a:lvl5pPr marL="808038"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700" dirty="0">
                  <a:solidFill>
                    <a:schemeClr val="accent1"/>
                  </a:solidFill>
                </a:rPr>
                <a:t>18</a:t>
              </a:r>
            </a:p>
          </p:txBody>
        </p:sp>
        <p:sp>
          <p:nvSpPr>
            <p:cNvPr id="15" name="Text Placeholder 4132">
              <a:extLst>
                <a:ext uri="{FF2B5EF4-FFF2-40B4-BE49-F238E27FC236}">
                  <a16:creationId xmlns:a16="http://schemas.microsoft.com/office/drawing/2014/main" xmlns="" id="{FD791069-B152-48CB-BFDB-B0E7D94C6C7E}"/>
                </a:ext>
              </a:extLst>
            </p:cNvPr>
            <p:cNvSpPr txBox="1">
              <a:spLocks/>
            </p:cNvSpPr>
            <p:nvPr/>
          </p:nvSpPr>
          <p:spPr>
            <a:xfrm>
              <a:off x="6849837" y="4223812"/>
              <a:ext cx="2848791" cy="225724"/>
            </a:xfrm>
            <a:prstGeom prst="rect">
              <a:avLst/>
            </a:prstGeom>
          </p:spPr>
          <p:txBody>
            <a:bodyPr lIns="0" tIns="0" rIns="0" bIns="0"/>
            <a:lstStyle>
              <a:lvl1pPr marL="176213" indent="-176213" algn="l" defTabSz="914400" rtl="0" eaLnBrk="1" latinLnBrk="0" hangingPunct="1">
                <a:lnSpc>
                  <a:spcPct val="90000"/>
                </a:lnSpc>
                <a:spcBef>
                  <a:spcPts val="1000"/>
                </a:spcBef>
                <a:buFont typeface="Arial" panose="020B0604020202020204" pitchFamily="34" charset="0"/>
                <a:buChar char="•"/>
                <a:defRPr sz="1200" kern="1200">
                  <a:solidFill>
                    <a:schemeClr val="accent3"/>
                  </a:solidFill>
                  <a:latin typeface="+mn-lt"/>
                  <a:ea typeface="+mn-ea"/>
                  <a:cs typeface="+mn-cs"/>
                </a:defRPr>
              </a:lvl1pPr>
              <a:lvl2pPr marL="360363" indent="-182563"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2pPr>
              <a:lvl3pPr marL="447675"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3pPr>
              <a:lvl4pPr marL="625475" indent="-177800"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4pPr>
              <a:lvl5pPr marL="808038"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700" dirty="0"/>
                <a:t>€ value of equity investment made by a single firm/fund into a portfolio company</a:t>
              </a:r>
            </a:p>
          </p:txBody>
        </p:sp>
        <p:grpSp>
          <p:nvGrpSpPr>
            <p:cNvPr id="21" name="Group 20"/>
            <p:cNvGrpSpPr/>
            <p:nvPr/>
          </p:nvGrpSpPr>
          <p:grpSpPr>
            <a:xfrm>
              <a:off x="6725262" y="4468742"/>
              <a:ext cx="2973366" cy="209395"/>
              <a:chOff x="6725262" y="4476905"/>
              <a:chExt cx="2973366" cy="209395"/>
            </a:xfrm>
          </p:grpSpPr>
          <p:sp>
            <p:nvSpPr>
              <p:cNvPr id="18" name="Text Placeholder 4132">
                <a:extLst>
                  <a:ext uri="{FF2B5EF4-FFF2-40B4-BE49-F238E27FC236}">
                    <a16:creationId xmlns:a16="http://schemas.microsoft.com/office/drawing/2014/main" xmlns="" id="{FD791069-B152-48CB-BFDB-B0E7D94C6C7E}"/>
                  </a:ext>
                </a:extLst>
              </p:cNvPr>
              <p:cNvSpPr txBox="1">
                <a:spLocks/>
              </p:cNvSpPr>
              <p:nvPr/>
            </p:nvSpPr>
            <p:spPr>
              <a:xfrm>
                <a:off x="6725262" y="4483344"/>
                <a:ext cx="172640" cy="130515"/>
              </a:xfrm>
              <a:prstGeom prst="rect">
                <a:avLst/>
              </a:prstGeom>
            </p:spPr>
            <p:txBody>
              <a:bodyPr lIns="0" tIns="0" rIns="0" bIns="0"/>
              <a:lstStyle>
                <a:lvl1pPr marL="176213" indent="-176213" algn="l" defTabSz="914400" rtl="0" eaLnBrk="1" latinLnBrk="0" hangingPunct="1">
                  <a:lnSpc>
                    <a:spcPct val="90000"/>
                  </a:lnSpc>
                  <a:spcBef>
                    <a:spcPts val="1000"/>
                  </a:spcBef>
                  <a:buFont typeface="Arial" panose="020B0604020202020204" pitchFamily="34" charset="0"/>
                  <a:buChar char="•"/>
                  <a:defRPr sz="1200" kern="1200">
                    <a:solidFill>
                      <a:schemeClr val="accent3"/>
                    </a:solidFill>
                    <a:latin typeface="+mn-lt"/>
                    <a:ea typeface="+mn-ea"/>
                    <a:cs typeface="+mn-cs"/>
                  </a:defRPr>
                </a:lvl1pPr>
                <a:lvl2pPr marL="360363" indent="-182563"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2pPr>
                <a:lvl3pPr marL="447675"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3pPr>
                <a:lvl4pPr marL="625475" indent="-177800"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4pPr>
                <a:lvl5pPr marL="808038"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700" dirty="0">
                    <a:solidFill>
                      <a:schemeClr val="accent1"/>
                    </a:solidFill>
                  </a:rPr>
                  <a:t>19</a:t>
                </a:r>
              </a:p>
            </p:txBody>
          </p:sp>
          <p:sp>
            <p:nvSpPr>
              <p:cNvPr id="19" name="Text Placeholder 4132">
                <a:extLst>
                  <a:ext uri="{FF2B5EF4-FFF2-40B4-BE49-F238E27FC236}">
                    <a16:creationId xmlns:a16="http://schemas.microsoft.com/office/drawing/2014/main" xmlns="" id="{FD791069-B152-48CB-BFDB-B0E7D94C6C7E}"/>
                  </a:ext>
                </a:extLst>
              </p:cNvPr>
              <p:cNvSpPr txBox="1">
                <a:spLocks/>
              </p:cNvSpPr>
              <p:nvPr/>
            </p:nvSpPr>
            <p:spPr>
              <a:xfrm>
                <a:off x="6849837" y="4476905"/>
                <a:ext cx="2848791" cy="209395"/>
              </a:xfrm>
              <a:prstGeom prst="rect">
                <a:avLst/>
              </a:prstGeom>
            </p:spPr>
            <p:txBody>
              <a:bodyPr lIns="0" tIns="0" rIns="0" bIns="0"/>
              <a:lstStyle>
                <a:lvl1pPr marL="176213" indent="-176213" algn="l" defTabSz="914400" rtl="0" eaLnBrk="1" latinLnBrk="0" hangingPunct="1">
                  <a:lnSpc>
                    <a:spcPct val="90000"/>
                  </a:lnSpc>
                  <a:spcBef>
                    <a:spcPts val="1000"/>
                  </a:spcBef>
                  <a:buFont typeface="Arial" panose="020B0604020202020204" pitchFamily="34" charset="0"/>
                  <a:buChar char="•"/>
                  <a:defRPr sz="1200" kern="1200">
                    <a:solidFill>
                      <a:schemeClr val="accent3"/>
                    </a:solidFill>
                    <a:latin typeface="+mn-lt"/>
                    <a:ea typeface="+mn-ea"/>
                    <a:cs typeface="+mn-cs"/>
                  </a:defRPr>
                </a:lvl1pPr>
                <a:lvl2pPr marL="360363" indent="-182563"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2pPr>
                <a:lvl3pPr marL="447675"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3pPr>
                <a:lvl4pPr marL="625475" indent="-177800"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4pPr>
                <a:lvl5pPr marL="808038"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700" dirty="0"/>
                  <a:t>There will clearly be nuances in how the Mid-Market could be defined in terms of factors such as geography and vintage year</a:t>
                </a:r>
              </a:p>
            </p:txBody>
          </p:sp>
        </p:grpSp>
        <p:grpSp>
          <p:nvGrpSpPr>
            <p:cNvPr id="22" name="Group 21"/>
            <p:cNvGrpSpPr/>
            <p:nvPr/>
          </p:nvGrpSpPr>
          <p:grpSpPr>
            <a:xfrm>
              <a:off x="6725262" y="4721836"/>
              <a:ext cx="2973366" cy="209395"/>
              <a:chOff x="6725262" y="4476905"/>
              <a:chExt cx="2973366" cy="209395"/>
            </a:xfrm>
          </p:grpSpPr>
          <p:sp>
            <p:nvSpPr>
              <p:cNvPr id="23" name="Text Placeholder 4132">
                <a:extLst>
                  <a:ext uri="{FF2B5EF4-FFF2-40B4-BE49-F238E27FC236}">
                    <a16:creationId xmlns:a16="http://schemas.microsoft.com/office/drawing/2014/main" xmlns="" id="{FD791069-B152-48CB-BFDB-B0E7D94C6C7E}"/>
                  </a:ext>
                </a:extLst>
              </p:cNvPr>
              <p:cNvSpPr txBox="1">
                <a:spLocks/>
              </p:cNvSpPr>
              <p:nvPr/>
            </p:nvSpPr>
            <p:spPr>
              <a:xfrm>
                <a:off x="6725262" y="4483344"/>
                <a:ext cx="172640" cy="130515"/>
              </a:xfrm>
              <a:prstGeom prst="rect">
                <a:avLst/>
              </a:prstGeom>
            </p:spPr>
            <p:txBody>
              <a:bodyPr lIns="0" tIns="0" rIns="0" bIns="0"/>
              <a:lstStyle>
                <a:lvl1pPr marL="176213" indent="-176213" algn="l" defTabSz="914400" rtl="0" eaLnBrk="1" latinLnBrk="0" hangingPunct="1">
                  <a:lnSpc>
                    <a:spcPct val="90000"/>
                  </a:lnSpc>
                  <a:spcBef>
                    <a:spcPts val="1000"/>
                  </a:spcBef>
                  <a:buFont typeface="Arial" panose="020B0604020202020204" pitchFamily="34" charset="0"/>
                  <a:buChar char="•"/>
                  <a:defRPr sz="1200" kern="1200">
                    <a:solidFill>
                      <a:schemeClr val="accent3"/>
                    </a:solidFill>
                    <a:latin typeface="+mn-lt"/>
                    <a:ea typeface="+mn-ea"/>
                    <a:cs typeface="+mn-cs"/>
                  </a:defRPr>
                </a:lvl1pPr>
                <a:lvl2pPr marL="360363" indent="-182563"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2pPr>
                <a:lvl3pPr marL="447675"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3pPr>
                <a:lvl4pPr marL="625475" indent="-177800"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4pPr>
                <a:lvl5pPr marL="808038"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700" dirty="0">
                    <a:solidFill>
                      <a:schemeClr val="accent1"/>
                    </a:solidFill>
                  </a:rPr>
                  <a:t>20</a:t>
                </a:r>
              </a:p>
            </p:txBody>
          </p:sp>
          <p:sp>
            <p:nvSpPr>
              <p:cNvPr id="24" name="Text Placeholder 4132">
                <a:extLst>
                  <a:ext uri="{FF2B5EF4-FFF2-40B4-BE49-F238E27FC236}">
                    <a16:creationId xmlns:a16="http://schemas.microsoft.com/office/drawing/2014/main" xmlns="" id="{FD791069-B152-48CB-BFDB-B0E7D94C6C7E}"/>
                  </a:ext>
                </a:extLst>
              </p:cNvPr>
              <p:cNvSpPr txBox="1">
                <a:spLocks/>
              </p:cNvSpPr>
              <p:nvPr/>
            </p:nvSpPr>
            <p:spPr>
              <a:xfrm>
                <a:off x="6849837" y="4476905"/>
                <a:ext cx="2848791" cy="209395"/>
              </a:xfrm>
              <a:prstGeom prst="rect">
                <a:avLst/>
              </a:prstGeom>
            </p:spPr>
            <p:txBody>
              <a:bodyPr lIns="0" tIns="0" rIns="0" bIns="0"/>
              <a:lstStyle>
                <a:lvl1pPr marL="176213" indent="-176213" algn="l" defTabSz="914400" rtl="0" eaLnBrk="1" latinLnBrk="0" hangingPunct="1">
                  <a:lnSpc>
                    <a:spcPct val="90000"/>
                  </a:lnSpc>
                  <a:spcBef>
                    <a:spcPts val="1000"/>
                  </a:spcBef>
                  <a:buFont typeface="Arial" panose="020B0604020202020204" pitchFamily="34" charset="0"/>
                  <a:buChar char="•"/>
                  <a:defRPr sz="1200" kern="1200">
                    <a:solidFill>
                      <a:schemeClr val="accent3"/>
                    </a:solidFill>
                    <a:latin typeface="+mn-lt"/>
                    <a:ea typeface="+mn-ea"/>
                    <a:cs typeface="+mn-cs"/>
                  </a:defRPr>
                </a:lvl1pPr>
                <a:lvl2pPr marL="360363" indent="-182563"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2pPr>
                <a:lvl3pPr marL="447675"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3pPr>
                <a:lvl4pPr marL="625475" indent="-177800"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4pPr>
                <a:lvl5pPr marL="808038"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700" dirty="0"/>
                  <a:t>‘Investment’ here being the total amount of equity invested in one portfolio company by a fund, including initial and follow-on investments</a:t>
                </a:r>
              </a:p>
            </p:txBody>
          </p:sp>
        </p:grpSp>
        <p:grpSp>
          <p:nvGrpSpPr>
            <p:cNvPr id="25" name="Group 24"/>
            <p:cNvGrpSpPr/>
            <p:nvPr/>
          </p:nvGrpSpPr>
          <p:grpSpPr>
            <a:xfrm>
              <a:off x="6725262" y="5072902"/>
              <a:ext cx="2973366" cy="209395"/>
              <a:chOff x="6725262" y="4476905"/>
              <a:chExt cx="2973366" cy="209395"/>
            </a:xfrm>
          </p:grpSpPr>
          <p:sp>
            <p:nvSpPr>
              <p:cNvPr id="26" name="Text Placeholder 4132">
                <a:extLst>
                  <a:ext uri="{FF2B5EF4-FFF2-40B4-BE49-F238E27FC236}">
                    <a16:creationId xmlns:a16="http://schemas.microsoft.com/office/drawing/2014/main" xmlns="" id="{FD791069-B152-48CB-BFDB-B0E7D94C6C7E}"/>
                  </a:ext>
                </a:extLst>
              </p:cNvPr>
              <p:cNvSpPr txBox="1">
                <a:spLocks/>
              </p:cNvSpPr>
              <p:nvPr/>
            </p:nvSpPr>
            <p:spPr>
              <a:xfrm>
                <a:off x="6725262" y="4483344"/>
                <a:ext cx="172640" cy="130515"/>
              </a:xfrm>
              <a:prstGeom prst="rect">
                <a:avLst/>
              </a:prstGeom>
            </p:spPr>
            <p:txBody>
              <a:bodyPr lIns="0" tIns="0" rIns="0" bIns="0"/>
              <a:lstStyle>
                <a:lvl1pPr marL="176213" indent="-176213" algn="l" defTabSz="914400" rtl="0" eaLnBrk="1" latinLnBrk="0" hangingPunct="1">
                  <a:lnSpc>
                    <a:spcPct val="90000"/>
                  </a:lnSpc>
                  <a:spcBef>
                    <a:spcPts val="1000"/>
                  </a:spcBef>
                  <a:buFont typeface="Arial" panose="020B0604020202020204" pitchFamily="34" charset="0"/>
                  <a:buChar char="•"/>
                  <a:defRPr sz="1200" kern="1200">
                    <a:solidFill>
                      <a:schemeClr val="accent3"/>
                    </a:solidFill>
                    <a:latin typeface="+mn-lt"/>
                    <a:ea typeface="+mn-ea"/>
                    <a:cs typeface="+mn-cs"/>
                  </a:defRPr>
                </a:lvl1pPr>
                <a:lvl2pPr marL="360363" indent="-182563"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2pPr>
                <a:lvl3pPr marL="447675"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3pPr>
                <a:lvl4pPr marL="625475" indent="-177800"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4pPr>
                <a:lvl5pPr marL="808038"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700" dirty="0">
                    <a:solidFill>
                      <a:schemeClr val="accent1"/>
                    </a:solidFill>
                  </a:rPr>
                  <a:t>21</a:t>
                </a:r>
              </a:p>
            </p:txBody>
          </p:sp>
          <p:sp>
            <p:nvSpPr>
              <p:cNvPr id="27" name="Text Placeholder 4132">
                <a:extLst>
                  <a:ext uri="{FF2B5EF4-FFF2-40B4-BE49-F238E27FC236}">
                    <a16:creationId xmlns:a16="http://schemas.microsoft.com/office/drawing/2014/main" xmlns="" id="{FD791069-B152-48CB-BFDB-B0E7D94C6C7E}"/>
                  </a:ext>
                </a:extLst>
              </p:cNvPr>
              <p:cNvSpPr txBox="1">
                <a:spLocks/>
              </p:cNvSpPr>
              <p:nvPr/>
            </p:nvSpPr>
            <p:spPr>
              <a:xfrm>
                <a:off x="6849837" y="4476905"/>
                <a:ext cx="2848791" cy="209395"/>
              </a:xfrm>
              <a:prstGeom prst="rect">
                <a:avLst/>
              </a:prstGeom>
            </p:spPr>
            <p:txBody>
              <a:bodyPr lIns="0" tIns="0" rIns="0" bIns="0"/>
              <a:lstStyle>
                <a:lvl1pPr marL="176213" indent="-176213" algn="l" defTabSz="914400" rtl="0" eaLnBrk="1" latinLnBrk="0" hangingPunct="1">
                  <a:lnSpc>
                    <a:spcPct val="90000"/>
                  </a:lnSpc>
                  <a:spcBef>
                    <a:spcPts val="1000"/>
                  </a:spcBef>
                  <a:buFont typeface="Arial" panose="020B0604020202020204" pitchFamily="34" charset="0"/>
                  <a:buChar char="•"/>
                  <a:defRPr sz="1200" kern="1200">
                    <a:solidFill>
                      <a:schemeClr val="accent3"/>
                    </a:solidFill>
                    <a:latin typeface="+mn-lt"/>
                    <a:ea typeface="+mn-ea"/>
                    <a:cs typeface="+mn-cs"/>
                  </a:defRPr>
                </a:lvl1pPr>
                <a:lvl2pPr marL="360363" indent="-182563"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2pPr>
                <a:lvl3pPr marL="447675"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3pPr>
                <a:lvl4pPr marL="625475" indent="-177800"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4pPr>
                <a:lvl5pPr marL="808038"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700" dirty="0"/>
                  <a:t>€ value of equity investment made by a single firm/fund into a portfolio company</a:t>
                </a:r>
              </a:p>
            </p:txBody>
          </p:sp>
        </p:grpSp>
      </p:grpSp>
      <p:sp>
        <p:nvSpPr>
          <p:cNvPr id="29" name="TextBox 28">
            <a:extLst>
              <a:ext uri="{FF2B5EF4-FFF2-40B4-BE49-F238E27FC236}">
                <a16:creationId xmlns:a16="http://schemas.microsoft.com/office/drawing/2014/main" xmlns="" id="{60034226-AEF6-4E2E-BAF0-E165D9B1C1F4}"/>
              </a:ext>
            </a:extLst>
          </p:cNvPr>
          <p:cNvSpPr txBox="1"/>
          <p:nvPr/>
        </p:nvSpPr>
        <p:spPr>
          <a:xfrm>
            <a:off x="6700674" y="2072702"/>
            <a:ext cx="1738126" cy="392415"/>
          </a:xfrm>
          <a:prstGeom prst="rect">
            <a:avLst/>
          </a:prstGeom>
          <a:noFill/>
        </p:spPr>
        <p:txBody>
          <a:bodyPr wrap="square" lIns="0" tIns="0" rIns="0" bIns="0" rtlCol="0">
            <a:spAutoFit/>
          </a:bodyPr>
          <a:lstStyle/>
          <a:p>
            <a:r>
              <a:rPr lang="en-GB" sz="850" dirty="0">
                <a:solidFill>
                  <a:schemeClr val="accent1"/>
                </a:solidFill>
              </a:rPr>
              <a:t>All data in this report, unless sourced otherwise, is attributable to Invest Europe / EDC</a:t>
            </a:r>
          </a:p>
        </p:txBody>
      </p:sp>
    </p:spTree>
    <p:extLst>
      <p:ext uri="{BB962C8B-B14F-4D97-AF65-F5344CB8AC3E}">
        <p14:creationId xmlns:p14="http://schemas.microsoft.com/office/powerpoint/2010/main" val="13734728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488" y="961683"/>
            <a:ext cx="9217025" cy="377402"/>
          </a:xfrm>
        </p:spPr>
        <p:txBody>
          <a:bodyPr/>
          <a:lstStyle/>
          <a:p>
            <a:r>
              <a:rPr lang="en-US" dirty="0"/>
              <a:t>Acknowledgements</a:t>
            </a:r>
          </a:p>
        </p:txBody>
      </p:sp>
      <p:sp>
        <p:nvSpPr>
          <p:cNvPr id="4" name="Footer Placeholder 3"/>
          <p:cNvSpPr>
            <a:spLocks noGrp="1"/>
          </p:cNvSpPr>
          <p:nvPr>
            <p:ph type="ftr" sz="quarter" idx="11"/>
          </p:nvPr>
        </p:nvSpPr>
        <p:spPr/>
        <p:txBody>
          <a:bodyPr/>
          <a:lstStyle/>
          <a:p>
            <a:r>
              <a:rPr lang="en-GB"/>
              <a:t>www.investeurope.eu</a:t>
            </a:r>
            <a:endParaRPr lang="en-GB" dirty="0"/>
          </a:p>
        </p:txBody>
      </p:sp>
      <p:sp>
        <p:nvSpPr>
          <p:cNvPr id="5" name="Slide Number Placeholder 4"/>
          <p:cNvSpPr>
            <a:spLocks noGrp="1"/>
          </p:cNvSpPr>
          <p:nvPr>
            <p:ph type="sldNum" sz="quarter" idx="12"/>
          </p:nvPr>
        </p:nvSpPr>
        <p:spPr/>
        <p:txBody>
          <a:bodyPr/>
          <a:lstStyle/>
          <a:p>
            <a:fld id="{3A277439-5CFB-40D3-A371-F0CC064631A7}" type="slidenum">
              <a:rPr lang="en-GB" smtClean="0"/>
              <a:t>45</a:t>
            </a:fld>
            <a:endParaRPr lang="en-GB"/>
          </a:p>
        </p:txBody>
      </p:sp>
      <p:cxnSp>
        <p:nvCxnSpPr>
          <p:cNvPr id="8" name="Straight Connector 7">
            <a:extLst>
              <a:ext uri="{FF2B5EF4-FFF2-40B4-BE49-F238E27FC236}">
                <a16:creationId xmlns:a16="http://schemas.microsoft.com/office/drawing/2014/main" xmlns="" id="{DC6E1F5F-92B3-4119-BB37-6207FDB19FCE}"/>
              </a:ext>
            </a:extLst>
          </p:cNvPr>
          <p:cNvCxnSpPr/>
          <p:nvPr/>
        </p:nvCxnSpPr>
        <p:spPr>
          <a:xfrm>
            <a:off x="2914763" y="1710933"/>
            <a:ext cx="0" cy="4363864"/>
          </a:xfrm>
          <a:prstGeom prst="line">
            <a:avLst/>
          </a:prstGeom>
          <a:ln>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 id="{173A8D39-0464-C64C-AC68-B31BE53CC697}"/>
              </a:ext>
            </a:extLst>
          </p:cNvPr>
          <p:cNvSpPr txBox="1"/>
          <p:nvPr/>
        </p:nvSpPr>
        <p:spPr>
          <a:xfrm>
            <a:off x="345730" y="1690720"/>
            <a:ext cx="2397470" cy="4153490"/>
          </a:xfrm>
          <a:prstGeom prst="rect">
            <a:avLst/>
          </a:prstGeom>
          <a:noFill/>
        </p:spPr>
        <p:txBody>
          <a:bodyPr wrap="square" lIns="0" tIns="0" rIns="0" bIns="0" numCol="1" spcCol="360000" rtlCol="0">
            <a:noAutofit/>
          </a:bodyPr>
          <a:lstStyle/>
          <a:p>
            <a:pPr>
              <a:spcAft>
                <a:spcPts val="400"/>
              </a:spcAft>
            </a:pPr>
            <a:r>
              <a:rPr lang="en-US" sz="850" b="1" dirty="0">
                <a:solidFill>
                  <a:schemeClr val="accent1"/>
                </a:solidFill>
              </a:rPr>
              <a:t>About Invest Europe Research</a:t>
            </a:r>
          </a:p>
          <a:p>
            <a:pPr>
              <a:spcAft>
                <a:spcPts val="800"/>
              </a:spcAft>
            </a:pPr>
            <a:r>
              <a:rPr lang="en-US" sz="850" dirty="0">
                <a:solidFill>
                  <a:schemeClr val="accent3"/>
                </a:solidFill>
              </a:rPr>
              <a:t>Invest Europe is </a:t>
            </a:r>
            <a:r>
              <a:rPr lang="en-US" sz="850" dirty="0" err="1">
                <a:solidFill>
                  <a:schemeClr val="accent3"/>
                </a:solidFill>
              </a:rPr>
              <a:t>recognised</a:t>
            </a:r>
            <a:r>
              <a:rPr lang="en-US" sz="850" dirty="0">
                <a:solidFill>
                  <a:schemeClr val="accent3"/>
                </a:solidFill>
              </a:rPr>
              <a:t> as the authoritative data source for European private equity by institutions including the European Commission and OECD (</a:t>
            </a:r>
            <a:r>
              <a:rPr lang="en-US" sz="850" dirty="0" err="1">
                <a:solidFill>
                  <a:schemeClr val="accent3"/>
                </a:solidFill>
              </a:rPr>
              <a:t>Organisation</a:t>
            </a:r>
            <a:r>
              <a:rPr lang="en-US" sz="850" dirty="0">
                <a:solidFill>
                  <a:schemeClr val="accent3"/>
                </a:solidFill>
              </a:rPr>
              <a:t> for Economic </a:t>
            </a:r>
            <a:br>
              <a:rPr lang="en-US" sz="850" dirty="0">
                <a:solidFill>
                  <a:schemeClr val="accent3"/>
                </a:solidFill>
              </a:rPr>
            </a:br>
            <a:r>
              <a:rPr lang="en-US" sz="850" dirty="0">
                <a:solidFill>
                  <a:schemeClr val="accent3"/>
                </a:solidFill>
              </a:rPr>
              <a:t>Co-operation and Development). Rigorous research has underpinned Invest Europe’s work with policymakers, media, fund managers and other stakeholders since 1984. To deliver this trusted data and insight, Invest Europe collects data on more than 1,600 private equity firms.</a:t>
            </a:r>
          </a:p>
          <a:p>
            <a:pPr>
              <a:spcAft>
                <a:spcPts val="800"/>
              </a:spcAft>
            </a:pPr>
            <a:r>
              <a:rPr lang="en-US" sz="850" dirty="0">
                <a:solidFill>
                  <a:schemeClr val="accent3"/>
                </a:solidFill>
              </a:rPr>
              <a:t>The Invest Europe Research team is supported </a:t>
            </a:r>
            <a:br>
              <a:rPr lang="en-US" sz="850" dirty="0">
                <a:solidFill>
                  <a:schemeClr val="accent3"/>
                </a:solidFill>
              </a:rPr>
            </a:br>
            <a:r>
              <a:rPr lang="en-US" sz="850" dirty="0">
                <a:solidFill>
                  <a:schemeClr val="accent3"/>
                </a:solidFill>
              </a:rPr>
              <a:t>by PEREP Analytics.</a:t>
            </a:r>
          </a:p>
        </p:txBody>
      </p:sp>
      <p:cxnSp>
        <p:nvCxnSpPr>
          <p:cNvPr id="29" name="Straight Connector 28">
            <a:extLst>
              <a:ext uri="{FF2B5EF4-FFF2-40B4-BE49-F238E27FC236}">
                <a16:creationId xmlns:a16="http://schemas.microsoft.com/office/drawing/2014/main" xmlns="" id="{DC6E1F5F-92B3-4119-BB37-6207FDB19FCE}"/>
              </a:ext>
            </a:extLst>
          </p:cNvPr>
          <p:cNvCxnSpPr/>
          <p:nvPr/>
        </p:nvCxnSpPr>
        <p:spPr>
          <a:xfrm>
            <a:off x="5086462" y="1710933"/>
            <a:ext cx="0" cy="4363864"/>
          </a:xfrm>
          <a:prstGeom prst="line">
            <a:avLst/>
          </a:prstGeom>
          <a:ln>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xmlns="" id="{173A8D39-0464-C64C-AC68-B31BE53CC697}"/>
              </a:ext>
            </a:extLst>
          </p:cNvPr>
          <p:cNvSpPr txBox="1"/>
          <p:nvPr/>
        </p:nvSpPr>
        <p:spPr>
          <a:xfrm>
            <a:off x="5236137" y="1690720"/>
            <a:ext cx="2323991" cy="4546794"/>
          </a:xfrm>
          <a:prstGeom prst="rect">
            <a:avLst/>
          </a:prstGeom>
          <a:noFill/>
        </p:spPr>
        <p:txBody>
          <a:bodyPr wrap="square" lIns="0" tIns="0" rIns="0" bIns="0" numCol="1" spcCol="360000" rtlCol="0">
            <a:noAutofit/>
          </a:bodyPr>
          <a:lstStyle/>
          <a:p>
            <a:pPr>
              <a:spcAft>
                <a:spcPts val="400"/>
              </a:spcAft>
            </a:pPr>
            <a:r>
              <a:rPr lang="en-US" sz="850" b="1" spc="-10" dirty="0">
                <a:solidFill>
                  <a:schemeClr val="accent1"/>
                </a:solidFill>
              </a:rPr>
              <a:t>European Data Cooperative</a:t>
            </a:r>
          </a:p>
          <a:p>
            <a:pPr>
              <a:spcAft>
                <a:spcPts val="400"/>
              </a:spcAft>
            </a:pPr>
            <a:r>
              <a:rPr lang="en-US" sz="850" b="1" spc="-10" dirty="0">
                <a:solidFill>
                  <a:schemeClr val="accent3"/>
                </a:solidFill>
              </a:rPr>
              <a:t>What is the EDC?</a:t>
            </a:r>
            <a:br>
              <a:rPr lang="en-US" sz="850" b="1" spc="-10" dirty="0">
                <a:solidFill>
                  <a:schemeClr val="accent3"/>
                </a:solidFill>
              </a:rPr>
            </a:br>
            <a:r>
              <a:rPr lang="en-US" sz="850" spc="-10" dirty="0">
                <a:solidFill>
                  <a:schemeClr val="accent3"/>
                </a:solidFill>
              </a:rPr>
              <a:t>The EDC is the most comprehensive database of European private equity statistics. The EDC replaces Invest Europe’s previous database </a:t>
            </a:r>
            <a:r>
              <a:rPr lang="en-US" sz="850" spc="-10" dirty="0" err="1">
                <a:solidFill>
                  <a:schemeClr val="accent3"/>
                </a:solidFill>
              </a:rPr>
              <a:t>PEREP_Analytics</a:t>
            </a:r>
            <a:r>
              <a:rPr lang="en-US" sz="850" spc="-10" dirty="0">
                <a:solidFill>
                  <a:schemeClr val="accent3"/>
                </a:solidFill>
              </a:rPr>
              <a:t>. All relevant historic data from PEREP was migrated to the EDC system in 2016.</a:t>
            </a:r>
          </a:p>
          <a:p>
            <a:pPr>
              <a:spcAft>
                <a:spcPts val="400"/>
              </a:spcAft>
            </a:pPr>
            <a:r>
              <a:rPr lang="en-US" sz="850" b="1" spc="-10" dirty="0">
                <a:solidFill>
                  <a:schemeClr val="accent3"/>
                </a:solidFill>
              </a:rPr>
              <a:t>Basis of reporting</a:t>
            </a:r>
            <a:br>
              <a:rPr lang="en-US" sz="850" b="1" spc="-10" dirty="0">
                <a:solidFill>
                  <a:schemeClr val="accent3"/>
                </a:solidFill>
              </a:rPr>
            </a:br>
            <a:r>
              <a:rPr lang="en-US" sz="850" spc="-10" dirty="0">
                <a:solidFill>
                  <a:schemeClr val="accent3"/>
                </a:solidFill>
              </a:rPr>
              <a:t>All data since 2007 was restated and complemented with additional information. Audit efforts are conducted in close coordination with data contributors and partnering national associations to ensure the best coverage and consistent application of methodology and definitions.</a:t>
            </a:r>
          </a:p>
          <a:p>
            <a:pPr>
              <a:spcAft>
                <a:spcPts val="400"/>
              </a:spcAft>
            </a:pPr>
            <a:r>
              <a:rPr lang="en-US" sz="850" spc="-10" dirty="0">
                <a:solidFill>
                  <a:schemeClr val="accent3"/>
                </a:solidFill>
              </a:rPr>
              <a:t>Invest Europe processes all information at the data cut-off time to produce its annual statistics. Any differences between Invest Europe’s statistics and those of other associations in the EDC may </a:t>
            </a:r>
            <a:br>
              <a:rPr lang="en-US" sz="850" spc="-10" dirty="0">
                <a:solidFill>
                  <a:schemeClr val="accent3"/>
                </a:solidFill>
              </a:rPr>
            </a:br>
            <a:r>
              <a:rPr lang="en-US" sz="850" spc="-10" dirty="0">
                <a:solidFill>
                  <a:schemeClr val="accent3"/>
                </a:solidFill>
              </a:rPr>
              <a:t>be related to different reporting approaches, restatements and data cut-off timings.</a:t>
            </a:r>
          </a:p>
          <a:p>
            <a:pPr>
              <a:spcAft>
                <a:spcPts val="400"/>
              </a:spcAft>
            </a:pPr>
            <a:r>
              <a:rPr lang="en-US" sz="850" spc="-10" dirty="0">
                <a:solidFill>
                  <a:schemeClr val="accent3"/>
                </a:solidFill>
              </a:rPr>
              <a:t>The most recent data publications are always available on Invest Europe’s website </a:t>
            </a:r>
            <a:r>
              <a:rPr lang="en-US" sz="850" b="1" spc="-10" dirty="0" err="1">
                <a:solidFill>
                  <a:schemeClr val="accent3"/>
                </a:solidFill>
              </a:rPr>
              <a:t>www.investeurope.eu</a:t>
            </a:r>
            <a:r>
              <a:rPr lang="en-US" sz="850" b="1" spc="-10" dirty="0">
                <a:solidFill>
                  <a:schemeClr val="accent3"/>
                </a:solidFill>
              </a:rPr>
              <a:t>/research</a:t>
            </a:r>
            <a:r>
              <a:rPr lang="en-US" sz="850" spc="-10" dirty="0">
                <a:solidFill>
                  <a:schemeClr val="accent3"/>
                </a:solidFill>
              </a:rPr>
              <a:t/>
            </a:r>
            <a:br>
              <a:rPr lang="en-US" sz="850" spc="-10" dirty="0">
                <a:solidFill>
                  <a:schemeClr val="accent3"/>
                </a:solidFill>
              </a:rPr>
            </a:br>
            <a:r>
              <a:rPr lang="en-US" sz="850" spc="-10" dirty="0">
                <a:solidFill>
                  <a:schemeClr val="accent3"/>
                </a:solidFill>
              </a:rPr>
              <a:t>or by contacting the research team </a:t>
            </a:r>
            <a:br>
              <a:rPr lang="en-US" sz="850" spc="-10" dirty="0">
                <a:solidFill>
                  <a:schemeClr val="accent3"/>
                </a:solidFill>
              </a:rPr>
            </a:br>
            <a:r>
              <a:rPr lang="en-US" sz="850" b="1" spc="-10" dirty="0" err="1">
                <a:solidFill>
                  <a:schemeClr val="accent3"/>
                </a:solidFill>
              </a:rPr>
              <a:t>research@investeurope.eu</a:t>
            </a:r>
            <a:endParaRPr lang="en-US" sz="850" b="1" spc="-10" dirty="0">
              <a:solidFill>
                <a:schemeClr val="accent3"/>
              </a:solidFill>
            </a:endParaRPr>
          </a:p>
          <a:p>
            <a:pPr>
              <a:spcAft>
                <a:spcPts val="400"/>
              </a:spcAft>
            </a:pPr>
            <a:r>
              <a:rPr lang="en-US" sz="850" spc="-10" dirty="0">
                <a:solidFill>
                  <a:schemeClr val="accent3"/>
                </a:solidFill>
              </a:rPr>
              <a:t>Invest Europe members and data contributors are eligible to receive dedicated research and data support from our research team. </a:t>
            </a:r>
          </a:p>
          <a:p>
            <a:pPr>
              <a:spcAft>
                <a:spcPts val="400"/>
              </a:spcAft>
            </a:pPr>
            <a:r>
              <a:rPr lang="en-US" sz="850" spc="-10" dirty="0">
                <a:solidFill>
                  <a:schemeClr val="accent3"/>
                </a:solidFill>
              </a:rPr>
              <a:t>Please contact us at </a:t>
            </a:r>
            <a:r>
              <a:rPr lang="en-US" sz="850" b="1" spc="-10" dirty="0" err="1">
                <a:solidFill>
                  <a:schemeClr val="accent3"/>
                </a:solidFill>
              </a:rPr>
              <a:t>research@investeurope.eu</a:t>
            </a:r>
            <a:r>
              <a:rPr lang="en-US" sz="850" b="1" spc="-10" dirty="0">
                <a:solidFill>
                  <a:schemeClr val="accent3"/>
                </a:solidFill>
              </a:rPr>
              <a:t> </a:t>
            </a:r>
            <a:r>
              <a:rPr lang="en-US" sz="850" spc="-10" dirty="0">
                <a:solidFill>
                  <a:schemeClr val="accent3"/>
                </a:solidFill>
              </a:rPr>
              <a:t>to find out more.</a:t>
            </a:r>
          </a:p>
        </p:txBody>
      </p:sp>
      <p:sp>
        <p:nvSpPr>
          <p:cNvPr id="34" name="TextBox 33">
            <a:extLst>
              <a:ext uri="{FF2B5EF4-FFF2-40B4-BE49-F238E27FC236}">
                <a16:creationId xmlns:a16="http://schemas.microsoft.com/office/drawing/2014/main" xmlns="" id="{9246A3D5-0804-4608-AE2F-948102A6F413}"/>
              </a:ext>
            </a:extLst>
          </p:cNvPr>
          <p:cNvSpPr txBox="1"/>
          <p:nvPr/>
        </p:nvSpPr>
        <p:spPr>
          <a:xfrm>
            <a:off x="7854973" y="3678770"/>
            <a:ext cx="761427" cy="369332"/>
          </a:xfrm>
          <a:prstGeom prst="rect">
            <a:avLst/>
          </a:prstGeom>
          <a:noFill/>
        </p:spPr>
        <p:txBody>
          <a:bodyPr wrap="none" lIns="0" tIns="0" rIns="0" bIns="0" rtlCol="0">
            <a:spAutoFit/>
          </a:bodyPr>
          <a:lstStyle/>
          <a:p>
            <a:r>
              <a:rPr lang="fi-FI" sz="2400" spc="-20" dirty="0">
                <a:solidFill>
                  <a:schemeClr val="accent1"/>
                </a:solidFill>
              </a:rPr>
              <a:t>3,700</a:t>
            </a:r>
          </a:p>
        </p:txBody>
      </p:sp>
      <p:sp>
        <p:nvSpPr>
          <p:cNvPr id="35" name="TextBox 34">
            <a:extLst>
              <a:ext uri="{FF2B5EF4-FFF2-40B4-BE49-F238E27FC236}">
                <a16:creationId xmlns:a16="http://schemas.microsoft.com/office/drawing/2014/main" xmlns="" id="{60034226-AEF6-4E2E-BAF0-E165D9B1C1F4}"/>
              </a:ext>
            </a:extLst>
          </p:cNvPr>
          <p:cNvSpPr txBox="1"/>
          <p:nvPr/>
        </p:nvSpPr>
        <p:spPr>
          <a:xfrm>
            <a:off x="7865796" y="4029500"/>
            <a:ext cx="1738126" cy="130805"/>
          </a:xfrm>
          <a:prstGeom prst="rect">
            <a:avLst/>
          </a:prstGeom>
          <a:noFill/>
        </p:spPr>
        <p:txBody>
          <a:bodyPr wrap="square" lIns="0" tIns="0" rIns="0" bIns="0" rtlCol="0">
            <a:spAutoFit/>
          </a:bodyPr>
          <a:lstStyle/>
          <a:p>
            <a:r>
              <a:rPr lang="en-GB" sz="850" dirty="0">
                <a:solidFill>
                  <a:schemeClr val="accent1"/>
                </a:solidFill>
              </a:rPr>
              <a:t>firms</a:t>
            </a:r>
          </a:p>
        </p:txBody>
      </p:sp>
      <p:sp>
        <p:nvSpPr>
          <p:cNvPr id="45" name="TextBox 44">
            <a:extLst>
              <a:ext uri="{FF2B5EF4-FFF2-40B4-BE49-F238E27FC236}">
                <a16:creationId xmlns:a16="http://schemas.microsoft.com/office/drawing/2014/main" xmlns="" id="{60034226-AEF6-4E2E-BAF0-E165D9B1C1F4}"/>
              </a:ext>
            </a:extLst>
          </p:cNvPr>
          <p:cNvSpPr txBox="1"/>
          <p:nvPr/>
        </p:nvSpPr>
        <p:spPr>
          <a:xfrm>
            <a:off x="7865796" y="3406489"/>
            <a:ext cx="1738126" cy="261610"/>
          </a:xfrm>
          <a:prstGeom prst="rect">
            <a:avLst/>
          </a:prstGeom>
          <a:noFill/>
        </p:spPr>
        <p:txBody>
          <a:bodyPr wrap="square" lIns="0" tIns="0" rIns="0" bIns="0" rtlCol="0">
            <a:spAutoFit/>
          </a:bodyPr>
          <a:lstStyle/>
          <a:p>
            <a:r>
              <a:rPr lang="en-GB" sz="850" dirty="0">
                <a:solidFill>
                  <a:schemeClr val="accent1"/>
                </a:solidFill>
              </a:rPr>
              <a:t>The European Data Cooperative database brings together:</a:t>
            </a:r>
          </a:p>
        </p:txBody>
      </p:sp>
      <p:cxnSp>
        <p:nvCxnSpPr>
          <p:cNvPr id="46" name="Straight Connector 45">
            <a:extLst>
              <a:ext uri="{FF2B5EF4-FFF2-40B4-BE49-F238E27FC236}">
                <a16:creationId xmlns:a16="http://schemas.microsoft.com/office/drawing/2014/main" xmlns="" id="{DC6E1F5F-92B3-4119-BB37-6207FDB19FCE}"/>
              </a:ext>
            </a:extLst>
          </p:cNvPr>
          <p:cNvCxnSpPr/>
          <p:nvPr/>
        </p:nvCxnSpPr>
        <p:spPr>
          <a:xfrm>
            <a:off x="7707198" y="1710933"/>
            <a:ext cx="0" cy="4363864"/>
          </a:xfrm>
          <a:prstGeom prst="line">
            <a:avLst/>
          </a:prstGeom>
          <a:ln>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xmlns="" id="{9246A3D5-0804-4608-AE2F-948102A6F413}"/>
              </a:ext>
            </a:extLst>
          </p:cNvPr>
          <p:cNvSpPr txBox="1"/>
          <p:nvPr/>
        </p:nvSpPr>
        <p:spPr>
          <a:xfrm>
            <a:off x="7854973" y="4216814"/>
            <a:ext cx="923330" cy="369332"/>
          </a:xfrm>
          <a:prstGeom prst="rect">
            <a:avLst/>
          </a:prstGeom>
          <a:noFill/>
        </p:spPr>
        <p:txBody>
          <a:bodyPr wrap="none" lIns="0" tIns="0" rIns="0" bIns="0" rtlCol="0">
            <a:spAutoFit/>
          </a:bodyPr>
          <a:lstStyle/>
          <a:p>
            <a:r>
              <a:rPr lang="is-IS" sz="2400" spc="-20" dirty="0">
                <a:solidFill>
                  <a:schemeClr val="accent1"/>
                </a:solidFill>
              </a:rPr>
              <a:t>10,200</a:t>
            </a:r>
          </a:p>
        </p:txBody>
      </p:sp>
      <p:sp>
        <p:nvSpPr>
          <p:cNvPr id="49" name="TextBox 48">
            <a:extLst>
              <a:ext uri="{FF2B5EF4-FFF2-40B4-BE49-F238E27FC236}">
                <a16:creationId xmlns:a16="http://schemas.microsoft.com/office/drawing/2014/main" xmlns="" id="{60034226-AEF6-4E2E-BAF0-E165D9B1C1F4}"/>
              </a:ext>
            </a:extLst>
          </p:cNvPr>
          <p:cNvSpPr txBox="1"/>
          <p:nvPr/>
        </p:nvSpPr>
        <p:spPr>
          <a:xfrm>
            <a:off x="7865796" y="4567544"/>
            <a:ext cx="1738126" cy="130805"/>
          </a:xfrm>
          <a:prstGeom prst="rect">
            <a:avLst/>
          </a:prstGeom>
          <a:noFill/>
        </p:spPr>
        <p:txBody>
          <a:bodyPr wrap="square" lIns="0" tIns="0" rIns="0" bIns="0" rtlCol="0">
            <a:spAutoFit/>
          </a:bodyPr>
          <a:lstStyle/>
          <a:p>
            <a:r>
              <a:rPr lang="en-GB" sz="850" dirty="0">
                <a:solidFill>
                  <a:schemeClr val="accent1"/>
                </a:solidFill>
              </a:rPr>
              <a:t>funds</a:t>
            </a:r>
          </a:p>
        </p:txBody>
      </p:sp>
      <p:sp>
        <p:nvSpPr>
          <p:cNvPr id="50" name="TextBox 49">
            <a:extLst>
              <a:ext uri="{FF2B5EF4-FFF2-40B4-BE49-F238E27FC236}">
                <a16:creationId xmlns:a16="http://schemas.microsoft.com/office/drawing/2014/main" xmlns="" id="{9246A3D5-0804-4608-AE2F-948102A6F413}"/>
              </a:ext>
            </a:extLst>
          </p:cNvPr>
          <p:cNvSpPr txBox="1"/>
          <p:nvPr/>
        </p:nvSpPr>
        <p:spPr>
          <a:xfrm>
            <a:off x="7854973" y="4773021"/>
            <a:ext cx="923330" cy="369332"/>
          </a:xfrm>
          <a:prstGeom prst="rect">
            <a:avLst/>
          </a:prstGeom>
          <a:noFill/>
        </p:spPr>
        <p:txBody>
          <a:bodyPr wrap="none" lIns="0" tIns="0" rIns="0" bIns="0" rtlCol="0">
            <a:spAutoFit/>
          </a:bodyPr>
          <a:lstStyle/>
          <a:p>
            <a:r>
              <a:rPr lang="en-US" sz="2400" spc="-20" dirty="0">
                <a:solidFill>
                  <a:schemeClr val="accent1"/>
                </a:solidFill>
              </a:rPr>
              <a:t>83,000</a:t>
            </a:r>
          </a:p>
        </p:txBody>
      </p:sp>
      <p:sp>
        <p:nvSpPr>
          <p:cNvPr id="51" name="TextBox 50">
            <a:extLst>
              <a:ext uri="{FF2B5EF4-FFF2-40B4-BE49-F238E27FC236}">
                <a16:creationId xmlns:a16="http://schemas.microsoft.com/office/drawing/2014/main" xmlns="" id="{60034226-AEF6-4E2E-BAF0-E165D9B1C1F4}"/>
              </a:ext>
            </a:extLst>
          </p:cNvPr>
          <p:cNvSpPr txBox="1"/>
          <p:nvPr/>
        </p:nvSpPr>
        <p:spPr>
          <a:xfrm>
            <a:off x="7865796" y="5123751"/>
            <a:ext cx="1738126" cy="130805"/>
          </a:xfrm>
          <a:prstGeom prst="rect">
            <a:avLst/>
          </a:prstGeom>
          <a:noFill/>
        </p:spPr>
        <p:txBody>
          <a:bodyPr wrap="square" lIns="0" tIns="0" rIns="0" bIns="0" rtlCol="0">
            <a:spAutoFit/>
          </a:bodyPr>
          <a:lstStyle/>
          <a:p>
            <a:r>
              <a:rPr lang="en-GB" sz="850" dirty="0">
                <a:solidFill>
                  <a:schemeClr val="accent1"/>
                </a:solidFill>
              </a:rPr>
              <a:t>portfolio companies</a:t>
            </a:r>
          </a:p>
        </p:txBody>
      </p:sp>
      <p:sp>
        <p:nvSpPr>
          <p:cNvPr id="52" name="TextBox 51">
            <a:extLst>
              <a:ext uri="{FF2B5EF4-FFF2-40B4-BE49-F238E27FC236}">
                <a16:creationId xmlns:a16="http://schemas.microsoft.com/office/drawing/2014/main" xmlns="" id="{9246A3D5-0804-4608-AE2F-948102A6F413}"/>
              </a:ext>
            </a:extLst>
          </p:cNvPr>
          <p:cNvSpPr txBox="1"/>
          <p:nvPr/>
        </p:nvSpPr>
        <p:spPr>
          <a:xfrm>
            <a:off x="7854973" y="5354168"/>
            <a:ext cx="1085233" cy="369332"/>
          </a:xfrm>
          <a:prstGeom prst="rect">
            <a:avLst/>
          </a:prstGeom>
          <a:noFill/>
        </p:spPr>
        <p:txBody>
          <a:bodyPr wrap="none" lIns="0" tIns="0" rIns="0" bIns="0" rtlCol="0">
            <a:spAutoFit/>
          </a:bodyPr>
          <a:lstStyle/>
          <a:p>
            <a:r>
              <a:rPr lang="en-US" sz="2400" spc="-20" dirty="0">
                <a:solidFill>
                  <a:schemeClr val="accent1"/>
                </a:solidFill>
              </a:rPr>
              <a:t>308,000</a:t>
            </a:r>
          </a:p>
        </p:txBody>
      </p:sp>
      <p:sp>
        <p:nvSpPr>
          <p:cNvPr id="53" name="TextBox 52">
            <a:extLst>
              <a:ext uri="{FF2B5EF4-FFF2-40B4-BE49-F238E27FC236}">
                <a16:creationId xmlns:a16="http://schemas.microsoft.com/office/drawing/2014/main" xmlns="" id="{60034226-AEF6-4E2E-BAF0-E165D9B1C1F4}"/>
              </a:ext>
            </a:extLst>
          </p:cNvPr>
          <p:cNvSpPr txBox="1"/>
          <p:nvPr/>
        </p:nvSpPr>
        <p:spPr>
          <a:xfrm>
            <a:off x="7865796" y="5704898"/>
            <a:ext cx="1738126" cy="130805"/>
          </a:xfrm>
          <a:prstGeom prst="rect">
            <a:avLst/>
          </a:prstGeom>
          <a:noFill/>
        </p:spPr>
        <p:txBody>
          <a:bodyPr wrap="square" lIns="0" tIns="0" rIns="0" bIns="0" rtlCol="0">
            <a:spAutoFit/>
          </a:bodyPr>
          <a:lstStyle/>
          <a:p>
            <a:r>
              <a:rPr lang="en-GB" sz="850" dirty="0">
                <a:solidFill>
                  <a:schemeClr val="accent1"/>
                </a:solidFill>
              </a:rPr>
              <a:t>transactions</a:t>
            </a:r>
          </a:p>
        </p:txBody>
      </p:sp>
      <p:sp>
        <p:nvSpPr>
          <p:cNvPr id="54" name="TextBox 53">
            <a:extLst>
              <a:ext uri="{FF2B5EF4-FFF2-40B4-BE49-F238E27FC236}">
                <a16:creationId xmlns:a16="http://schemas.microsoft.com/office/drawing/2014/main" xmlns="" id="{60034226-AEF6-4E2E-BAF0-E165D9B1C1F4}"/>
              </a:ext>
            </a:extLst>
          </p:cNvPr>
          <p:cNvSpPr txBox="1"/>
          <p:nvPr/>
        </p:nvSpPr>
        <p:spPr>
          <a:xfrm>
            <a:off x="7865796" y="2072702"/>
            <a:ext cx="1738126" cy="1046440"/>
          </a:xfrm>
          <a:prstGeom prst="rect">
            <a:avLst/>
          </a:prstGeom>
          <a:noFill/>
        </p:spPr>
        <p:txBody>
          <a:bodyPr wrap="square" lIns="0" tIns="0" rIns="0" bIns="0" rtlCol="0">
            <a:spAutoFit/>
          </a:bodyPr>
          <a:lstStyle/>
          <a:p>
            <a:r>
              <a:rPr lang="en-GB" sz="850" dirty="0">
                <a:solidFill>
                  <a:schemeClr val="accent1"/>
                </a:solidFill>
              </a:rPr>
              <a:t>With data on more </a:t>
            </a:r>
            <a:br>
              <a:rPr lang="en-GB" sz="850" dirty="0">
                <a:solidFill>
                  <a:schemeClr val="accent1"/>
                </a:solidFill>
              </a:rPr>
            </a:br>
            <a:r>
              <a:rPr lang="en-GB" sz="850" dirty="0">
                <a:solidFill>
                  <a:schemeClr val="accent1"/>
                </a:solidFill>
              </a:rPr>
              <a:t>than 1,600 European </a:t>
            </a:r>
            <a:br>
              <a:rPr lang="en-GB" sz="850" dirty="0">
                <a:solidFill>
                  <a:schemeClr val="accent1"/>
                </a:solidFill>
              </a:rPr>
            </a:br>
            <a:r>
              <a:rPr lang="en-GB" sz="850" dirty="0">
                <a:solidFill>
                  <a:schemeClr val="accent1"/>
                </a:solidFill>
              </a:rPr>
              <a:t>private equity firms, </a:t>
            </a:r>
            <a:br>
              <a:rPr lang="en-GB" sz="850" dirty="0">
                <a:solidFill>
                  <a:schemeClr val="accent1"/>
                </a:solidFill>
              </a:rPr>
            </a:br>
            <a:r>
              <a:rPr lang="en-GB" sz="850" dirty="0">
                <a:solidFill>
                  <a:schemeClr val="accent1"/>
                </a:solidFill>
              </a:rPr>
              <a:t>the 2020 annual statistics</a:t>
            </a:r>
            <a:br>
              <a:rPr lang="en-GB" sz="850" dirty="0">
                <a:solidFill>
                  <a:schemeClr val="accent1"/>
                </a:solidFill>
              </a:rPr>
            </a:br>
            <a:r>
              <a:rPr lang="en-GB" sz="850" dirty="0">
                <a:solidFill>
                  <a:schemeClr val="accent1"/>
                </a:solidFill>
              </a:rPr>
              <a:t>covered 90% of the </a:t>
            </a:r>
            <a:br>
              <a:rPr lang="en-GB" sz="850" dirty="0">
                <a:solidFill>
                  <a:schemeClr val="accent1"/>
                </a:solidFill>
              </a:rPr>
            </a:br>
            <a:r>
              <a:rPr lang="en-GB" sz="850" dirty="0">
                <a:solidFill>
                  <a:schemeClr val="accent1"/>
                </a:solidFill>
              </a:rPr>
              <a:t>€754 billion in capital </a:t>
            </a:r>
            <a:br>
              <a:rPr lang="en-GB" sz="850" dirty="0">
                <a:solidFill>
                  <a:schemeClr val="accent1"/>
                </a:solidFill>
              </a:rPr>
            </a:br>
            <a:r>
              <a:rPr lang="en-GB" sz="850" dirty="0">
                <a:solidFill>
                  <a:schemeClr val="accent1"/>
                </a:solidFill>
              </a:rPr>
              <a:t>under management in</a:t>
            </a:r>
            <a:br>
              <a:rPr lang="en-GB" sz="850" dirty="0">
                <a:solidFill>
                  <a:schemeClr val="accent1"/>
                </a:solidFill>
              </a:rPr>
            </a:br>
            <a:r>
              <a:rPr lang="en-GB" sz="850" dirty="0">
                <a:solidFill>
                  <a:schemeClr val="accent1"/>
                </a:solidFill>
              </a:rPr>
              <a:t>Europe a</a:t>
            </a:r>
            <a:r>
              <a:rPr lang="en-US" sz="850" dirty="0">
                <a:solidFill>
                  <a:schemeClr val="accent1"/>
                </a:solidFill>
              </a:rPr>
              <a:t>s of end of 2020</a:t>
            </a:r>
          </a:p>
        </p:txBody>
      </p:sp>
      <p:pic>
        <p:nvPicPr>
          <p:cNvPr id="55" name="Picture 5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7846404" y="1661026"/>
            <a:ext cx="354236" cy="354236"/>
          </a:xfrm>
          <a:prstGeom prst="rect">
            <a:avLst/>
          </a:prstGeom>
        </p:spPr>
      </p:pic>
      <p:graphicFrame>
        <p:nvGraphicFramePr>
          <p:cNvPr id="56" name="Table 12">
            <a:extLst>
              <a:ext uri="{FF2B5EF4-FFF2-40B4-BE49-F238E27FC236}">
                <a16:creationId xmlns:a16="http://schemas.microsoft.com/office/drawing/2014/main" xmlns="" id="{CE001D2E-433B-4B0A-8705-868B564164B4}"/>
              </a:ext>
            </a:extLst>
          </p:cNvPr>
          <p:cNvGraphicFramePr>
            <a:graphicFrameLocks noGrp="1"/>
          </p:cNvGraphicFramePr>
          <p:nvPr>
            <p:extLst>
              <p:ext uri="{D42A27DB-BD31-4B8C-83A1-F6EECF244321}">
                <p14:modId xmlns:p14="http://schemas.microsoft.com/office/powerpoint/2010/main" val="1151828600"/>
              </p:ext>
            </p:extLst>
          </p:nvPr>
        </p:nvGraphicFramePr>
        <p:xfrm>
          <a:off x="3073936" y="1635280"/>
          <a:ext cx="1759321" cy="1524000"/>
        </p:xfrm>
        <a:graphic>
          <a:graphicData uri="http://schemas.openxmlformats.org/drawingml/2006/table">
            <a:tbl>
              <a:tblPr firstRow="1" bandRow="1">
                <a:tableStyleId>{5C22544A-7EE6-4342-B048-85BDC9FD1C3A}</a:tableStyleId>
              </a:tblPr>
              <a:tblGrid>
                <a:gridCol w="1759321">
                  <a:extLst>
                    <a:ext uri="{9D8B030D-6E8A-4147-A177-3AD203B41FA5}">
                      <a16:colId xmlns:a16="http://schemas.microsoft.com/office/drawing/2014/main" xmlns="" val="4194288370"/>
                    </a:ext>
                  </a:extLst>
                </a:gridCol>
              </a:tblGrid>
              <a:tr h="0">
                <a:tc>
                  <a:txBody>
                    <a:bodyPr/>
                    <a:lstStyle/>
                    <a:p>
                      <a:r>
                        <a:rPr lang="en-US" sz="800" b="1" i="0" u="none" strike="noStrike" kern="1200" baseline="0" dirty="0">
                          <a:solidFill>
                            <a:schemeClr val="accent2"/>
                          </a:solidFill>
                          <a:latin typeface="+mn-lt"/>
                          <a:ea typeface="+mn-ea"/>
                          <a:cs typeface="+mn-cs"/>
                        </a:rPr>
                        <a:t>INVEST EUROPE </a:t>
                      </a:r>
                    </a:p>
                    <a:p>
                      <a:r>
                        <a:rPr lang="en-US" sz="800" b="0" i="0" u="none" strike="noStrike" kern="1200" baseline="0" dirty="0">
                          <a:solidFill>
                            <a:schemeClr val="bg2"/>
                          </a:solidFill>
                          <a:latin typeface="+mn-lt"/>
                          <a:ea typeface="+mn-ea"/>
                          <a:cs typeface="+mn-cs"/>
                        </a:rPr>
                        <a:t>RESEARCH TEAM</a:t>
                      </a:r>
                    </a:p>
                  </a:txBody>
                  <a:tcPr marL="0" marR="0" anchor="ctr">
                    <a:lnL w="12700" cmpd="sng">
                      <a:noFill/>
                    </a:lnL>
                    <a:lnR w="12700" cmpd="sng">
                      <a:noFill/>
                    </a:lnR>
                    <a:lnT w="6350" cap="flat" cmpd="sng" algn="ctr">
                      <a:noFill/>
                      <a:prstDash val="sysDot"/>
                      <a:round/>
                      <a:headEnd type="none" w="med" len="med"/>
                      <a:tailEnd type="none" w="med" len="med"/>
                    </a:lnT>
                    <a:lnB w="6350" cap="flat" cmpd="sng" algn="ctr">
                      <a:solidFill>
                        <a:schemeClr val="accent3"/>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734924700"/>
                  </a:ext>
                </a:extLst>
              </a:tr>
              <a:tr h="0">
                <a:tc>
                  <a:txBody>
                    <a:bodyPr/>
                    <a:lstStyle/>
                    <a:p>
                      <a:r>
                        <a:rPr lang="en-US" sz="800" b="1" i="0" u="none" strike="noStrike" kern="1200" baseline="0" dirty="0">
                          <a:solidFill>
                            <a:schemeClr val="accent3"/>
                          </a:solidFill>
                          <a:latin typeface="+mn-lt"/>
                          <a:ea typeface="+mn-ea"/>
                          <a:cs typeface="+mn-cs"/>
                        </a:rPr>
                        <a:t>Research Director</a:t>
                      </a:r>
                    </a:p>
                    <a:p>
                      <a:r>
                        <a:rPr lang="en-US" sz="800" b="0" i="0" u="none" strike="noStrike" kern="1200" baseline="0" dirty="0">
                          <a:solidFill>
                            <a:schemeClr val="accent3"/>
                          </a:solidFill>
                          <a:latin typeface="+mn-lt"/>
                          <a:ea typeface="+mn-ea"/>
                          <a:cs typeface="+mn-cs"/>
                        </a:rPr>
                        <a:t>Julien Krantz</a:t>
                      </a:r>
                    </a:p>
                    <a:p>
                      <a:pPr>
                        <a:spcBef>
                          <a:spcPts val="600"/>
                        </a:spcBef>
                      </a:pPr>
                      <a:r>
                        <a:rPr lang="en-US" sz="800" b="1" i="0" u="none" strike="noStrike" kern="1200" baseline="0" dirty="0">
                          <a:solidFill>
                            <a:schemeClr val="accent3"/>
                          </a:solidFill>
                          <a:latin typeface="+mn-lt"/>
                          <a:ea typeface="+mn-ea"/>
                          <a:cs typeface="+mn-cs"/>
                        </a:rPr>
                        <a:t>Research Manager</a:t>
                      </a:r>
                    </a:p>
                    <a:p>
                      <a:r>
                        <a:rPr lang="en-US" sz="800" b="0" i="0" u="none" strike="noStrike" kern="1200" baseline="0" dirty="0">
                          <a:solidFill>
                            <a:schemeClr val="accent3"/>
                          </a:solidFill>
                          <a:latin typeface="+mn-lt"/>
                          <a:ea typeface="+mn-ea"/>
                          <a:cs typeface="+mn-cs"/>
                        </a:rPr>
                        <a:t>Daniel Irwin-Brown</a:t>
                      </a:r>
                    </a:p>
                    <a:p>
                      <a:pPr>
                        <a:spcBef>
                          <a:spcPts val="600"/>
                        </a:spcBef>
                      </a:pPr>
                      <a:r>
                        <a:rPr lang="en-US" sz="800" b="1" i="0" u="none" strike="noStrike" kern="1200" baseline="0" dirty="0">
                          <a:solidFill>
                            <a:schemeClr val="accent3"/>
                          </a:solidFill>
                          <a:latin typeface="+mn-lt"/>
                          <a:ea typeface="+mn-ea"/>
                          <a:cs typeface="+mn-cs"/>
                        </a:rPr>
                        <a:t>Research Officer</a:t>
                      </a:r>
                    </a:p>
                    <a:p>
                      <a:r>
                        <a:rPr lang="en-US" sz="800" b="0" i="0" u="none" strike="noStrike" kern="1200" baseline="0" dirty="0">
                          <a:solidFill>
                            <a:schemeClr val="accent3"/>
                          </a:solidFill>
                          <a:latin typeface="+mn-lt"/>
                          <a:ea typeface="+mn-ea"/>
                          <a:cs typeface="+mn-cs"/>
                        </a:rPr>
                        <a:t>Sofian Giuroiu</a:t>
                      </a:r>
                    </a:p>
                  </a:txBody>
                  <a:tcPr marL="0" marR="0" anchor="ctr">
                    <a:lnL w="12700" cmpd="sng">
                      <a:noFill/>
                    </a:lnL>
                    <a:lnR w="12700" cmpd="sng">
                      <a:noFill/>
                    </a:lnR>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618261544"/>
                  </a:ext>
                </a:extLst>
              </a:tr>
              <a:tr h="0">
                <a:tc>
                  <a:txBody>
                    <a:bodyPr/>
                    <a:lstStyle/>
                    <a:p>
                      <a:r>
                        <a:rPr lang="en-US" sz="800" b="0" i="0" u="none" strike="noStrike" kern="1200" baseline="0" dirty="0" err="1">
                          <a:solidFill>
                            <a:schemeClr val="accent2"/>
                          </a:solidFill>
                          <a:latin typeface="+mn-lt"/>
                          <a:ea typeface="+mn-ea"/>
                          <a:cs typeface="+mn-cs"/>
                        </a:rPr>
                        <a:t>research@investeurope.eu</a:t>
                      </a:r>
                      <a:endParaRPr lang="en-US" sz="800" b="0" i="0" u="none" strike="noStrike" kern="1200" baseline="0" dirty="0">
                        <a:solidFill>
                          <a:schemeClr val="accent2"/>
                        </a:solidFill>
                        <a:latin typeface="+mn-lt"/>
                        <a:ea typeface="+mn-ea"/>
                        <a:cs typeface="+mn-cs"/>
                      </a:endParaRPr>
                    </a:p>
                  </a:txBody>
                  <a:tcPr marL="0" marR="0" anchor="ctr">
                    <a:lnL w="12700" cmpd="sng">
                      <a:noFill/>
                    </a:lnL>
                    <a:lnR w="12700" cmpd="sng">
                      <a:noFill/>
                    </a:lnR>
                    <a:lnT w="6350" cap="flat" cmpd="sng" algn="ctr">
                      <a:solidFill>
                        <a:schemeClr val="accent3"/>
                      </a:solidFill>
                      <a:prstDash val="sysDot"/>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2102995810"/>
                  </a:ext>
                </a:extLst>
              </a:tr>
            </a:tbl>
          </a:graphicData>
        </a:graphic>
      </p:graphicFrame>
      <p:graphicFrame>
        <p:nvGraphicFramePr>
          <p:cNvPr id="57" name="Table 12">
            <a:extLst>
              <a:ext uri="{FF2B5EF4-FFF2-40B4-BE49-F238E27FC236}">
                <a16:creationId xmlns:a16="http://schemas.microsoft.com/office/drawing/2014/main" xmlns="" id="{3D3A9987-4857-4D1A-A07B-993813EFE907}"/>
              </a:ext>
            </a:extLst>
          </p:cNvPr>
          <p:cNvGraphicFramePr>
            <a:graphicFrameLocks noGrp="1"/>
          </p:cNvGraphicFramePr>
          <p:nvPr>
            <p:extLst>
              <p:ext uri="{D42A27DB-BD31-4B8C-83A1-F6EECF244321}">
                <p14:modId xmlns:p14="http://schemas.microsoft.com/office/powerpoint/2010/main" val="119011991"/>
              </p:ext>
            </p:extLst>
          </p:nvPr>
        </p:nvGraphicFramePr>
        <p:xfrm>
          <a:off x="3088930" y="3334522"/>
          <a:ext cx="1723702" cy="2910840"/>
        </p:xfrm>
        <a:graphic>
          <a:graphicData uri="http://schemas.openxmlformats.org/drawingml/2006/table">
            <a:tbl>
              <a:tblPr firstRow="1" bandRow="1">
                <a:tableStyleId>{5C22544A-7EE6-4342-B048-85BDC9FD1C3A}</a:tableStyleId>
              </a:tblPr>
              <a:tblGrid>
                <a:gridCol w="1723702">
                  <a:extLst>
                    <a:ext uri="{9D8B030D-6E8A-4147-A177-3AD203B41FA5}">
                      <a16:colId xmlns:a16="http://schemas.microsoft.com/office/drawing/2014/main" xmlns="" val="4194288370"/>
                    </a:ext>
                  </a:extLst>
                </a:gridCol>
              </a:tblGrid>
              <a:tr h="0">
                <a:tc>
                  <a:txBody>
                    <a:bodyPr/>
                    <a:lstStyle/>
                    <a:p>
                      <a:r>
                        <a:rPr lang="en-US" sz="800" b="1" i="0" u="none" strike="noStrike" kern="1200" baseline="0" dirty="0">
                          <a:solidFill>
                            <a:schemeClr val="accent2"/>
                          </a:solidFill>
                          <a:latin typeface="+mn-lt"/>
                          <a:ea typeface="+mn-ea"/>
                          <a:cs typeface="+mn-cs"/>
                        </a:rPr>
                        <a:t>PEREP_ANALYTICS </a:t>
                      </a:r>
                    </a:p>
                    <a:p>
                      <a:r>
                        <a:rPr lang="en-US" sz="800" b="0" i="0" u="none" strike="noStrike" kern="1200" baseline="0" dirty="0">
                          <a:solidFill>
                            <a:schemeClr val="bg2"/>
                          </a:solidFill>
                          <a:latin typeface="+mn-lt"/>
                          <a:ea typeface="+mn-ea"/>
                          <a:cs typeface="+mn-cs"/>
                        </a:rPr>
                        <a:t>AUTHORISED STATISTICS PROVIDER FOR INVEST EUROPE</a:t>
                      </a:r>
                    </a:p>
                  </a:txBody>
                  <a:tcPr marL="0" marR="0" anchor="ctr">
                    <a:lnL w="12700" cmpd="sng">
                      <a:noFill/>
                    </a:lnL>
                    <a:lnR w="12700" cmpd="sng">
                      <a:noFill/>
                    </a:lnR>
                    <a:lnT w="6350" cap="flat" cmpd="sng" algn="ctr">
                      <a:noFill/>
                      <a:prstDash val="sysDot"/>
                      <a:round/>
                      <a:headEnd type="none" w="med" len="med"/>
                      <a:tailEnd type="none" w="med" len="med"/>
                    </a:lnT>
                    <a:lnB w="6350" cap="flat" cmpd="sng" algn="ctr">
                      <a:solidFill>
                        <a:schemeClr val="accent3"/>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734924700"/>
                  </a:ext>
                </a:extLst>
              </a:tr>
              <a:tr h="0">
                <a:tc>
                  <a:txBody>
                    <a:bodyPr/>
                    <a:lstStyle/>
                    <a:p>
                      <a:r>
                        <a:rPr lang="en-US" sz="800" b="1" i="0" u="none" strike="noStrike" kern="1200" baseline="0" dirty="0">
                          <a:solidFill>
                            <a:schemeClr val="accent3"/>
                          </a:solidFill>
                          <a:latin typeface="+mn-lt"/>
                          <a:ea typeface="+mn-ea"/>
                          <a:cs typeface="+mn-cs"/>
                        </a:rPr>
                        <a:t>Statistics Manager</a:t>
                      </a:r>
                    </a:p>
                    <a:p>
                      <a:r>
                        <a:rPr lang="en-US" sz="800" b="0" i="0" u="none" strike="noStrike" kern="1200" baseline="0" dirty="0">
                          <a:solidFill>
                            <a:schemeClr val="accent3"/>
                          </a:solidFill>
                          <a:latin typeface="+mn-lt"/>
                          <a:ea typeface="+mn-ea"/>
                          <a:cs typeface="+mn-cs"/>
                        </a:rPr>
                        <a:t>Iuliana Furica</a:t>
                      </a:r>
                    </a:p>
                    <a:p>
                      <a:pPr>
                        <a:spcBef>
                          <a:spcPts val="600"/>
                        </a:spcBef>
                      </a:pPr>
                      <a:r>
                        <a:rPr lang="en-US" sz="800" b="1" i="0" u="none" strike="noStrike" kern="1200" baseline="0" dirty="0">
                          <a:solidFill>
                            <a:schemeClr val="accent3"/>
                          </a:solidFill>
                          <a:latin typeface="+mn-lt"/>
                          <a:ea typeface="+mn-ea"/>
                          <a:cs typeface="+mn-cs"/>
                        </a:rPr>
                        <a:t>Statistics Team</a:t>
                      </a:r>
                    </a:p>
                    <a:p>
                      <a:r>
                        <a:rPr lang="en-US" sz="800" b="0" i="0" u="none" strike="noStrike" kern="1200" baseline="0" dirty="0">
                          <a:solidFill>
                            <a:schemeClr val="accent3"/>
                          </a:solidFill>
                          <a:latin typeface="+mn-lt"/>
                          <a:ea typeface="+mn-ea"/>
                          <a:cs typeface="+mn-cs"/>
                        </a:rPr>
                        <a:t>Adriana </a:t>
                      </a:r>
                      <a:r>
                        <a:rPr lang="en-US" sz="800" b="0" i="0" u="none" strike="noStrike" kern="1200" baseline="0" dirty="0" err="1">
                          <a:solidFill>
                            <a:schemeClr val="accent3"/>
                          </a:solidFill>
                          <a:latin typeface="+mn-lt"/>
                          <a:ea typeface="+mn-ea"/>
                          <a:cs typeface="+mn-cs"/>
                        </a:rPr>
                        <a:t>Süket</a:t>
                      </a:r>
                      <a:r>
                        <a:rPr lang="en-US" sz="800" b="0" i="0" u="none" strike="noStrike" kern="1200" baseline="0" dirty="0">
                          <a:solidFill>
                            <a:schemeClr val="accent3"/>
                          </a:solidFill>
                          <a:latin typeface="+mn-lt"/>
                          <a:ea typeface="+mn-ea"/>
                          <a:cs typeface="+mn-cs"/>
                        </a:rPr>
                        <a:t> (</a:t>
                      </a:r>
                      <a:r>
                        <a:rPr lang="en-US" sz="800" b="0" i="0" u="none" strike="noStrike" kern="1200" baseline="0" dirty="0" err="1">
                          <a:solidFill>
                            <a:schemeClr val="accent3"/>
                          </a:solidFill>
                          <a:latin typeface="+mn-lt"/>
                          <a:ea typeface="+mn-ea"/>
                          <a:cs typeface="+mn-cs"/>
                        </a:rPr>
                        <a:t>Craciun</a:t>
                      </a:r>
                      <a:r>
                        <a:rPr lang="en-US" sz="800" b="0" i="0" u="none" strike="noStrike" kern="1200" baseline="0" dirty="0">
                          <a:solidFill>
                            <a:schemeClr val="accent3"/>
                          </a:solidFill>
                          <a:latin typeface="+mn-lt"/>
                          <a:ea typeface="+mn-ea"/>
                          <a:cs typeface="+mn-cs"/>
                        </a:rPr>
                        <a:t>)  </a:t>
                      </a:r>
                    </a:p>
                    <a:p>
                      <a:r>
                        <a:rPr lang="en-US" sz="800" b="0" i="0" u="none" strike="noStrike" kern="1200" baseline="0" dirty="0">
                          <a:solidFill>
                            <a:schemeClr val="accent3"/>
                          </a:solidFill>
                          <a:latin typeface="+mn-lt"/>
                          <a:ea typeface="+mn-ea"/>
                          <a:cs typeface="+mn-cs"/>
                        </a:rPr>
                        <a:t>Alexandra </a:t>
                      </a:r>
                      <a:r>
                        <a:rPr lang="en-US" sz="800" b="0" i="0" u="none" strike="noStrike" kern="1200" baseline="0" dirty="0" err="1">
                          <a:solidFill>
                            <a:schemeClr val="accent3"/>
                          </a:solidFill>
                          <a:latin typeface="+mn-lt"/>
                          <a:ea typeface="+mn-ea"/>
                          <a:cs typeface="+mn-cs"/>
                        </a:rPr>
                        <a:t>Ehupov</a:t>
                      </a:r>
                      <a:r>
                        <a:rPr lang="en-US" sz="800" b="0" i="0" u="none" strike="noStrike" kern="1200" baseline="0" dirty="0">
                          <a:solidFill>
                            <a:schemeClr val="accent3"/>
                          </a:solidFill>
                          <a:latin typeface="+mn-lt"/>
                          <a:ea typeface="+mn-ea"/>
                          <a:cs typeface="+mn-cs"/>
                        </a:rPr>
                        <a:t>  </a:t>
                      </a:r>
                    </a:p>
                    <a:p>
                      <a:r>
                        <a:rPr lang="en-US" sz="800" b="0" i="0" u="none" strike="noStrike" kern="1200" baseline="0" dirty="0" err="1">
                          <a:solidFill>
                            <a:schemeClr val="accent3"/>
                          </a:solidFill>
                          <a:latin typeface="+mn-lt"/>
                          <a:ea typeface="+mn-ea"/>
                          <a:cs typeface="+mn-cs"/>
                        </a:rPr>
                        <a:t>Andra</a:t>
                      </a:r>
                      <a:r>
                        <a:rPr lang="en-US" sz="800" b="0" i="0" u="none" strike="noStrike" kern="1200" baseline="0" dirty="0">
                          <a:solidFill>
                            <a:schemeClr val="accent3"/>
                          </a:solidFill>
                          <a:latin typeface="+mn-lt"/>
                          <a:ea typeface="+mn-ea"/>
                          <a:cs typeface="+mn-cs"/>
                        </a:rPr>
                        <a:t> </a:t>
                      </a:r>
                      <a:r>
                        <a:rPr lang="en-US" sz="800" b="0" i="0" u="none" strike="noStrike" kern="1200" baseline="0" dirty="0" err="1">
                          <a:solidFill>
                            <a:schemeClr val="accent3"/>
                          </a:solidFill>
                          <a:latin typeface="+mn-lt"/>
                          <a:ea typeface="+mn-ea"/>
                          <a:cs typeface="+mn-cs"/>
                        </a:rPr>
                        <a:t>Podar</a:t>
                      </a:r>
                      <a:r>
                        <a:rPr lang="en-US" sz="800" b="0" i="0" u="none" strike="noStrike" kern="1200" baseline="0" dirty="0">
                          <a:solidFill>
                            <a:schemeClr val="accent3"/>
                          </a:solidFill>
                          <a:latin typeface="+mn-lt"/>
                          <a:ea typeface="+mn-ea"/>
                          <a:cs typeface="+mn-cs"/>
                        </a:rPr>
                        <a:t>  </a:t>
                      </a:r>
                    </a:p>
                    <a:p>
                      <a:r>
                        <a:rPr lang="en-US" sz="800" b="0" i="0" u="none" strike="noStrike" kern="1200" baseline="0" dirty="0" err="1">
                          <a:solidFill>
                            <a:schemeClr val="accent3"/>
                          </a:solidFill>
                          <a:latin typeface="+mn-lt"/>
                          <a:ea typeface="+mn-ea"/>
                          <a:cs typeface="+mn-cs"/>
                        </a:rPr>
                        <a:t>Andreea</a:t>
                      </a:r>
                      <a:r>
                        <a:rPr lang="en-US" sz="800" b="0" i="0" u="none" strike="noStrike" kern="1200" baseline="0" dirty="0">
                          <a:solidFill>
                            <a:schemeClr val="accent3"/>
                          </a:solidFill>
                          <a:latin typeface="+mn-lt"/>
                          <a:ea typeface="+mn-ea"/>
                          <a:cs typeface="+mn-cs"/>
                        </a:rPr>
                        <a:t> </a:t>
                      </a:r>
                      <a:r>
                        <a:rPr lang="en-US" sz="800" b="0" i="0" u="none" strike="noStrike" kern="1200" baseline="0" dirty="0" err="1">
                          <a:solidFill>
                            <a:schemeClr val="accent3"/>
                          </a:solidFill>
                          <a:latin typeface="+mn-lt"/>
                          <a:ea typeface="+mn-ea"/>
                          <a:cs typeface="+mn-cs"/>
                        </a:rPr>
                        <a:t>Anca</a:t>
                      </a:r>
                      <a:r>
                        <a:rPr lang="en-US" sz="800" b="0" i="0" u="none" strike="noStrike" kern="1200" baseline="0" dirty="0">
                          <a:solidFill>
                            <a:schemeClr val="accent3"/>
                          </a:solidFill>
                          <a:latin typeface="+mn-lt"/>
                          <a:ea typeface="+mn-ea"/>
                          <a:cs typeface="+mn-cs"/>
                        </a:rPr>
                        <a:t>  </a:t>
                      </a:r>
                    </a:p>
                    <a:p>
                      <a:r>
                        <a:rPr lang="en-US" sz="800" b="0" i="0" u="none" strike="noStrike" kern="1200" baseline="0" dirty="0">
                          <a:solidFill>
                            <a:schemeClr val="accent3"/>
                          </a:solidFill>
                          <a:latin typeface="+mn-lt"/>
                          <a:ea typeface="+mn-ea"/>
                          <a:cs typeface="+mn-cs"/>
                        </a:rPr>
                        <a:t>Bianca </a:t>
                      </a:r>
                      <a:r>
                        <a:rPr lang="en-US" sz="800" b="0" i="0" u="none" strike="noStrike" kern="1200" baseline="0" dirty="0" err="1">
                          <a:solidFill>
                            <a:schemeClr val="accent3"/>
                          </a:solidFill>
                          <a:latin typeface="+mn-lt"/>
                          <a:ea typeface="+mn-ea"/>
                          <a:cs typeface="+mn-cs"/>
                        </a:rPr>
                        <a:t>Ostropet</a:t>
                      </a:r>
                      <a:r>
                        <a:rPr lang="en-US" sz="800" b="0" i="0" u="none" strike="noStrike" kern="1200" baseline="0" dirty="0">
                          <a:solidFill>
                            <a:schemeClr val="accent3"/>
                          </a:solidFill>
                          <a:latin typeface="+mn-lt"/>
                          <a:ea typeface="+mn-ea"/>
                          <a:cs typeface="+mn-cs"/>
                        </a:rPr>
                        <a:t>  </a:t>
                      </a:r>
                    </a:p>
                    <a:p>
                      <a:r>
                        <a:rPr lang="en-US" sz="800" b="0" i="0" u="none" strike="noStrike" kern="1200" baseline="0" dirty="0" err="1">
                          <a:solidFill>
                            <a:schemeClr val="accent3"/>
                          </a:solidFill>
                          <a:latin typeface="+mn-lt"/>
                          <a:ea typeface="+mn-ea"/>
                          <a:cs typeface="+mn-cs"/>
                        </a:rPr>
                        <a:t>Cezara</a:t>
                      </a:r>
                      <a:r>
                        <a:rPr lang="en-US" sz="800" b="0" i="0" u="none" strike="noStrike" kern="1200" baseline="0" dirty="0">
                          <a:solidFill>
                            <a:schemeClr val="accent3"/>
                          </a:solidFill>
                          <a:latin typeface="+mn-lt"/>
                          <a:ea typeface="+mn-ea"/>
                          <a:cs typeface="+mn-cs"/>
                        </a:rPr>
                        <a:t>-Georgiana </a:t>
                      </a:r>
                      <a:r>
                        <a:rPr lang="en-US" sz="800" b="0" i="0" u="none" strike="noStrike" kern="1200" baseline="0" dirty="0" err="1">
                          <a:solidFill>
                            <a:schemeClr val="accent3"/>
                          </a:solidFill>
                          <a:latin typeface="+mn-lt"/>
                          <a:ea typeface="+mn-ea"/>
                          <a:cs typeface="+mn-cs"/>
                        </a:rPr>
                        <a:t>Radu</a:t>
                      </a:r>
                      <a:r>
                        <a:rPr lang="en-US" sz="800" b="0" i="0" u="none" strike="noStrike" kern="1200" baseline="0" dirty="0">
                          <a:solidFill>
                            <a:schemeClr val="accent3"/>
                          </a:solidFill>
                          <a:latin typeface="+mn-lt"/>
                          <a:ea typeface="+mn-ea"/>
                          <a:cs typeface="+mn-cs"/>
                        </a:rPr>
                        <a:t>  </a:t>
                      </a:r>
                    </a:p>
                    <a:p>
                      <a:r>
                        <a:rPr lang="en-US" sz="800" b="0" i="0" u="none" strike="noStrike" kern="1200" baseline="0" dirty="0">
                          <a:solidFill>
                            <a:schemeClr val="accent3"/>
                          </a:solidFill>
                          <a:latin typeface="+mn-lt"/>
                          <a:ea typeface="+mn-ea"/>
                          <a:cs typeface="+mn-cs"/>
                        </a:rPr>
                        <a:t>Cristina </a:t>
                      </a:r>
                      <a:r>
                        <a:rPr lang="en-US" sz="800" b="0" i="0" u="none" strike="noStrike" kern="1200" baseline="0" dirty="0" err="1">
                          <a:solidFill>
                            <a:schemeClr val="accent3"/>
                          </a:solidFill>
                          <a:latin typeface="+mn-lt"/>
                          <a:ea typeface="+mn-ea"/>
                          <a:cs typeface="+mn-cs"/>
                        </a:rPr>
                        <a:t>Porumboiu</a:t>
                      </a:r>
                      <a:r>
                        <a:rPr lang="en-US" sz="800" b="0" i="0" u="none" strike="noStrike" kern="1200" baseline="0" dirty="0">
                          <a:solidFill>
                            <a:schemeClr val="accent3"/>
                          </a:solidFill>
                          <a:latin typeface="+mn-lt"/>
                          <a:ea typeface="+mn-ea"/>
                          <a:cs typeface="+mn-cs"/>
                        </a:rPr>
                        <a:t>  </a:t>
                      </a:r>
                    </a:p>
                    <a:p>
                      <a:r>
                        <a:rPr lang="en-US" sz="800" b="0" i="0" u="none" strike="noStrike" kern="1200" baseline="0" dirty="0" err="1">
                          <a:solidFill>
                            <a:schemeClr val="accent3"/>
                          </a:solidFill>
                          <a:latin typeface="+mn-lt"/>
                          <a:ea typeface="+mn-ea"/>
                          <a:cs typeface="+mn-cs"/>
                        </a:rPr>
                        <a:t>Denisa-Mihaela</a:t>
                      </a:r>
                      <a:r>
                        <a:rPr lang="en-US" sz="800" b="0" i="0" u="none" strike="noStrike" kern="1200" baseline="0" dirty="0">
                          <a:solidFill>
                            <a:schemeClr val="accent3"/>
                          </a:solidFill>
                          <a:latin typeface="+mn-lt"/>
                          <a:ea typeface="+mn-ea"/>
                          <a:cs typeface="+mn-cs"/>
                        </a:rPr>
                        <a:t> </a:t>
                      </a:r>
                      <a:r>
                        <a:rPr lang="en-US" sz="800" b="0" i="0" u="none" strike="noStrike" kern="1200" baseline="0" dirty="0" err="1">
                          <a:solidFill>
                            <a:schemeClr val="accent3"/>
                          </a:solidFill>
                          <a:latin typeface="+mn-lt"/>
                          <a:ea typeface="+mn-ea"/>
                          <a:cs typeface="+mn-cs"/>
                        </a:rPr>
                        <a:t>Grama</a:t>
                      </a:r>
                      <a:r>
                        <a:rPr lang="en-US" sz="800" b="0" i="0" u="none" strike="noStrike" kern="1200" baseline="0" dirty="0">
                          <a:solidFill>
                            <a:schemeClr val="accent3"/>
                          </a:solidFill>
                          <a:latin typeface="+mn-lt"/>
                          <a:ea typeface="+mn-ea"/>
                          <a:cs typeface="+mn-cs"/>
                        </a:rPr>
                        <a:t> (</a:t>
                      </a:r>
                      <a:r>
                        <a:rPr lang="en-US" sz="800" b="0" i="0" u="none" strike="noStrike" kern="1200" baseline="0" dirty="0" err="1">
                          <a:solidFill>
                            <a:schemeClr val="accent3"/>
                          </a:solidFill>
                          <a:latin typeface="+mn-lt"/>
                          <a:ea typeface="+mn-ea"/>
                          <a:cs typeface="+mn-cs"/>
                        </a:rPr>
                        <a:t>Florea</a:t>
                      </a:r>
                      <a:r>
                        <a:rPr lang="en-US" sz="800" b="0" i="0" u="none" strike="noStrike" kern="1200" baseline="0" dirty="0">
                          <a:solidFill>
                            <a:schemeClr val="accent3"/>
                          </a:solidFill>
                          <a:latin typeface="+mn-lt"/>
                          <a:ea typeface="+mn-ea"/>
                          <a:cs typeface="+mn-cs"/>
                        </a:rPr>
                        <a:t>)  </a:t>
                      </a:r>
                    </a:p>
                    <a:p>
                      <a:r>
                        <a:rPr lang="en-US" sz="800" b="0" i="0" u="none" strike="noStrike" kern="1200" baseline="0" dirty="0" err="1">
                          <a:solidFill>
                            <a:schemeClr val="accent3"/>
                          </a:solidFill>
                          <a:latin typeface="+mn-lt"/>
                          <a:ea typeface="+mn-ea"/>
                          <a:cs typeface="+mn-cs"/>
                        </a:rPr>
                        <a:t>Dragos</a:t>
                      </a:r>
                      <a:r>
                        <a:rPr lang="en-US" sz="800" b="0" i="0" u="none" strike="noStrike" kern="1200" baseline="0" dirty="0">
                          <a:solidFill>
                            <a:schemeClr val="accent3"/>
                          </a:solidFill>
                          <a:latin typeface="+mn-lt"/>
                          <a:ea typeface="+mn-ea"/>
                          <a:cs typeface="+mn-cs"/>
                        </a:rPr>
                        <a:t> </a:t>
                      </a:r>
                      <a:r>
                        <a:rPr lang="en-US" sz="800" b="0" i="0" u="none" strike="noStrike" kern="1200" baseline="0" dirty="0" err="1">
                          <a:solidFill>
                            <a:schemeClr val="accent3"/>
                          </a:solidFill>
                          <a:latin typeface="+mn-lt"/>
                          <a:ea typeface="+mn-ea"/>
                          <a:cs typeface="+mn-cs"/>
                        </a:rPr>
                        <a:t>Tanasescu</a:t>
                      </a:r>
                      <a:r>
                        <a:rPr lang="en-US" sz="800" b="0" i="0" u="none" strike="noStrike" kern="1200" baseline="0" dirty="0">
                          <a:solidFill>
                            <a:schemeClr val="accent3"/>
                          </a:solidFill>
                          <a:latin typeface="+mn-lt"/>
                          <a:ea typeface="+mn-ea"/>
                          <a:cs typeface="+mn-cs"/>
                        </a:rPr>
                        <a:t>  </a:t>
                      </a:r>
                    </a:p>
                    <a:p>
                      <a:r>
                        <a:rPr lang="en-US" sz="800" b="0" i="0" u="none" strike="noStrike" kern="1200" baseline="0" dirty="0" err="1">
                          <a:solidFill>
                            <a:schemeClr val="accent3"/>
                          </a:solidFill>
                          <a:latin typeface="+mn-lt"/>
                          <a:ea typeface="+mn-ea"/>
                          <a:cs typeface="+mn-cs"/>
                        </a:rPr>
                        <a:t>Iuliana</a:t>
                      </a:r>
                      <a:r>
                        <a:rPr lang="en-US" sz="800" b="0" i="0" u="none" strike="noStrike" kern="1200" baseline="0" dirty="0">
                          <a:solidFill>
                            <a:schemeClr val="accent3"/>
                          </a:solidFill>
                          <a:latin typeface="+mn-lt"/>
                          <a:ea typeface="+mn-ea"/>
                          <a:cs typeface="+mn-cs"/>
                        </a:rPr>
                        <a:t> </a:t>
                      </a:r>
                      <a:r>
                        <a:rPr lang="en-US" sz="800" b="0" i="0" u="none" strike="noStrike" kern="1200" baseline="0" dirty="0" err="1">
                          <a:solidFill>
                            <a:schemeClr val="accent3"/>
                          </a:solidFill>
                          <a:latin typeface="+mn-lt"/>
                          <a:ea typeface="+mn-ea"/>
                          <a:cs typeface="+mn-cs"/>
                        </a:rPr>
                        <a:t>Petre</a:t>
                      </a:r>
                      <a:r>
                        <a:rPr lang="en-US" sz="800" b="0" i="0" u="none" strike="noStrike" kern="1200" baseline="0" dirty="0">
                          <a:solidFill>
                            <a:schemeClr val="accent3"/>
                          </a:solidFill>
                          <a:latin typeface="+mn-lt"/>
                          <a:ea typeface="+mn-ea"/>
                          <a:cs typeface="+mn-cs"/>
                        </a:rPr>
                        <a:t> </a:t>
                      </a:r>
                      <a:r>
                        <a:rPr lang="en-US" sz="700" b="0" i="0" u="none" strike="noStrike" kern="1200" baseline="0" dirty="0">
                          <a:solidFill>
                            <a:schemeClr val="accent3"/>
                          </a:solidFill>
                          <a:latin typeface="+mn-lt"/>
                          <a:ea typeface="+mn-ea"/>
                          <a:cs typeface="+mn-cs"/>
                        </a:rPr>
                        <a:t>(report dedicated analyst) </a:t>
                      </a:r>
                    </a:p>
                    <a:p>
                      <a:r>
                        <a:rPr lang="en-US" sz="800" b="0" i="0" u="none" strike="noStrike" kern="1200" baseline="0" dirty="0" err="1">
                          <a:solidFill>
                            <a:schemeClr val="accent3"/>
                          </a:solidFill>
                          <a:latin typeface="+mn-lt"/>
                          <a:ea typeface="+mn-ea"/>
                          <a:cs typeface="+mn-cs"/>
                        </a:rPr>
                        <a:t>Luiza</a:t>
                      </a:r>
                      <a:r>
                        <a:rPr lang="en-US" sz="800" b="0" i="0" u="none" strike="noStrike" kern="1200" baseline="0" dirty="0">
                          <a:solidFill>
                            <a:schemeClr val="accent3"/>
                          </a:solidFill>
                          <a:latin typeface="+mn-lt"/>
                          <a:ea typeface="+mn-ea"/>
                          <a:cs typeface="+mn-cs"/>
                        </a:rPr>
                        <a:t> Dima  </a:t>
                      </a:r>
                    </a:p>
                    <a:p>
                      <a:r>
                        <a:rPr lang="en-US" sz="800" b="0" i="0" u="none" strike="noStrike" kern="1200" baseline="0" dirty="0">
                          <a:solidFill>
                            <a:schemeClr val="accent3"/>
                          </a:solidFill>
                          <a:latin typeface="+mn-lt"/>
                          <a:ea typeface="+mn-ea"/>
                          <a:cs typeface="+mn-cs"/>
                        </a:rPr>
                        <a:t>Mihai - Valentin </a:t>
                      </a:r>
                      <a:r>
                        <a:rPr lang="en-US" sz="800" b="0" i="0" u="none" strike="noStrike" kern="1200" baseline="0" dirty="0" err="1">
                          <a:solidFill>
                            <a:schemeClr val="accent3"/>
                          </a:solidFill>
                          <a:latin typeface="+mn-lt"/>
                          <a:ea typeface="+mn-ea"/>
                          <a:cs typeface="+mn-cs"/>
                        </a:rPr>
                        <a:t>Lepadat</a:t>
                      </a:r>
                      <a:r>
                        <a:rPr lang="en-US" sz="800" b="0" i="0" u="none" strike="noStrike" kern="1200" baseline="0" dirty="0">
                          <a:solidFill>
                            <a:schemeClr val="accent3"/>
                          </a:solidFill>
                          <a:latin typeface="+mn-lt"/>
                          <a:ea typeface="+mn-ea"/>
                          <a:cs typeface="+mn-cs"/>
                        </a:rPr>
                        <a:t>  </a:t>
                      </a:r>
                    </a:p>
                    <a:p>
                      <a:r>
                        <a:rPr lang="en-US" sz="800" b="0" i="0" u="none" strike="noStrike" kern="1200" baseline="0" dirty="0">
                          <a:solidFill>
                            <a:schemeClr val="accent3"/>
                          </a:solidFill>
                          <a:latin typeface="+mn-lt"/>
                          <a:ea typeface="+mn-ea"/>
                          <a:cs typeface="+mn-cs"/>
                        </a:rPr>
                        <a:t>Silvia </a:t>
                      </a:r>
                      <a:r>
                        <a:rPr lang="en-US" sz="800" b="0" i="0" u="none" strike="noStrike" kern="1200" baseline="0" dirty="0" err="1">
                          <a:solidFill>
                            <a:schemeClr val="accent3"/>
                          </a:solidFill>
                          <a:latin typeface="+mn-lt"/>
                          <a:ea typeface="+mn-ea"/>
                          <a:cs typeface="+mn-cs"/>
                        </a:rPr>
                        <a:t>Costea</a:t>
                      </a:r>
                      <a:r>
                        <a:rPr lang="en-US" sz="800" b="0" i="0" u="none" strike="noStrike" kern="1200" baseline="0" dirty="0">
                          <a:solidFill>
                            <a:schemeClr val="accent3"/>
                          </a:solidFill>
                          <a:latin typeface="+mn-lt"/>
                          <a:ea typeface="+mn-ea"/>
                          <a:cs typeface="+mn-cs"/>
                        </a:rPr>
                        <a:t>  </a:t>
                      </a:r>
                    </a:p>
                    <a:p>
                      <a:r>
                        <a:rPr lang="en-US" sz="800" b="0" i="0" u="none" strike="noStrike" kern="1200" baseline="0" dirty="0" err="1">
                          <a:solidFill>
                            <a:schemeClr val="accent3"/>
                          </a:solidFill>
                          <a:latin typeface="+mn-lt"/>
                          <a:ea typeface="+mn-ea"/>
                          <a:cs typeface="+mn-cs"/>
                        </a:rPr>
                        <a:t>Tiberiu</a:t>
                      </a:r>
                      <a:r>
                        <a:rPr lang="en-US" sz="800" b="0" i="0" u="none" strike="noStrike" kern="1200" baseline="0" dirty="0">
                          <a:solidFill>
                            <a:schemeClr val="accent3"/>
                          </a:solidFill>
                          <a:latin typeface="+mn-lt"/>
                          <a:ea typeface="+mn-ea"/>
                          <a:cs typeface="+mn-cs"/>
                        </a:rPr>
                        <a:t> </a:t>
                      </a:r>
                      <a:r>
                        <a:rPr lang="en-US" sz="800" b="0" i="0" u="none" strike="noStrike" kern="1200" baseline="0" dirty="0" err="1">
                          <a:solidFill>
                            <a:schemeClr val="accent3"/>
                          </a:solidFill>
                          <a:latin typeface="+mn-lt"/>
                          <a:ea typeface="+mn-ea"/>
                          <a:cs typeface="+mn-cs"/>
                        </a:rPr>
                        <a:t>Mihailescu</a:t>
                      </a:r>
                      <a:r>
                        <a:rPr lang="en-US" sz="800" b="0" i="0" u="none" strike="noStrike" kern="1200" baseline="0" dirty="0">
                          <a:solidFill>
                            <a:schemeClr val="accent3"/>
                          </a:solidFill>
                          <a:latin typeface="+mn-lt"/>
                          <a:ea typeface="+mn-ea"/>
                          <a:cs typeface="+mn-cs"/>
                        </a:rPr>
                        <a:t> </a:t>
                      </a:r>
                    </a:p>
                  </a:txBody>
                  <a:tcPr marL="0" marR="0" anchor="ctr">
                    <a:lnL w="12700" cmpd="sng">
                      <a:noFill/>
                    </a:lnL>
                    <a:lnR w="12700" cmpd="sng">
                      <a:noFill/>
                    </a:lnR>
                    <a:lnT w="6350" cap="flat" cmpd="sng" algn="ctr">
                      <a:solidFill>
                        <a:schemeClr val="accent3"/>
                      </a:solidFill>
                      <a:prstDash val="sysDot"/>
                      <a:round/>
                      <a:headEnd type="none" w="med" len="med"/>
                      <a:tailEnd type="none" w="med" len="med"/>
                    </a:lnT>
                    <a:lnB w="6350" cap="flat" cmpd="sng" algn="ctr">
                      <a:solidFill>
                        <a:schemeClr val="accent3"/>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618261544"/>
                  </a:ext>
                </a:extLst>
              </a:tr>
              <a:tr h="0">
                <a:tc>
                  <a:txBody>
                    <a:bodyPr/>
                    <a:lstStyle/>
                    <a:p>
                      <a:r>
                        <a:rPr lang="en-US" sz="800" b="0" i="0" u="none" strike="noStrike" kern="1200" baseline="0" dirty="0">
                          <a:solidFill>
                            <a:schemeClr val="accent2"/>
                          </a:solidFill>
                          <a:latin typeface="+mn-lt"/>
                          <a:ea typeface="+mn-ea"/>
                          <a:cs typeface="+mn-cs"/>
                        </a:rPr>
                        <a:t>info@perepanalytics.eu</a:t>
                      </a:r>
                    </a:p>
                  </a:txBody>
                  <a:tcPr marL="0" marR="0" anchor="ctr">
                    <a:lnL w="12700" cmpd="sng">
                      <a:noFill/>
                    </a:lnL>
                    <a:lnR w="12700" cmpd="sng">
                      <a:noFill/>
                    </a:lnR>
                    <a:lnT w="6350" cap="flat" cmpd="sng" algn="ctr">
                      <a:solidFill>
                        <a:schemeClr val="accent3"/>
                      </a:solidFill>
                      <a:prstDash val="sysDot"/>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2102995810"/>
                  </a:ext>
                </a:extLst>
              </a:tr>
            </a:tbl>
          </a:graphicData>
        </a:graphic>
      </p:graphicFrame>
    </p:spTree>
    <p:extLst>
      <p:ext uri="{BB962C8B-B14F-4D97-AF65-F5344CB8AC3E}">
        <p14:creationId xmlns:p14="http://schemas.microsoft.com/office/powerpoint/2010/main" val="13942989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xmlns="" id="{8F23235D-6EA3-0741-A977-6C62F37EF437}"/>
              </a:ext>
            </a:extLst>
          </p:cNvPr>
          <p:cNvSpPr/>
          <p:nvPr/>
        </p:nvSpPr>
        <p:spPr>
          <a:xfrm>
            <a:off x="3068911" y="3684907"/>
            <a:ext cx="2087507" cy="115214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xmlns="" id="{3F25EA90-57DF-3B43-B23C-A17207372D82}"/>
              </a:ext>
            </a:extLst>
          </p:cNvPr>
          <p:cNvSpPr/>
          <p:nvPr/>
        </p:nvSpPr>
        <p:spPr>
          <a:xfrm>
            <a:off x="5393011" y="2113282"/>
            <a:ext cx="2087507" cy="115214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75E4E1F5-4C93-B647-80A5-0CD66846B3A5}"/>
              </a:ext>
            </a:extLst>
          </p:cNvPr>
          <p:cNvSpPr/>
          <p:nvPr/>
        </p:nvSpPr>
        <p:spPr>
          <a:xfrm>
            <a:off x="3068911" y="2113282"/>
            <a:ext cx="2087507" cy="115214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44488" y="961683"/>
            <a:ext cx="9217025" cy="377402"/>
          </a:xfrm>
        </p:spPr>
        <p:txBody>
          <a:bodyPr/>
          <a:lstStyle/>
          <a:p>
            <a:r>
              <a:rPr lang="en-US" dirty="0"/>
              <a:t>About Invest Europe</a:t>
            </a:r>
          </a:p>
        </p:txBody>
      </p:sp>
      <p:sp>
        <p:nvSpPr>
          <p:cNvPr id="4" name="Footer Placeholder 3"/>
          <p:cNvSpPr>
            <a:spLocks noGrp="1"/>
          </p:cNvSpPr>
          <p:nvPr>
            <p:ph type="ftr" sz="quarter" idx="11"/>
          </p:nvPr>
        </p:nvSpPr>
        <p:spPr/>
        <p:txBody>
          <a:bodyPr/>
          <a:lstStyle/>
          <a:p>
            <a:r>
              <a:rPr lang="en-GB"/>
              <a:t>www.investeurope.eu</a:t>
            </a:r>
            <a:endParaRPr lang="en-GB" dirty="0"/>
          </a:p>
        </p:txBody>
      </p:sp>
      <p:sp>
        <p:nvSpPr>
          <p:cNvPr id="5" name="Slide Number Placeholder 4"/>
          <p:cNvSpPr>
            <a:spLocks noGrp="1"/>
          </p:cNvSpPr>
          <p:nvPr>
            <p:ph type="sldNum" sz="quarter" idx="12"/>
          </p:nvPr>
        </p:nvSpPr>
        <p:spPr/>
        <p:txBody>
          <a:bodyPr/>
          <a:lstStyle/>
          <a:p>
            <a:fld id="{3A277439-5CFB-40D3-A371-F0CC064631A7}" type="slidenum">
              <a:rPr lang="en-GB" smtClean="0"/>
              <a:t>46</a:t>
            </a:fld>
            <a:endParaRPr lang="en-GB"/>
          </a:p>
        </p:txBody>
      </p:sp>
      <p:cxnSp>
        <p:nvCxnSpPr>
          <p:cNvPr id="8" name="Straight Connector 7">
            <a:extLst>
              <a:ext uri="{FF2B5EF4-FFF2-40B4-BE49-F238E27FC236}">
                <a16:creationId xmlns:a16="http://schemas.microsoft.com/office/drawing/2014/main" xmlns="" id="{DC6E1F5F-92B3-4119-BB37-6207FDB19FCE}"/>
              </a:ext>
            </a:extLst>
          </p:cNvPr>
          <p:cNvCxnSpPr/>
          <p:nvPr/>
        </p:nvCxnSpPr>
        <p:spPr>
          <a:xfrm>
            <a:off x="2914763" y="1710933"/>
            <a:ext cx="0" cy="4363864"/>
          </a:xfrm>
          <a:prstGeom prst="line">
            <a:avLst/>
          </a:prstGeom>
          <a:ln>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 id="{173A8D39-0464-C64C-AC68-B31BE53CC697}"/>
              </a:ext>
            </a:extLst>
          </p:cNvPr>
          <p:cNvSpPr txBox="1"/>
          <p:nvPr/>
        </p:nvSpPr>
        <p:spPr>
          <a:xfrm>
            <a:off x="345729" y="1690719"/>
            <a:ext cx="2414887" cy="4910377"/>
          </a:xfrm>
          <a:prstGeom prst="rect">
            <a:avLst/>
          </a:prstGeom>
          <a:noFill/>
        </p:spPr>
        <p:txBody>
          <a:bodyPr wrap="square" lIns="0" tIns="0" rIns="0" bIns="0" numCol="1" spcCol="360000" rtlCol="0">
            <a:noAutofit/>
          </a:bodyPr>
          <a:lstStyle/>
          <a:p>
            <a:pPr>
              <a:spcAft>
                <a:spcPts val="400"/>
              </a:spcAft>
            </a:pPr>
            <a:r>
              <a:rPr lang="en-US" sz="850" b="1" dirty="0">
                <a:solidFill>
                  <a:schemeClr val="accent1"/>
                </a:solidFill>
              </a:rPr>
              <a:t>Invest Europe is the association representing Europe’s private equity, venture capital </a:t>
            </a:r>
            <a:br>
              <a:rPr lang="en-US" sz="850" b="1" dirty="0">
                <a:solidFill>
                  <a:schemeClr val="accent1"/>
                </a:solidFill>
              </a:rPr>
            </a:br>
            <a:r>
              <a:rPr lang="en-US" sz="850" b="1" dirty="0">
                <a:solidFill>
                  <a:schemeClr val="accent1"/>
                </a:solidFill>
              </a:rPr>
              <a:t>and infrastructure sectors, as well as their investors.</a:t>
            </a:r>
            <a:r>
              <a:rPr lang="en-US" sz="850" dirty="0">
                <a:solidFill>
                  <a:schemeClr val="accent3"/>
                </a:solidFill>
              </a:rPr>
              <a:t> </a:t>
            </a:r>
          </a:p>
          <a:p>
            <a:pPr>
              <a:spcAft>
                <a:spcPts val="400"/>
              </a:spcAft>
            </a:pPr>
            <a:r>
              <a:rPr lang="en-US" sz="850" dirty="0">
                <a:solidFill>
                  <a:schemeClr val="accent3"/>
                </a:solidFill>
              </a:rPr>
              <a:t>European PE managed €754 billion </a:t>
            </a:r>
            <a:br>
              <a:rPr lang="en-US" sz="850" dirty="0">
                <a:solidFill>
                  <a:schemeClr val="accent3"/>
                </a:solidFill>
              </a:rPr>
            </a:br>
            <a:r>
              <a:rPr lang="en-US" sz="850" dirty="0">
                <a:solidFill>
                  <a:schemeClr val="accent3"/>
                </a:solidFill>
              </a:rPr>
              <a:t>of capital at the end of 2020, including €283 billion of unallocated capital (‘dry powder’).</a:t>
            </a:r>
          </a:p>
          <a:p>
            <a:pPr>
              <a:spcAft>
                <a:spcPts val="400"/>
              </a:spcAft>
            </a:pPr>
            <a:r>
              <a:rPr lang="en-US" sz="850" dirty="0">
                <a:solidFill>
                  <a:schemeClr val="accent3"/>
                </a:solidFill>
              </a:rPr>
              <a:t>Our members take a long-term approach to investing in privately-held companies, from </a:t>
            </a:r>
            <a:br>
              <a:rPr lang="en-US" sz="850" dirty="0">
                <a:solidFill>
                  <a:schemeClr val="accent3"/>
                </a:solidFill>
              </a:rPr>
            </a:br>
            <a:r>
              <a:rPr lang="en-US" sz="850" dirty="0">
                <a:solidFill>
                  <a:schemeClr val="accent3"/>
                </a:solidFill>
              </a:rPr>
              <a:t>start-ups to established firms. They inject </a:t>
            </a:r>
            <a:br>
              <a:rPr lang="en-US" sz="850" dirty="0">
                <a:solidFill>
                  <a:schemeClr val="accent3"/>
                </a:solidFill>
              </a:rPr>
            </a:br>
            <a:r>
              <a:rPr lang="en-US" sz="850" dirty="0">
                <a:solidFill>
                  <a:schemeClr val="accent3"/>
                </a:solidFill>
              </a:rPr>
              <a:t>not only capital but dynamism, innovation </a:t>
            </a:r>
            <a:br>
              <a:rPr lang="en-US" sz="850" dirty="0">
                <a:solidFill>
                  <a:schemeClr val="accent3"/>
                </a:solidFill>
              </a:rPr>
            </a:br>
            <a:r>
              <a:rPr lang="en-US" sz="850" dirty="0">
                <a:solidFill>
                  <a:schemeClr val="accent3"/>
                </a:solidFill>
              </a:rPr>
              <a:t>and expertise.</a:t>
            </a:r>
          </a:p>
          <a:p>
            <a:pPr>
              <a:spcAft>
                <a:spcPts val="400"/>
              </a:spcAft>
            </a:pPr>
            <a:r>
              <a:rPr lang="en-US" sz="850" dirty="0">
                <a:solidFill>
                  <a:schemeClr val="accent3"/>
                </a:solidFill>
              </a:rPr>
              <a:t>This commitment helps deliver strong and sustainable growth, resulting in healthy returns for Europe’s leading pension funds and insurers, to the benefit of the millions of European citizens who depend on them.</a:t>
            </a:r>
          </a:p>
          <a:p>
            <a:pPr>
              <a:spcAft>
                <a:spcPts val="400"/>
              </a:spcAft>
            </a:pPr>
            <a:r>
              <a:rPr lang="en-US" sz="850" dirty="0">
                <a:solidFill>
                  <a:schemeClr val="accent3"/>
                </a:solidFill>
              </a:rPr>
              <a:t>Invest Europe aims to make a constructive contribution to policy affecting private capital investment in Europe. We provide information </a:t>
            </a:r>
            <a:br>
              <a:rPr lang="en-US" sz="850" dirty="0">
                <a:solidFill>
                  <a:schemeClr val="accent3"/>
                </a:solidFill>
              </a:rPr>
            </a:br>
            <a:r>
              <a:rPr lang="en-US" sz="850" dirty="0">
                <a:solidFill>
                  <a:schemeClr val="accent3"/>
                </a:solidFill>
              </a:rPr>
              <a:t>to the public on our members’ role in the economy. Our research provides the most authoritative source of data on trends and developments in our industry. And we </a:t>
            </a:r>
            <a:br>
              <a:rPr lang="en-US" sz="850" dirty="0">
                <a:solidFill>
                  <a:schemeClr val="accent3"/>
                </a:solidFill>
              </a:rPr>
            </a:br>
            <a:r>
              <a:rPr lang="en-US" sz="850" dirty="0">
                <a:solidFill>
                  <a:schemeClr val="accent3"/>
                </a:solidFill>
              </a:rPr>
              <a:t>hold leading events and premier trainings.</a:t>
            </a:r>
          </a:p>
          <a:p>
            <a:pPr>
              <a:spcAft>
                <a:spcPts val="400"/>
              </a:spcAft>
            </a:pPr>
            <a:r>
              <a:rPr lang="en-US" sz="850" dirty="0">
                <a:solidFill>
                  <a:schemeClr val="accent3"/>
                </a:solidFill>
              </a:rPr>
              <a:t>Invest Europe is the guardian of the industry’s professional standards, demanding accountability, good governance and transparency from our members.</a:t>
            </a:r>
          </a:p>
          <a:p>
            <a:pPr>
              <a:spcAft>
                <a:spcPts val="400"/>
              </a:spcAft>
            </a:pPr>
            <a:r>
              <a:rPr lang="en-US" sz="850" dirty="0">
                <a:solidFill>
                  <a:schemeClr val="accent3"/>
                </a:solidFill>
              </a:rPr>
              <a:t>Invest Europe is a non-profit </a:t>
            </a:r>
            <a:r>
              <a:rPr lang="en-US" sz="850" dirty="0" err="1">
                <a:solidFill>
                  <a:schemeClr val="accent3"/>
                </a:solidFill>
              </a:rPr>
              <a:t>organisation</a:t>
            </a:r>
            <a:r>
              <a:rPr lang="en-US" sz="850" dirty="0">
                <a:solidFill>
                  <a:schemeClr val="accent3"/>
                </a:solidFill>
              </a:rPr>
              <a:t> </a:t>
            </a:r>
            <a:br>
              <a:rPr lang="en-US" sz="850" dirty="0">
                <a:solidFill>
                  <a:schemeClr val="accent3"/>
                </a:solidFill>
              </a:rPr>
            </a:br>
            <a:r>
              <a:rPr lang="en-US" sz="850" dirty="0">
                <a:solidFill>
                  <a:schemeClr val="accent3"/>
                </a:solidFill>
              </a:rPr>
              <a:t>with 27 employees in Brussels, Belgium.</a:t>
            </a:r>
          </a:p>
          <a:p>
            <a:pPr>
              <a:spcAft>
                <a:spcPts val="400"/>
              </a:spcAft>
            </a:pPr>
            <a:r>
              <a:rPr lang="en-US" sz="850" dirty="0">
                <a:solidFill>
                  <a:schemeClr val="accent3"/>
                </a:solidFill>
              </a:rPr>
              <a:t/>
            </a:r>
            <a:br>
              <a:rPr lang="en-US" sz="850" dirty="0">
                <a:solidFill>
                  <a:schemeClr val="accent3"/>
                </a:solidFill>
              </a:rPr>
            </a:br>
            <a:endParaRPr lang="en-US" sz="850" dirty="0">
              <a:solidFill>
                <a:schemeClr val="accent3"/>
              </a:solidFill>
            </a:endParaRPr>
          </a:p>
        </p:txBody>
      </p:sp>
      <p:sp>
        <p:nvSpPr>
          <p:cNvPr id="34" name="TextBox 33">
            <a:extLst>
              <a:ext uri="{FF2B5EF4-FFF2-40B4-BE49-F238E27FC236}">
                <a16:creationId xmlns:a16="http://schemas.microsoft.com/office/drawing/2014/main" xmlns="" id="{9246A3D5-0804-4608-AE2F-948102A6F413}"/>
              </a:ext>
            </a:extLst>
          </p:cNvPr>
          <p:cNvSpPr txBox="1"/>
          <p:nvPr/>
        </p:nvSpPr>
        <p:spPr>
          <a:xfrm>
            <a:off x="7854973" y="1640965"/>
            <a:ext cx="1449756" cy="369332"/>
          </a:xfrm>
          <a:prstGeom prst="rect">
            <a:avLst/>
          </a:prstGeom>
          <a:noFill/>
        </p:spPr>
        <p:txBody>
          <a:bodyPr wrap="none" lIns="0" tIns="0" rIns="0" bIns="0" rtlCol="0">
            <a:spAutoFit/>
          </a:bodyPr>
          <a:lstStyle/>
          <a:p>
            <a:r>
              <a:rPr lang="fi-FI" sz="2400" spc="-20" dirty="0">
                <a:solidFill>
                  <a:schemeClr val="accent1"/>
                </a:solidFill>
              </a:rPr>
              <a:t>6.3 </a:t>
            </a:r>
            <a:r>
              <a:rPr lang="fi-FI" sz="2400" spc="-20" dirty="0" err="1">
                <a:solidFill>
                  <a:schemeClr val="accent1"/>
                </a:solidFill>
              </a:rPr>
              <a:t>million</a:t>
            </a:r>
            <a:endParaRPr lang="fi-FI" sz="2400" spc="-20" dirty="0">
              <a:solidFill>
                <a:schemeClr val="accent1"/>
              </a:solidFill>
            </a:endParaRPr>
          </a:p>
        </p:txBody>
      </p:sp>
      <p:sp>
        <p:nvSpPr>
          <p:cNvPr id="35" name="TextBox 34">
            <a:extLst>
              <a:ext uri="{FF2B5EF4-FFF2-40B4-BE49-F238E27FC236}">
                <a16:creationId xmlns:a16="http://schemas.microsoft.com/office/drawing/2014/main" xmlns="" id="{60034226-AEF6-4E2E-BAF0-E165D9B1C1F4}"/>
              </a:ext>
            </a:extLst>
          </p:cNvPr>
          <p:cNvSpPr txBox="1"/>
          <p:nvPr/>
        </p:nvSpPr>
        <p:spPr>
          <a:xfrm>
            <a:off x="7865795" y="1991695"/>
            <a:ext cx="1774593" cy="523220"/>
          </a:xfrm>
          <a:prstGeom prst="rect">
            <a:avLst/>
          </a:prstGeom>
          <a:noFill/>
        </p:spPr>
        <p:txBody>
          <a:bodyPr wrap="square" lIns="0" tIns="0" rIns="0" bIns="0" rtlCol="0">
            <a:spAutoFit/>
          </a:bodyPr>
          <a:lstStyle/>
          <a:p>
            <a:r>
              <a:rPr lang="en-GB" sz="850" dirty="0">
                <a:solidFill>
                  <a:schemeClr val="accent1"/>
                </a:solidFill>
              </a:rPr>
              <a:t>estimated number of people working for Invest Europe </a:t>
            </a:r>
            <a:br>
              <a:rPr lang="en-GB" sz="850" dirty="0">
                <a:solidFill>
                  <a:schemeClr val="accent1"/>
                </a:solidFill>
              </a:rPr>
            </a:br>
            <a:r>
              <a:rPr lang="en-GB" sz="850" dirty="0">
                <a:solidFill>
                  <a:schemeClr val="accent1"/>
                </a:solidFill>
              </a:rPr>
              <a:t>members’ portfolio companies </a:t>
            </a:r>
            <a:br>
              <a:rPr lang="en-GB" sz="850" dirty="0">
                <a:solidFill>
                  <a:schemeClr val="accent1"/>
                </a:solidFill>
              </a:rPr>
            </a:br>
            <a:r>
              <a:rPr lang="en-GB" sz="850" dirty="0">
                <a:solidFill>
                  <a:schemeClr val="accent1"/>
                </a:solidFill>
              </a:rPr>
              <a:t>as at end of 2019</a:t>
            </a:r>
          </a:p>
        </p:txBody>
      </p:sp>
      <p:cxnSp>
        <p:nvCxnSpPr>
          <p:cNvPr id="46" name="Straight Connector 45">
            <a:extLst>
              <a:ext uri="{FF2B5EF4-FFF2-40B4-BE49-F238E27FC236}">
                <a16:creationId xmlns:a16="http://schemas.microsoft.com/office/drawing/2014/main" xmlns="" id="{DC6E1F5F-92B3-4119-BB37-6207FDB19FCE}"/>
              </a:ext>
            </a:extLst>
          </p:cNvPr>
          <p:cNvCxnSpPr/>
          <p:nvPr/>
        </p:nvCxnSpPr>
        <p:spPr>
          <a:xfrm>
            <a:off x="7707198" y="1710933"/>
            <a:ext cx="0" cy="4363864"/>
          </a:xfrm>
          <a:prstGeom prst="line">
            <a:avLst/>
          </a:prstGeom>
          <a:ln>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xmlns="" id="{9246A3D5-0804-4608-AE2F-948102A6F413}"/>
              </a:ext>
            </a:extLst>
          </p:cNvPr>
          <p:cNvSpPr txBox="1"/>
          <p:nvPr/>
        </p:nvSpPr>
        <p:spPr>
          <a:xfrm>
            <a:off x="7854973" y="2651645"/>
            <a:ext cx="839012" cy="369332"/>
          </a:xfrm>
          <a:prstGeom prst="rect">
            <a:avLst/>
          </a:prstGeom>
          <a:noFill/>
        </p:spPr>
        <p:txBody>
          <a:bodyPr wrap="none" lIns="0" tIns="0" rIns="0" bIns="0" rtlCol="0">
            <a:spAutoFit/>
          </a:bodyPr>
          <a:lstStyle/>
          <a:p>
            <a:r>
              <a:rPr lang="is-IS" sz="2400" spc="-20" dirty="0">
                <a:solidFill>
                  <a:schemeClr val="accent1"/>
                </a:solidFill>
              </a:rPr>
              <a:t>8,662 </a:t>
            </a:r>
          </a:p>
        </p:txBody>
      </p:sp>
      <p:sp>
        <p:nvSpPr>
          <p:cNvPr id="49" name="TextBox 48">
            <a:extLst>
              <a:ext uri="{FF2B5EF4-FFF2-40B4-BE49-F238E27FC236}">
                <a16:creationId xmlns:a16="http://schemas.microsoft.com/office/drawing/2014/main" xmlns="" id="{60034226-AEF6-4E2E-BAF0-E165D9B1C1F4}"/>
              </a:ext>
            </a:extLst>
          </p:cNvPr>
          <p:cNvSpPr txBox="1"/>
          <p:nvPr/>
        </p:nvSpPr>
        <p:spPr>
          <a:xfrm>
            <a:off x="7865796" y="3002375"/>
            <a:ext cx="1738126" cy="261610"/>
          </a:xfrm>
          <a:prstGeom prst="rect">
            <a:avLst/>
          </a:prstGeom>
          <a:noFill/>
        </p:spPr>
        <p:txBody>
          <a:bodyPr wrap="square" lIns="0" tIns="0" rIns="0" bIns="0" rtlCol="0">
            <a:spAutoFit/>
          </a:bodyPr>
          <a:lstStyle/>
          <a:p>
            <a:r>
              <a:rPr lang="en-GB" sz="850" dirty="0">
                <a:solidFill>
                  <a:schemeClr val="accent1"/>
                </a:solidFill>
              </a:rPr>
              <a:t>active Invest Europe member portfolio companies in 2019</a:t>
            </a:r>
          </a:p>
        </p:txBody>
      </p:sp>
      <p:sp>
        <p:nvSpPr>
          <p:cNvPr id="23" name="TextBox 22">
            <a:extLst>
              <a:ext uri="{FF2B5EF4-FFF2-40B4-BE49-F238E27FC236}">
                <a16:creationId xmlns:a16="http://schemas.microsoft.com/office/drawing/2014/main" xmlns="" id="{60034226-AEF6-4E2E-BAF0-E165D9B1C1F4}"/>
              </a:ext>
            </a:extLst>
          </p:cNvPr>
          <p:cNvSpPr txBox="1"/>
          <p:nvPr/>
        </p:nvSpPr>
        <p:spPr>
          <a:xfrm>
            <a:off x="7865795" y="4634747"/>
            <a:ext cx="1774593" cy="276999"/>
          </a:xfrm>
          <a:prstGeom prst="rect">
            <a:avLst/>
          </a:prstGeom>
          <a:noFill/>
        </p:spPr>
        <p:txBody>
          <a:bodyPr wrap="square" lIns="0" tIns="0" rIns="0" bIns="0" rtlCol="0">
            <a:spAutoFit/>
          </a:bodyPr>
          <a:lstStyle/>
          <a:p>
            <a:r>
              <a:rPr lang="en-GB" sz="950" b="1" dirty="0">
                <a:solidFill>
                  <a:schemeClr val="tx2"/>
                </a:solidFill>
              </a:rPr>
              <a:t>For more information</a:t>
            </a:r>
          </a:p>
          <a:p>
            <a:r>
              <a:rPr lang="en-GB" sz="850" dirty="0">
                <a:solidFill>
                  <a:schemeClr val="accent3"/>
                </a:solidFill>
              </a:rPr>
              <a:t>Please visit </a:t>
            </a:r>
            <a:r>
              <a:rPr lang="en-GB" sz="850" dirty="0" err="1">
                <a:solidFill>
                  <a:schemeClr val="accent3"/>
                </a:solidFill>
              </a:rPr>
              <a:t>www.investeurope.eu</a:t>
            </a:r>
            <a:endParaRPr lang="en-GB" sz="850" dirty="0">
              <a:solidFill>
                <a:schemeClr val="accent3"/>
              </a:solidFill>
            </a:endParaRPr>
          </a:p>
        </p:txBody>
      </p:sp>
      <p:sp>
        <p:nvSpPr>
          <p:cNvPr id="26" name="TextBox 25">
            <a:extLst>
              <a:ext uri="{FF2B5EF4-FFF2-40B4-BE49-F238E27FC236}">
                <a16:creationId xmlns:a16="http://schemas.microsoft.com/office/drawing/2014/main" xmlns="" id="{9246A3D5-0804-4608-AE2F-948102A6F413}"/>
              </a:ext>
            </a:extLst>
          </p:cNvPr>
          <p:cNvSpPr txBox="1"/>
          <p:nvPr/>
        </p:nvSpPr>
        <p:spPr>
          <a:xfrm>
            <a:off x="7854973" y="3453627"/>
            <a:ext cx="1664238" cy="369332"/>
          </a:xfrm>
          <a:prstGeom prst="rect">
            <a:avLst/>
          </a:prstGeom>
          <a:noFill/>
        </p:spPr>
        <p:txBody>
          <a:bodyPr wrap="none" lIns="0" tIns="0" rIns="0" bIns="0" rtlCol="0">
            <a:spAutoFit/>
          </a:bodyPr>
          <a:lstStyle/>
          <a:p>
            <a:r>
              <a:rPr lang="de-DE" sz="2400" spc="-20" dirty="0">
                <a:solidFill>
                  <a:schemeClr val="accent1"/>
                </a:solidFill>
              </a:rPr>
              <a:t>€754 </a:t>
            </a:r>
            <a:r>
              <a:rPr lang="de-DE" sz="2400" spc="-20" dirty="0" err="1">
                <a:solidFill>
                  <a:schemeClr val="accent1"/>
                </a:solidFill>
              </a:rPr>
              <a:t>billion</a:t>
            </a:r>
            <a:r>
              <a:rPr lang="de-DE" sz="2400" spc="-20" dirty="0">
                <a:solidFill>
                  <a:schemeClr val="accent1"/>
                </a:solidFill>
              </a:rPr>
              <a:t> </a:t>
            </a:r>
          </a:p>
        </p:txBody>
      </p:sp>
      <p:sp>
        <p:nvSpPr>
          <p:cNvPr id="27" name="TextBox 26">
            <a:extLst>
              <a:ext uri="{FF2B5EF4-FFF2-40B4-BE49-F238E27FC236}">
                <a16:creationId xmlns:a16="http://schemas.microsoft.com/office/drawing/2014/main" xmlns="" id="{60034226-AEF6-4E2E-BAF0-E165D9B1C1F4}"/>
              </a:ext>
            </a:extLst>
          </p:cNvPr>
          <p:cNvSpPr txBox="1"/>
          <p:nvPr/>
        </p:nvSpPr>
        <p:spPr>
          <a:xfrm>
            <a:off x="7865796" y="3804357"/>
            <a:ext cx="1842084" cy="523220"/>
          </a:xfrm>
          <a:prstGeom prst="rect">
            <a:avLst/>
          </a:prstGeom>
          <a:noFill/>
        </p:spPr>
        <p:txBody>
          <a:bodyPr wrap="square" lIns="0" tIns="0" rIns="0" bIns="0" rtlCol="0">
            <a:spAutoFit/>
          </a:bodyPr>
          <a:lstStyle/>
          <a:p>
            <a:r>
              <a:rPr lang="en-GB" sz="850" dirty="0">
                <a:solidFill>
                  <a:schemeClr val="accent1"/>
                </a:solidFill>
              </a:rPr>
              <a:t>Capital managed by European PE </a:t>
            </a:r>
            <a:br>
              <a:rPr lang="en-GB" sz="850" dirty="0">
                <a:solidFill>
                  <a:schemeClr val="accent1"/>
                </a:solidFill>
              </a:rPr>
            </a:br>
            <a:r>
              <a:rPr lang="en-GB" sz="850" dirty="0">
                <a:solidFill>
                  <a:schemeClr val="accent1"/>
                </a:solidFill>
              </a:rPr>
              <a:t>at the end of 2020, including </a:t>
            </a:r>
            <a:br>
              <a:rPr lang="en-GB" sz="850" dirty="0">
                <a:solidFill>
                  <a:schemeClr val="accent1"/>
                </a:solidFill>
              </a:rPr>
            </a:br>
            <a:r>
              <a:rPr lang="en-GB" sz="850" dirty="0">
                <a:solidFill>
                  <a:schemeClr val="accent1"/>
                </a:solidFill>
              </a:rPr>
              <a:t>€283 billion of uncalled commitments</a:t>
            </a:r>
          </a:p>
          <a:p>
            <a:r>
              <a:rPr lang="en-GB" sz="850" dirty="0">
                <a:solidFill>
                  <a:schemeClr val="accent1"/>
                </a:solidFill>
              </a:rPr>
              <a:t>(‘dry powder’).</a:t>
            </a:r>
          </a:p>
        </p:txBody>
      </p:sp>
      <p:sp>
        <p:nvSpPr>
          <p:cNvPr id="20" name="TextBox 19">
            <a:extLst>
              <a:ext uri="{FF2B5EF4-FFF2-40B4-BE49-F238E27FC236}">
                <a16:creationId xmlns:a16="http://schemas.microsoft.com/office/drawing/2014/main" xmlns="" id="{173A8D39-0464-C64C-AC68-B31BE53CC697}"/>
              </a:ext>
            </a:extLst>
          </p:cNvPr>
          <p:cNvSpPr txBox="1"/>
          <p:nvPr/>
        </p:nvSpPr>
        <p:spPr>
          <a:xfrm>
            <a:off x="3071586" y="1690720"/>
            <a:ext cx="2414887" cy="181624"/>
          </a:xfrm>
          <a:prstGeom prst="rect">
            <a:avLst/>
          </a:prstGeom>
          <a:noFill/>
        </p:spPr>
        <p:txBody>
          <a:bodyPr wrap="square" lIns="0" tIns="0" rIns="0" bIns="0" numCol="1" spcCol="360000" rtlCol="0">
            <a:noAutofit/>
          </a:bodyPr>
          <a:lstStyle/>
          <a:p>
            <a:pPr>
              <a:spcAft>
                <a:spcPts val="400"/>
              </a:spcAft>
            </a:pPr>
            <a:r>
              <a:rPr lang="en-US" sz="850" b="1" dirty="0">
                <a:solidFill>
                  <a:schemeClr val="accent3"/>
                </a:solidFill>
              </a:rPr>
              <a:t>Our members</a:t>
            </a:r>
            <a:r>
              <a:rPr lang="en-US" sz="850" baseline="30000" dirty="0">
                <a:solidFill>
                  <a:schemeClr val="accent1"/>
                </a:solidFill>
              </a:rPr>
              <a:t>22</a:t>
            </a:r>
          </a:p>
        </p:txBody>
      </p:sp>
      <p:sp>
        <p:nvSpPr>
          <p:cNvPr id="21" name="TextBox 20">
            <a:extLst>
              <a:ext uri="{FF2B5EF4-FFF2-40B4-BE49-F238E27FC236}">
                <a16:creationId xmlns:a16="http://schemas.microsoft.com/office/drawing/2014/main" xmlns="" id="{173A8D39-0464-C64C-AC68-B31BE53CC697}"/>
              </a:ext>
            </a:extLst>
          </p:cNvPr>
          <p:cNvSpPr txBox="1"/>
          <p:nvPr/>
        </p:nvSpPr>
        <p:spPr>
          <a:xfrm>
            <a:off x="3071586" y="1934559"/>
            <a:ext cx="2075254" cy="190331"/>
          </a:xfrm>
          <a:prstGeom prst="rect">
            <a:avLst/>
          </a:prstGeom>
          <a:noFill/>
        </p:spPr>
        <p:txBody>
          <a:bodyPr wrap="square" lIns="0" tIns="0" rIns="0" bIns="0" numCol="1" spcCol="360000" rtlCol="0">
            <a:noAutofit/>
          </a:bodyPr>
          <a:lstStyle/>
          <a:p>
            <a:pPr>
              <a:spcAft>
                <a:spcPts val="400"/>
              </a:spcAft>
            </a:pPr>
            <a:r>
              <a:rPr lang="en-US" sz="850" b="1">
                <a:solidFill>
                  <a:schemeClr val="accent3"/>
                </a:solidFill>
              </a:rPr>
              <a:t>GP Members</a:t>
            </a:r>
            <a:endParaRPr lang="en-US" sz="850" b="1" dirty="0">
              <a:solidFill>
                <a:schemeClr val="accent3"/>
              </a:solidFill>
            </a:endParaRPr>
          </a:p>
        </p:txBody>
      </p:sp>
      <p:sp>
        <p:nvSpPr>
          <p:cNvPr id="22" name="TextBox 21">
            <a:extLst>
              <a:ext uri="{FF2B5EF4-FFF2-40B4-BE49-F238E27FC236}">
                <a16:creationId xmlns:a16="http://schemas.microsoft.com/office/drawing/2014/main" xmlns="" id="{173A8D39-0464-C64C-AC68-B31BE53CC697}"/>
              </a:ext>
            </a:extLst>
          </p:cNvPr>
          <p:cNvSpPr txBox="1"/>
          <p:nvPr/>
        </p:nvSpPr>
        <p:spPr>
          <a:xfrm>
            <a:off x="5387993" y="1934559"/>
            <a:ext cx="2075254" cy="190331"/>
          </a:xfrm>
          <a:prstGeom prst="rect">
            <a:avLst/>
          </a:prstGeom>
          <a:noFill/>
        </p:spPr>
        <p:txBody>
          <a:bodyPr wrap="square" lIns="0" tIns="0" rIns="0" bIns="0" numCol="1" spcCol="360000" rtlCol="0">
            <a:noAutofit/>
          </a:bodyPr>
          <a:lstStyle/>
          <a:p>
            <a:pPr>
              <a:spcAft>
                <a:spcPts val="400"/>
              </a:spcAft>
            </a:pPr>
            <a:r>
              <a:rPr lang="en-US" sz="850" b="1" dirty="0">
                <a:solidFill>
                  <a:schemeClr val="accent3"/>
                </a:solidFill>
              </a:rPr>
              <a:t>LP Members</a:t>
            </a:r>
          </a:p>
        </p:txBody>
      </p:sp>
      <p:sp>
        <p:nvSpPr>
          <p:cNvPr id="24" name="TextBox 23">
            <a:extLst>
              <a:ext uri="{FF2B5EF4-FFF2-40B4-BE49-F238E27FC236}">
                <a16:creationId xmlns:a16="http://schemas.microsoft.com/office/drawing/2014/main" xmlns="" id="{173A8D39-0464-C64C-AC68-B31BE53CC697}"/>
              </a:ext>
            </a:extLst>
          </p:cNvPr>
          <p:cNvSpPr txBox="1"/>
          <p:nvPr/>
        </p:nvSpPr>
        <p:spPr>
          <a:xfrm>
            <a:off x="3071586" y="3475976"/>
            <a:ext cx="2075254" cy="190331"/>
          </a:xfrm>
          <a:prstGeom prst="rect">
            <a:avLst/>
          </a:prstGeom>
          <a:noFill/>
        </p:spPr>
        <p:txBody>
          <a:bodyPr wrap="square" lIns="0" tIns="0" rIns="0" bIns="0" numCol="1" spcCol="360000" rtlCol="0">
            <a:noAutofit/>
          </a:bodyPr>
          <a:lstStyle/>
          <a:p>
            <a:pPr>
              <a:spcAft>
                <a:spcPts val="400"/>
              </a:spcAft>
            </a:pPr>
            <a:r>
              <a:rPr lang="en-US" sz="850" b="1" dirty="0">
                <a:solidFill>
                  <a:schemeClr val="accent3"/>
                </a:solidFill>
              </a:rPr>
              <a:t>Associate Members</a:t>
            </a:r>
          </a:p>
        </p:txBody>
      </p:sp>
      <p:sp>
        <p:nvSpPr>
          <p:cNvPr id="28" name="TextBox 27">
            <a:extLst>
              <a:ext uri="{FF2B5EF4-FFF2-40B4-BE49-F238E27FC236}">
                <a16:creationId xmlns:a16="http://schemas.microsoft.com/office/drawing/2014/main" xmlns="" id="{173A8D39-0464-C64C-AC68-B31BE53CC697}"/>
              </a:ext>
            </a:extLst>
          </p:cNvPr>
          <p:cNvSpPr txBox="1"/>
          <p:nvPr/>
        </p:nvSpPr>
        <p:spPr>
          <a:xfrm>
            <a:off x="5387993" y="3475976"/>
            <a:ext cx="2075254" cy="190331"/>
          </a:xfrm>
          <a:prstGeom prst="rect">
            <a:avLst/>
          </a:prstGeom>
          <a:noFill/>
        </p:spPr>
        <p:txBody>
          <a:bodyPr wrap="square" lIns="0" tIns="0" rIns="0" bIns="0" numCol="1" spcCol="360000" rtlCol="0">
            <a:noAutofit/>
          </a:bodyPr>
          <a:lstStyle/>
          <a:p>
            <a:pPr>
              <a:spcAft>
                <a:spcPts val="400"/>
              </a:spcAft>
            </a:pPr>
            <a:r>
              <a:rPr lang="en-US" sz="850" b="1" dirty="0">
                <a:solidFill>
                  <a:schemeClr val="accent3"/>
                </a:solidFill>
              </a:rPr>
              <a:t>Member firms located in</a:t>
            </a:r>
          </a:p>
        </p:txBody>
      </p:sp>
      <p:sp>
        <p:nvSpPr>
          <p:cNvPr id="31" name="TextBox 30">
            <a:extLst>
              <a:ext uri="{FF2B5EF4-FFF2-40B4-BE49-F238E27FC236}">
                <a16:creationId xmlns:a16="http://schemas.microsoft.com/office/drawing/2014/main" xmlns="" id="{9246A3D5-0804-4608-AE2F-948102A6F413}"/>
              </a:ext>
            </a:extLst>
          </p:cNvPr>
          <p:cNvSpPr txBox="1"/>
          <p:nvPr/>
        </p:nvSpPr>
        <p:spPr>
          <a:xfrm>
            <a:off x="5390447" y="3652644"/>
            <a:ext cx="318677" cy="369332"/>
          </a:xfrm>
          <a:prstGeom prst="rect">
            <a:avLst/>
          </a:prstGeom>
          <a:noFill/>
        </p:spPr>
        <p:txBody>
          <a:bodyPr wrap="none" lIns="0" tIns="0" rIns="0" bIns="0" rtlCol="0">
            <a:spAutoFit/>
          </a:bodyPr>
          <a:lstStyle/>
          <a:p>
            <a:r>
              <a:rPr lang="fi-FI" sz="2400" spc="-10" dirty="0">
                <a:solidFill>
                  <a:schemeClr val="accent2"/>
                </a:solidFill>
              </a:rPr>
              <a:t>42</a:t>
            </a:r>
          </a:p>
        </p:txBody>
      </p:sp>
      <p:sp>
        <p:nvSpPr>
          <p:cNvPr id="32" name="TextBox 31">
            <a:extLst>
              <a:ext uri="{FF2B5EF4-FFF2-40B4-BE49-F238E27FC236}">
                <a16:creationId xmlns:a16="http://schemas.microsoft.com/office/drawing/2014/main" xmlns="" id="{60034226-AEF6-4E2E-BAF0-E165D9B1C1F4}"/>
              </a:ext>
            </a:extLst>
          </p:cNvPr>
          <p:cNvSpPr txBox="1"/>
          <p:nvPr/>
        </p:nvSpPr>
        <p:spPr>
          <a:xfrm>
            <a:off x="5401269" y="4003374"/>
            <a:ext cx="642479" cy="261610"/>
          </a:xfrm>
          <a:prstGeom prst="rect">
            <a:avLst/>
          </a:prstGeom>
          <a:noFill/>
        </p:spPr>
        <p:txBody>
          <a:bodyPr wrap="square" lIns="0" tIns="0" rIns="0" bIns="0" rtlCol="0">
            <a:spAutoFit/>
          </a:bodyPr>
          <a:lstStyle/>
          <a:p>
            <a:r>
              <a:rPr lang="en-GB" sz="850" dirty="0">
                <a:solidFill>
                  <a:schemeClr val="accent2"/>
                </a:solidFill>
              </a:rPr>
              <a:t>countries in Europe</a:t>
            </a:r>
          </a:p>
        </p:txBody>
      </p:sp>
      <p:sp>
        <p:nvSpPr>
          <p:cNvPr id="33" name="TextBox 32">
            <a:extLst>
              <a:ext uri="{FF2B5EF4-FFF2-40B4-BE49-F238E27FC236}">
                <a16:creationId xmlns:a16="http://schemas.microsoft.com/office/drawing/2014/main" xmlns="" id="{9246A3D5-0804-4608-AE2F-948102A6F413}"/>
              </a:ext>
            </a:extLst>
          </p:cNvPr>
          <p:cNvSpPr txBox="1"/>
          <p:nvPr/>
        </p:nvSpPr>
        <p:spPr>
          <a:xfrm>
            <a:off x="6252596" y="3652644"/>
            <a:ext cx="318677" cy="369332"/>
          </a:xfrm>
          <a:prstGeom prst="rect">
            <a:avLst/>
          </a:prstGeom>
          <a:noFill/>
        </p:spPr>
        <p:txBody>
          <a:bodyPr wrap="none" lIns="0" tIns="0" rIns="0" bIns="0" rtlCol="0">
            <a:spAutoFit/>
          </a:bodyPr>
          <a:lstStyle/>
          <a:p>
            <a:r>
              <a:rPr lang="fi-FI" sz="2400" spc="-50" dirty="0">
                <a:solidFill>
                  <a:schemeClr val="accent2"/>
                </a:solidFill>
              </a:rPr>
              <a:t>15</a:t>
            </a:r>
          </a:p>
        </p:txBody>
      </p:sp>
      <p:sp>
        <p:nvSpPr>
          <p:cNvPr id="36" name="TextBox 35">
            <a:extLst>
              <a:ext uri="{FF2B5EF4-FFF2-40B4-BE49-F238E27FC236}">
                <a16:creationId xmlns:a16="http://schemas.microsoft.com/office/drawing/2014/main" xmlns="" id="{60034226-AEF6-4E2E-BAF0-E165D9B1C1F4}"/>
              </a:ext>
            </a:extLst>
          </p:cNvPr>
          <p:cNvSpPr txBox="1"/>
          <p:nvPr/>
        </p:nvSpPr>
        <p:spPr>
          <a:xfrm>
            <a:off x="6263418" y="4003374"/>
            <a:ext cx="825359" cy="261610"/>
          </a:xfrm>
          <a:prstGeom prst="rect">
            <a:avLst/>
          </a:prstGeom>
          <a:noFill/>
        </p:spPr>
        <p:txBody>
          <a:bodyPr wrap="square" lIns="0" tIns="0" rIns="0" bIns="0" rtlCol="0">
            <a:spAutoFit/>
          </a:bodyPr>
          <a:lstStyle/>
          <a:p>
            <a:r>
              <a:rPr lang="en-GB" sz="850" dirty="0">
                <a:solidFill>
                  <a:schemeClr val="accent2"/>
                </a:solidFill>
              </a:rPr>
              <a:t>countries outside Europe</a:t>
            </a:r>
          </a:p>
        </p:txBody>
      </p:sp>
      <p:graphicFrame>
        <p:nvGraphicFramePr>
          <p:cNvPr id="6" name="Chart 5">
            <a:extLst>
              <a:ext uri="{FF2B5EF4-FFF2-40B4-BE49-F238E27FC236}">
                <a16:creationId xmlns:a16="http://schemas.microsoft.com/office/drawing/2014/main" xmlns="" id="{30535161-1EE7-1449-9CE6-A10ED1661BD9}"/>
              </a:ext>
            </a:extLst>
          </p:cNvPr>
          <p:cNvGraphicFramePr/>
          <p:nvPr>
            <p:extLst>
              <p:ext uri="{D42A27DB-BD31-4B8C-83A1-F6EECF244321}">
                <p14:modId xmlns:p14="http://schemas.microsoft.com/office/powerpoint/2010/main" val="2606881721"/>
              </p:ext>
            </p:extLst>
          </p:nvPr>
        </p:nvGraphicFramePr>
        <p:xfrm>
          <a:off x="3068910" y="2226107"/>
          <a:ext cx="1030013" cy="929709"/>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a:extLst>
              <a:ext uri="{FF2B5EF4-FFF2-40B4-BE49-F238E27FC236}">
                <a16:creationId xmlns:a16="http://schemas.microsoft.com/office/drawing/2014/main" xmlns="" id="{BC308278-E06D-3949-9B3E-7F128A4BDCC2}"/>
              </a:ext>
            </a:extLst>
          </p:cNvPr>
          <p:cNvSpPr txBox="1"/>
          <p:nvPr/>
        </p:nvSpPr>
        <p:spPr>
          <a:xfrm>
            <a:off x="3340099" y="2523252"/>
            <a:ext cx="508000" cy="307777"/>
          </a:xfrm>
          <a:prstGeom prst="rect">
            <a:avLst/>
          </a:prstGeom>
          <a:noFill/>
        </p:spPr>
        <p:txBody>
          <a:bodyPr wrap="square" rtlCol="0">
            <a:spAutoFit/>
          </a:bodyPr>
          <a:lstStyle/>
          <a:p>
            <a:pPr algn="ctr"/>
            <a:r>
              <a:rPr lang="en-US" sz="700" dirty="0">
                <a:solidFill>
                  <a:srgbClr val="004F79"/>
                </a:solidFill>
              </a:rPr>
              <a:t>Total 312</a:t>
            </a:r>
          </a:p>
        </p:txBody>
      </p:sp>
      <p:graphicFrame>
        <p:nvGraphicFramePr>
          <p:cNvPr id="37" name="Chart 36">
            <a:extLst>
              <a:ext uri="{FF2B5EF4-FFF2-40B4-BE49-F238E27FC236}">
                <a16:creationId xmlns:a16="http://schemas.microsoft.com/office/drawing/2014/main" xmlns="" id="{5D47E993-85E6-C141-AF3E-058333FF43F5}"/>
              </a:ext>
            </a:extLst>
          </p:cNvPr>
          <p:cNvGraphicFramePr/>
          <p:nvPr>
            <p:extLst>
              <p:ext uri="{D42A27DB-BD31-4B8C-83A1-F6EECF244321}">
                <p14:modId xmlns:p14="http://schemas.microsoft.com/office/powerpoint/2010/main" val="3522265944"/>
              </p:ext>
            </p:extLst>
          </p:nvPr>
        </p:nvGraphicFramePr>
        <p:xfrm>
          <a:off x="5380310" y="2226107"/>
          <a:ext cx="1030013" cy="929709"/>
        </p:xfrm>
        <a:graphic>
          <a:graphicData uri="http://schemas.openxmlformats.org/drawingml/2006/chart">
            <c:chart xmlns:c="http://schemas.openxmlformats.org/drawingml/2006/chart" xmlns:r="http://schemas.openxmlformats.org/officeDocument/2006/relationships" r:id="rId3"/>
          </a:graphicData>
        </a:graphic>
      </p:graphicFrame>
      <p:sp>
        <p:nvSpPr>
          <p:cNvPr id="38" name="TextBox 37">
            <a:extLst>
              <a:ext uri="{FF2B5EF4-FFF2-40B4-BE49-F238E27FC236}">
                <a16:creationId xmlns:a16="http://schemas.microsoft.com/office/drawing/2014/main" xmlns="" id="{86ED1053-F571-4A48-8F77-C590CA443502}"/>
              </a:ext>
            </a:extLst>
          </p:cNvPr>
          <p:cNvSpPr txBox="1"/>
          <p:nvPr/>
        </p:nvSpPr>
        <p:spPr>
          <a:xfrm>
            <a:off x="5651499" y="2523252"/>
            <a:ext cx="508000" cy="307777"/>
          </a:xfrm>
          <a:prstGeom prst="rect">
            <a:avLst/>
          </a:prstGeom>
          <a:noFill/>
        </p:spPr>
        <p:txBody>
          <a:bodyPr wrap="square" rtlCol="0">
            <a:spAutoFit/>
          </a:bodyPr>
          <a:lstStyle/>
          <a:p>
            <a:pPr algn="ctr"/>
            <a:r>
              <a:rPr lang="en-US" sz="700" dirty="0">
                <a:solidFill>
                  <a:srgbClr val="004F79"/>
                </a:solidFill>
              </a:rPr>
              <a:t>Total</a:t>
            </a:r>
            <a:br>
              <a:rPr lang="en-US" sz="700" dirty="0">
                <a:solidFill>
                  <a:srgbClr val="004F79"/>
                </a:solidFill>
              </a:rPr>
            </a:br>
            <a:r>
              <a:rPr lang="en-US" sz="700" dirty="0">
                <a:solidFill>
                  <a:srgbClr val="004F79"/>
                </a:solidFill>
              </a:rPr>
              <a:t>149</a:t>
            </a:r>
          </a:p>
        </p:txBody>
      </p:sp>
      <p:graphicFrame>
        <p:nvGraphicFramePr>
          <p:cNvPr id="39" name="Chart 38">
            <a:extLst>
              <a:ext uri="{FF2B5EF4-FFF2-40B4-BE49-F238E27FC236}">
                <a16:creationId xmlns:a16="http://schemas.microsoft.com/office/drawing/2014/main" xmlns="" id="{2E64C10F-3E38-AC4A-B10D-87441C2DA7D1}"/>
              </a:ext>
            </a:extLst>
          </p:cNvPr>
          <p:cNvGraphicFramePr/>
          <p:nvPr>
            <p:extLst>
              <p:ext uri="{D42A27DB-BD31-4B8C-83A1-F6EECF244321}">
                <p14:modId xmlns:p14="http://schemas.microsoft.com/office/powerpoint/2010/main" val="1797212354"/>
              </p:ext>
            </p:extLst>
          </p:nvPr>
        </p:nvGraphicFramePr>
        <p:xfrm>
          <a:off x="3065379" y="3790119"/>
          <a:ext cx="1030013" cy="929709"/>
        </p:xfrm>
        <a:graphic>
          <a:graphicData uri="http://schemas.openxmlformats.org/drawingml/2006/chart">
            <c:chart xmlns:c="http://schemas.openxmlformats.org/drawingml/2006/chart" xmlns:r="http://schemas.openxmlformats.org/officeDocument/2006/relationships" r:id="rId4"/>
          </a:graphicData>
        </a:graphic>
      </p:graphicFrame>
      <p:sp>
        <p:nvSpPr>
          <p:cNvPr id="40" name="TextBox 39">
            <a:extLst>
              <a:ext uri="{FF2B5EF4-FFF2-40B4-BE49-F238E27FC236}">
                <a16:creationId xmlns:a16="http://schemas.microsoft.com/office/drawing/2014/main" xmlns="" id="{07A03FDC-4713-1847-929D-1351E731A43F}"/>
              </a:ext>
            </a:extLst>
          </p:cNvPr>
          <p:cNvSpPr txBox="1"/>
          <p:nvPr/>
        </p:nvSpPr>
        <p:spPr>
          <a:xfrm>
            <a:off x="3336568" y="4087264"/>
            <a:ext cx="508000" cy="307777"/>
          </a:xfrm>
          <a:prstGeom prst="rect">
            <a:avLst/>
          </a:prstGeom>
          <a:noFill/>
        </p:spPr>
        <p:txBody>
          <a:bodyPr wrap="square" rtlCol="0">
            <a:spAutoFit/>
          </a:bodyPr>
          <a:lstStyle/>
          <a:p>
            <a:pPr algn="ctr"/>
            <a:r>
              <a:rPr lang="en-US" sz="700" dirty="0">
                <a:solidFill>
                  <a:srgbClr val="004F79"/>
                </a:solidFill>
              </a:rPr>
              <a:t>Total</a:t>
            </a:r>
            <a:br>
              <a:rPr lang="en-US" sz="700" dirty="0">
                <a:solidFill>
                  <a:srgbClr val="004F79"/>
                </a:solidFill>
              </a:rPr>
            </a:br>
            <a:r>
              <a:rPr lang="en-US" sz="700" dirty="0">
                <a:solidFill>
                  <a:srgbClr val="004F79"/>
                </a:solidFill>
              </a:rPr>
              <a:t>102</a:t>
            </a:r>
          </a:p>
        </p:txBody>
      </p:sp>
      <p:sp>
        <p:nvSpPr>
          <p:cNvPr id="13" name="Rectangle 12">
            <a:extLst>
              <a:ext uri="{FF2B5EF4-FFF2-40B4-BE49-F238E27FC236}">
                <a16:creationId xmlns:a16="http://schemas.microsoft.com/office/drawing/2014/main" xmlns="" id="{CFBEA984-FE1C-EE43-819C-464AD6381EB6}"/>
              </a:ext>
            </a:extLst>
          </p:cNvPr>
          <p:cNvSpPr/>
          <p:nvPr/>
        </p:nvSpPr>
        <p:spPr>
          <a:xfrm>
            <a:off x="4172698" y="2311412"/>
            <a:ext cx="56488" cy="564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xmlns="" id="{E6374F33-DD0E-AA46-A7E9-A12C486B6D74}"/>
              </a:ext>
            </a:extLst>
          </p:cNvPr>
          <p:cNvSpPr/>
          <p:nvPr/>
        </p:nvSpPr>
        <p:spPr>
          <a:xfrm>
            <a:off x="4172698" y="2451112"/>
            <a:ext cx="56488" cy="56488"/>
          </a:xfrm>
          <a:prstGeom prst="rect">
            <a:avLst/>
          </a:prstGeom>
          <a:solidFill>
            <a:srgbClr val="90D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Table 14">
            <a:extLst>
              <a:ext uri="{FF2B5EF4-FFF2-40B4-BE49-F238E27FC236}">
                <a16:creationId xmlns:a16="http://schemas.microsoft.com/office/drawing/2014/main" xmlns="" id="{E0E8854D-CEF6-BE49-AAF8-218C52711AC8}"/>
              </a:ext>
            </a:extLst>
          </p:cNvPr>
          <p:cNvGraphicFramePr>
            <a:graphicFrameLocks noGrp="1"/>
          </p:cNvGraphicFramePr>
          <p:nvPr>
            <p:extLst>
              <p:ext uri="{D42A27DB-BD31-4B8C-83A1-F6EECF244321}">
                <p14:modId xmlns:p14="http://schemas.microsoft.com/office/powerpoint/2010/main" val="1219841570"/>
              </p:ext>
            </p:extLst>
          </p:nvPr>
        </p:nvGraphicFramePr>
        <p:xfrm>
          <a:off x="4162126" y="2265893"/>
          <a:ext cx="922572" cy="285360"/>
        </p:xfrm>
        <a:graphic>
          <a:graphicData uri="http://schemas.openxmlformats.org/drawingml/2006/table">
            <a:tbl>
              <a:tblPr firstRow="1" bandRow="1">
                <a:tableStyleId>{5C22544A-7EE6-4342-B048-85BDC9FD1C3A}</a:tableStyleId>
              </a:tblPr>
              <a:tblGrid>
                <a:gridCol w="461286">
                  <a:extLst>
                    <a:ext uri="{9D8B030D-6E8A-4147-A177-3AD203B41FA5}">
                      <a16:colId xmlns:a16="http://schemas.microsoft.com/office/drawing/2014/main" xmlns="" val="1498009735"/>
                    </a:ext>
                  </a:extLst>
                </a:gridCol>
                <a:gridCol w="461286">
                  <a:extLst>
                    <a:ext uri="{9D8B030D-6E8A-4147-A177-3AD203B41FA5}">
                      <a16:colId xmlns:a16="http://schemas.microsoft.com/office/drawing/2014/main" xmlns="" val="4248783490"/>
                    </a:ext>
                  </a:extLst>
                </a:gridCol>
              </a:tblGrid>
              <a:tr h="79815">
                <a:tc>
                  <a:txBody>
                    <a:bodyPr/>
                    <a:lstStyle/>
                    <a:p>
                      <a:r>
                        <a:rPr lang="en-US" sz="700" b="0" dirty="0">
                          <a:solidFill>
                            <a:srgbClr val="6E8090"/>
                          </a:solidFill>
                        </a:rPr>
                        <a:t>Buyout</a:t>
                      </a:r>
                    </a:p>
                  </a:txBody>
                  <a:tcPr marL="108000" marR="0" marT="18000" marB="18000">
                    <a:lnL w="12700" cmpd="sng">
                      <a:noFill/>
                    </a:lnL>
                    <a:lnR w="12700" cmpd="sng">
                      <a:noFill/>
                    </a:lnR>
                    <a:lnT w="12700" cmpd="sng">
                      <a:noFill/>
                    </a:lnT>
                    <a:lnB w="3175" cap="flat" cmpd="sng" algn="ctr">
                      <a:solidFill>
                        <a:srgbClr val="6E809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700" b="0" dirty="0">
                          <a:solidFill>
                            <a:srgbClr val="6E8090"/>
                          </a:solidFill>
                          <a:latin typeface="+mn-lt"/>
                        </a:rPr>
                        <a:t>161</a:t>
                      </a:r>
                    </a:p>
                  </a:txBody>
                  <a:tcPr marL="0" marR="0" marT="18000" marB="18000">
                    <a:lnL w="12700" cmpd="sng">
                      <a:noFill/>
                    </a:lnL>
                    <a:lnR w="12700" cmpd="sng">
                      <a:noFill/>
                    </a:lnR>
                    <a:lnT w="12700" cmpd="sng">
                      <a:noFill/>
                    </a:lnT>
                    <a:lnB w="3175" cap="flat" cmpd="sng" algn="ctr">
                      <a:solidFill>
                        <a:srgbClr val="6E809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4115448607"/>
                  </a:ext>
                </a:extLst>
              </a:tr>
              <a:tr h="79815">
                <a:tc>
                  <a:txBody>
                    <a:bodyPr/>
                    <a:lstStyle/>
                    <a:p>
                      <a:r>
                        <a:rPr lang="en-US" sz="700" dirty="0">
                          <a:solidFill>
                            <a:srgbClr val="6E8090"/>
                          </a:solidFill>
                        </a:rPr>
                        <a:t>VC</a:t>
                      </a:r>
                    </a:p>
                  </a:txBody>
                  <a:tcPr marL="108000" marR="0" marT="18000" marB="18000">
                    <a:lnL w="12700" cmpd="sng">
                      <a:noFill/>
                    </a:lnL>
                    <a:lnR w="12700" cmpd="sng">
                      <a:noFill/>
                    </a:lnR>
                    <a:lnT w="3175" cap="flat" cmpd="sng" algn="ctr">
                      <a:solidFill>
                        <a:srgbClr val="6E8090"/>
                      </a:solidFill>
                      <a:prstDash val="solid"/>
                      <a:round/>
                      <a:headEnd type="none" w="med" len="med"/>
                      <a:tailEnd type="none" w="med" len="med"/>
                    </a:lnT>
                    <a:lnB w="3175" cap="flat" cmpd="sng" algn="ctr">
                      <a:solidFill>
                        <a:srgbClr val="6E809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700" dirty="0">
                          <a:solidFill>
                            <a:srgbClr val="6E8090"/>
                          </a:solidFill>
                          <a:latin typeface="+mn-lt"/>
                        </a:rPr>
                        <a:t>151</a:t>
                      </a:r>
                    </a:p>
                  </a:txBody>
                  <a:tcPr marL="0" marR="0" marT="18000" marB="18000">
                    <a:lnL w="12700" cmpd="sng">
                      <a:noFill/>
                    </a:lnL>
                    <a:lnR w="12700" cmpd="sng">
                      <a:noFill/>
                    </a:lnR>
                    <a:lnT w="3175" cap="flat" cmpd="sng" algn="ctr">
                      <a:solidFill>
                        <a:srgbClr val="6E8090"/>
                      </a:solidFill>
                      <a:prstDash val="solid"/>
                      <a:round/>
                      <a:headEnd type="none" w="med" len="med"/>
                      <a:tailEnd type="none" w="med" len="med"/>
                    </a:lnT>
                    <a:lnB w="3175" cap="flat" cmpd="sng" algn="ctr">
                      <a:solidFill>
                        <a:srgbClr val="6E809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765360310"/>
                  </a:ext>
                </a:extLst>
              </a:tr>
            </a:tbl>
          </a:graphicData>
        </a:graphic>
      </p:graphicFrame>
      <p:sp>
        <p:nvSpPr>
          <p:cNvPr id="42" name="Rectangle 41">
            <a:extLst>
              <a:ext uri="{FF2B5EF4-FFF2-40B4-BE49-F238E27FC236}">
                <a16:creationId xmlns:a16="http://schemas.microsoft.com/office/drawing/2014/main" xmlns="" id="{76D112C9-9C42-2243-9944-763A5EE44AD9}"/>
              </a:ext>
            </a:extLst>
          </p:cNvPr>
          <p:cNvSpPr/>
          <p:nvPr/>
        </p:nvSpPr>
        <p:spPr>
          <a:xfrm>
            <a:off x="6487273" y="2311412"/>
            <a:ext cx="56488" cy="564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xmlns="" id="{F6EE4C3F-960F-6A44-AEF7-1FD2C1853399}"/>
              </a:ext>
            </a:extLst>
          </p:cNvPr>
          <p:cNvSpPr/>
          <p:nvPr/>
        </p:nvSpPr>
        <p:spPr>
          <a:xfrm>
            <a:off x="6487273" y="2451112"/>
            <a:ext cx="56488" cy="56488"/>
          </a:xfrm>
          <a:prstGeom prst="rect">
            <a:avLst/>
          </a:prstGeom>
          <a:solidFill>
            <a:srgbClr val="90D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4" name="Table 14">
            <a:extLst>
              <a:ext uri="{FF2B5EF4-FFF2-40B4-BE49-F238E27FC236}">
                <a16:creationId xmlns:a16="http://schemas.microsoft.com/office/drawing/2014/main" xmlns="" id="{7E6A304B-20CE-9242-AED6-3C7EECBCEE56}"/>
              </a:ext>
            </a:extLst>
          </p:cNvPr>
          <p:cNvGraphicFramePr>
            <a:graphicFrameLocks noGrp="1"/>
          </p:cNvGraphicFramePr>
          <p:nvPr>
            <p:extLst>
              <p:ext uri="{D42A27DB-BD31-4B8C-83A1-F6EECF244321}">
                <p14:modId xmlns:p14="http://schemas.microsoft.com/office/powerpoint/2010/main" val="1121926063"/>
              </p:ext>
            </p:extLst>
          </p:nvPr>
        </p:nvGraphicFramePr>
        <p:xfrm>
          <a:off x="6476701" y="2265893"/>
          <a:ext cx="922572" cy="285360"/>
        </p:xfrm>
        <a:graphic>
          <a:graphicData uri="http://schemas.openxmlformats.org/drawingml/2006/table">
            <a:tbl>
              <a:tblPr firstRow="1" bandRow="1">
                <a:tableStyleId>{5C22544A-7EE6-4342-B048-85BDC9FD1C3A}</a:tableStyleId>
              </a:tblPr>
              <a:tblGrid>
                <a:gridCol w="708324">
                  <a:extLst>
                    <a:ext uri="{9D8B030D-6E8A-4147-A177-3AD203B41FA5}">
                      <a16:colId xmlns:a16="http://schemas.microsoft.com/office/drawing/2014/main" xmlns="" val="1498009735"/>
                    </a:ext>
                  </a:extLst>
                </a:gridCol>
                <a:gridCol w="214248">
                  <a:extLst>
                    <a:ext uri="{9D8B030D-6E8A-4147-A177-3AD203B41FA5}">
                      <a16:colId xmlns:a16="http://schemas.microsoft.com/office/drawing/2014/main" xmlns="" val="4248783490"/>
                    </a:ext>
                  </a:extLst>
                </a:gridCol>
              </a:tblGrid>
              <a:tr h="79815">
                <a:tc>
                  <a:txBody>
                    <a:bodyPr/>
                    <a:lstStyle/>
                    <a:p>
                      <a:r>
                        <a:rPr lang="en-US" sz="700" b="0" dirty="0">
                          <a:solidFill>
                            <a:srgbClr val="6E8090"/>
                          </a:solidFill>
                        </a:rPr>
                        <a:t>Inst. Investor</a:t>
                      </a:r>
                    </a:p>
                  </a:txBody>
                  <a:tcPr marL="108000" marR="0" marT="18000" marB="18000">
                    <a:lnL w="12700" cmpd="sng">
                      <a:noFill/>
                    </a:lnL>
                    <a:lnR w="12700" cmpd="sng">
                      <a:noFill/>
                    </a:lnR>
                    <a:lnT w="12700" cmpd="sng">
                      <a:noFill/>
                    </a:lnT>
                    <a:lnB w="3175" cap="flat" cmpd="sng" algn="ctr">
                      <a:solidFill>
                        <a:srgbClr val="6E809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700" b="0" dirty="0">
                          <a:solidFill>
                            <a:srgbClr val="6E8090"/>
                          </a:solidFill>
                          <a:latin typeface="+mn-lt"/>
                        </a:rPr>
                        <a:t>84</a:t>
                      </a:r>
                    </a:p>
                  </a:txBody>
                  <a:tcPr marL="0" marR="0" marT="18000" marB="18000">
                    <a:lnL w="12700" cmpd="sng">
                      <a:noFill/>
                    </a:lnL>
                    <a:lnR w="12700" cmpd="sng">
                      <a:noFill/>
                    </a:lnR>
                    <a:lnT w="12700" cmpd="sng">
                      <a:noFill/>
                    </a:lnT>
                    <a:lnB w="3175" cap="flat" cmpd="sng" algn="ctr">
                      <a:solidFill>
                        <a:srgbClr val="6E809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4115448607"/>
                  </a:ext>
                </a:extLst>
              </a:tr>
              <a:tr h="79815">
                <a:tc>
                  <a:txBody>
                    <a:bodyPr/>
                    <a:lstStyle/>
                    <a:p>
                      <a:r>
                        <a:rPr lang="en-US" sz="700" dirty="0">
                          <a:solidFill>
                            <a:srgbClr val="6E8090"/>
                          </a:solidFill>
                        </a:rPr>
                        <a:t>Fund of Funds</a:t>
                      </a:r>
                    </a:p>
                  </a:txBody>
                  <a:tcPr marL="108000" marR="0" marT="18000" marB="18000">
                    <a:lnL w="12700" cmpd="sng">
                      <a:noFill/>
                    </a:lnL>
                    <a:lnR w="12700" cmpd="sng">
                      <a:noFill/>
                    </a:lnR>
                    <a:lnT w="3175" cap="flat" cmpd="sng" algn="ctr">
                      <a:solidFill>
                        <a:srgbClr val="6E8090"/>
                      </a:solidFill>
                      <a:prstDash val="solid"/>
                      <a:round/>
                      <a:headEnd type="none" w="med" len="med"/>
                      <a:tailEnd type="none" w="med" len="med"/>
                    </a:lnT>
                    <a:lnB w="3175" cap="flat" cmpd="sng" algn="ctr">
                      <a:solidFill>
                        <a:srgbClr val="6E809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700" dirty="0">
                          <a:solidFill>
                            <a:srgbClr val="6E8090"/>
                          </a:solidFill>
                          <a:latin typeface="+mn-lt"/>
                        </a:rPr>
                        <a:t>65</a:t>
                      </a:r>
                    </a:p>
                  </a:txBody>
                  <a:tcPr marL="0" marR="0" marT="18000" marB="18000">
                    <a:lnL w="12700" cmpd="sng">
                      <a:noFill/>
                    </a:lnL>
                    <a:lnR w="12700" cmpd="sng">
                      <a:noFill/>
                    </a:lnR>
                    <a:lnT w="3175" cap="flat" cmpd="sng" algn="ctr">
                      <a:solidFill>
                        <a:srgbClr val="6E8090"/>
                      </a:solidFill>
                      <a:prstDash val="solid"/>
                      <a:round/>
                      <a:headEnd type="none" w="med" len="med"/>
                      <a:tailEnd type="none" w="med" len="med"/>
                    </a:lnT>
                    <a:lnB w="3175" cap="flat" cmpd="sng" algn="ctr">
                      <a:solidFill>
                        <a:srgbClr val="6E809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765360310"/>
                  </a:ext>
                </a:extLst>
              </a:tr>
            </a:tbl>
          </a:graphicData>
        </a:graphic>
      </p:graphicFrame>
      <p:sp>
        <p:nvSpPr>
          <p:cNvPr id="50" name="Rectangle 49">
            <a:extLst>
              <a:ext uri="{FF2B5EF4-FFF2-40B4-BE49-F238E27FC236}">
                <a16:creationId xmlns:a16="http://schemas.microsoft.com/office/drawing/2014/main" xmlns="" id="{333E3E4F-93C1-7A4F-840F-C5E295024D05}"/>
              </a:ext>
            </a:extLst>
          </p:cNvPr>
          <p:cNvSpPr/>
          <p:nvPr/>
        </p:nvSpPr>
        <p:spPr>
          <a:xfrm>
            <a:off x="4172698" y="3902087"/>
            <a:ext cx="56488" cy="564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xmlns="" id="{6FCD9629-FC73-014E-980A-A8C4D3FF3EE9}"/>
              </a:ext>
            </a:extLst>
          </p:cNvPr>
          <p:cNvSpPr/>
          <p:nvPr/>
        </p:nvSpPr>
        <p:spPr>
          <a:xfrm>
            <a:off x="4172698" y="4041787"/>
            <a:ext cx="56488" cy="56488"/>
          </a:xfrm>
          <a:prstGeom prst="rect">
            <a:avLst/>
          </a:prstGeom>
          <a:solidFill>
            <a:srgbClr val="90D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2" name="Table 14">
            <a:extLst>
              <a:ext uri="{FF2B5EF4-FFF2-40B4-BE49-F238E27FC236}">
                <a16:creationId xmlns:a16="http://schemas.microsoft.com/office/drawing/2014/main" xmlns="" id="{8116D29F-F6E5-0643-BA49-446A17E6BCF7}"/>
              </a:ext>
            </a:extLst>
          </p:cNvPr>
          <p:cNvGraphicFramePr>
            <a:graphicFrameLocks noGrp="1"/>
          </p:cNvGraphicFramePr>
          <p:nvPr>
            <p:extLst>
              <p:ext uri="{D42A27DB-BD31-4B8C-83A1-F6EECF244321}">
                <p14:modId xmlns:p14="http://schemas.microsoft.com/office/powerpoint/2010/main" val="955444754"/>
              </p:ext>
            </p:extLst>
          </p:nvPr>
        </p:nvGraphicFramePr>
        <p:xfrm>
          <a:off x="4162125" y="3856568"/>
          <a:ext cx="954546" cy="713400"/>
        </p:xfrm>
        <a:graphic>
          <a:graphicData uri="http://schemas.openxmlformats.org/drawingml/2006/table">
            <a:tbl>
              <a:tblPr firstRow="1" bandRow="1">
                <a:tableStyleId>{5C22544A-7EE6-4342-B048-85BDC9FD1C3A}</a:tableStyleId>
              </a:tblPr>
              <a:tblGrid>
                <a:gridCol w="954546">
                  <a:extLst>
                    <a:ext uri="{9D8B030D-6E8A-4147-A177-3AD203B41FA5}">
                      <a16:colId xmlns:a16="http://schemas.microsoft.com/office/drawing/2014/main" xmlns="" val="1498009735"/>
                    </a:ext>
                  </a:extLst>
                </a:gridCol>
              </a:tblGrid>
              <a:tr h="79815">
                <a:tc>
                  <a:txBody>
                    <a:bodyPr/>
                    <a:lstStyle/>
                    <a:p>
                      <a:r>
                        <a:rPr lang="en-US" sz="700" b="0" dirty="0">
                          <a:solidFill>
                            <a:srgbClr val="6E8090"/>
                          </a:solidFill>
                        </a:rPr>
                        <a:t>Law Firm</a:t>
                      </a:r>
                    </a:p>
                  </a:txBody>
                  <a:tcPr marL="108000" marR="0" marT="18000" marB="18000">
                    <a:lnL w="12700" cmpd="sng">
                      <a:noFill/>
                    </a:lnL>
                    <a:lnR w="12700" cmpd="sng">
                      <a:noFill/>
                    </a:lnR>
                    <a:lnT w="12700" cmpd="sng">
                      <a:noFill/>
                    </a:lnT>
                    <a:lnB w="3175" cap="flat" cmpd="sng" algn="ctr">
                      <a:solidFill>
                        <a:srgbClr val="6E809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4115448607"/>
                  </a:ext>
                </a:extLst>
              </a:tr>
              <a:tr h="79815">
                <a:tc>
                  <a:txBody>
                    <a:bodyPr/>
                    <a:lstStyle/>
                    <a:p>
                      <a:r>
                        <a:rPr lang="en-US" sz="700" dirty="0">
                          <a:solidFill>
                            <a:srgbClr val="6E8090"/>
                          </a:solidFill>
                        </a:rPr>
                        <a:t>Consulting/Advising</a:t>
                      </a:r>
                    </a:p>
                  </a:txBody>
                  <a:tcPr marL="108000" marR="0" marT="18000" marB="18000">
                    <a:lnL w="12700" cmpd="sng">
                      <a:noFill/>
                    </a:lnL>
                    <a:lnR w="12700" cmpd="sng">
                      <a:noFill/>
                    </a:lnR>
                    <a:lnT w="3175" cap="flat" cmpd="sng" algn="ctr">
                      <a:solidFill>
                        <a:srgbClr val="6E8090"/>
                      </a:solidFill>
                      <a:prstDash val="solid"/>
                      <a:round/>
                      <a:headEnd type="none" w="med" len="med"/>
                      <a:tailEnd type="none" w="med" len="med"/>
                    </a:lnT>
                    <a:lnB w="3175" cap="flat" cmpd="sng" algn="ctr">
                      <a:solidFill>
                        <a:srgbClr val="6E809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765360310"/>
                  </a:ext>
                </a:extLst>
              </a:tr>
              <a:tr h="79815">
                <a:tc>
                  <a:txBody>
                    <a:bodyPr/>
                    <a:lstStyle/>
                    <a:p>
                      <a:r>
                        <a:rPr lang="en-US" sz="700" dirty="0">
                          <a:solidFill>
                            <a:srgbClr val="6E8090"/>
                          </a:solidFill>
                        </a:rPr>
                        <a:t>Placement Agent</a:t>
                      </a:r>
                    </a:p>
                  </a:txBody>
                  <a:tcPr marL="108000" marR="0" marT="18000" marB="18000">
                    <a:lnL w="12700" cmpd="sng">
                      <a:noFill/>
                    </a:lnL>
                    <a:lnR w="12700" cmpd="sng">
                      <a:noFill/>
                    </a:lnR>
                    <a:lnT w="3175" cap="flat" cmpd="sng" algn="ctr">
                      <a:solidFill>
                        <a:srgbClr val="6E8090"/>
                      </a:solidFill>
                      <a:prstDash val="solid"/>
                      <a:round/>
                      <a:headEnd type="none" w="med" len="med"/>
                      <a:tailEnd type="none" w="med" len="med"/>
                    </a:lnT>
                    <a:lnB w="3175" cap="flat" cmpd="sng" algn="ctr">
                      <a:solidFill>
                        <a:srgbClr val="6E809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047368775"/>
                  </a:ext>
                </a:extLst>
              </a:tr>
              <a:tr h="79815">
                <a:tc>
                  <a:txBody>
                    <a:bodyPr/>
                    <a:lstStyle/>
                    <a:p>
                      <a:r>
                        <a:rPr lang="en-US" sz="700" dirty="0">
                          <a:solidFill>
                            <a:srgbClr val="6E8090"/>
                          </a:solidFill>
                        </a:rPr>
                        <a:t>3</a:t>
                      </a:r>
                      <a:r>
                        <a:rPr lang="en-US" sz="700" baseline="30000" dirty="0">
                          <a:solidFill>
                            <a:srgbClr val="6E8090"/>
                          </a:solidFill>
                        </a:rPr>
                        <a:t>rd</a:t>
                      </a:r>
                      <a:r>
                        <a:rPr lang="en-US" sz="700" dirty="0">
                          <a:solidFill>
                            <a:srgbClr val="6E8090"/>
                          </a:solidFill>
                        </a:rPr>
                        <a:t> Party Fund Admin</a:t>
                      </a:r>
                    </a:p>
                  </a:txBody>
                  <a:tcPr marL="108000" marR="0" marT="18000" marB="18000">
                    <a:lnL w="12700" cmpd="sng">
                      <a:noFill/>
                    </a:lnL>
                    <a:lnR w="12700" cmpd="sng">
                      <a:noFill/>
                    </a:lnR>
                    <a:lnT w="3175" cap="flat" cmpd="sng" algn="ctr">
                      <a:solidFill>
                        <a:srgbClr val="6E8090"/>
                      </a:solidFill>
                      <a:prstDash val="solid"/>
                      <a:round/>
                      <a:headEnd type="none" w="med" len="med"/>
                      <a:tailEnd type="none" w="med" len="med"/>
                    </a:lnT>
                    <a:lnB w="3175" cap="flat" cmpd="sng" algn="ctr">
                      <a:solidFill>
                        <a:srgbClr val="6E809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415525667"/>
                  </a:ext>
                </a:extLst>
              </a:tr>
              <a:tr h="79815">
                <a:tc>
                  <a:txBody>
                    <a:bodyPr/>
                    <a:lstStyle/>
                    <a:p>
                      <a:r>
                        <a:rPr lang="en-US" sz="700" dirty="0">
                          <a:solidFill>
                            <a:srgbClr val="6E8090"/>
                          </a:solidFill>
                        </a:rPr>
                        <a:t>Other</a:t>
                      </a:r>
                    </a:p>
                  </a:txBody>
                  <a:tcPr marL="108000" marR="0" marT="18000" marB="18000">
                    <a:lnL w="12700" cmpd="sng">
                      <a:noFill/>
                    </a:lnL>
                    <a:lnR w="12700" cmpd="sng">
                      <a:noFill/>
                    </a:lnR>
                    <a:lnT w="3175" cap="flat" cmpd="sng" algn="ctr">
                      <a:solidFill>
                        <a:srgbClr val="6E8090"/>
                      </a:solidFill>
                      <a:prstDash val="solid"/>
                      <a:round/>
                      <a:headEnd type="none" w="med" len="med"/>
                      <a:tailEnd type="none" w="med" len="med"/>
                    </a:lnT>
                    <a:lnB w="3175" cap="flat" cmpd="sng" algn="ctr">
                      <a:solidFill>
                        <a:srgbClr val="6E809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060150614"/>
                  </a:ext>
                </a:extLst>
              </a:tr>
            </a:tbl>
          </a:graphicData>
        </a:graphic>
      </p:graphicFrame>
      <p:sp>
        <p:nvSpPr>
          <p:cNvPr id="53" name="Rectangle 52">
            <a:extLst>
              <a:ext uri="{FF2B5EF4-FFF2-40B4-BE49-F238E27FC236}">
                <a16:creationId xmlns:a16="http://schemas.microsoft.com/office/drawing/2014/main" xmlns="" id="{4E3F1657-A629-4447-B04B-3CFA55B74E36}"/>
              </a:ext>
            </a:extLst>
          </p:cNvPr>
          <p:cNvSpPr/>
          <p:nvPr/>
        </p:nvSpPr>
        <p:spPr>
          <a:xfrm>
            <a:off x="4172698" y="4187837"/>
            <a:ext cx="56488" cy="564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xmlns="" id="{0574D886-5B0B-7841-A0A6-AE31E99E00A2}"/>
              </a:ext>
            </a:extLst>
          </p:cNvPr>
          <p:cNvSpPr/>
          <p:nvPr/>
        </p:nvSpPr>
        <p:spPr>
          <a:xfrm>
            <a:off x="4172698" y="4330712"/>
            <a:ext cx="56488" cy="56488"/>
          </a:xfrm>
          <a:prstGeom prst="rect">
            <a:avLst/>
          </a:prstGeom>
          <a:solidFill>
            <a:srgbClr val="6E8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xmlns="" id="{741B54C0-BE85-9343-BBF2-6AF236F39EE3}"/>
              </a:ext>
            </a:extLst>
          </p:cNvPr>
          <p:cNvSpPr/>
          <p:nvPr/>
        </p:nvSpPr>
        <p:spPr>
          <a:xfrm>
            <a:off x="4172698" y="4473587"/>
            <a:ext cx="56488" cy="56488"/>
          </a:xfrm>
          <a:prstGeom prst="rect">
            <a:avLst/>
          </a:prstGeom>
          <a:solidFill>
            <a:srgbClr val="50C9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40056" y="4991793"/>
            <a:ext cx="1557660" cy="1116075"/>
          </a:xfrm>
          <a:prstGeom prst="rect">
            <a:avLst/>
          </a:prstGeom>
        </p:spPr>
      </p:pic>
      <p:grpSp>
        <p:nvGrpSpPr>
          <p:cNvPr id="61" name="Group 60"/>
          <p:cNvGrpSpPr/>
          <p:nvPr/>
        </p:nvGrpSpPr>
        <p:grpSpPr>
          <a:xfrm>
            <a:off x="3064941" y="5982949"/>
            <a:ext cx="2973366" cy="209395"/>
            <a:chOff x="6725262" y="4476905"/>
            <a:chExt cx="2973366" cy="209395"/>
          </a:xfrm>
        </p:grpSpPr>
        <p:sp>
          <p:nvSpPr>
            <p:cNvPr id="62" name="Text Placeholder 4132">
              <a:extLst>
                <a:ext uri="{FF2B5EF4-FFF2-40B4-BE49-F238E27FC236}">
                  <a16:creationId xmlns:a16="http://schemas.microsoft.com/office/drawing/2014/main" xmlns="" id="{FD791069-B152-48CB-BFDB-B0E7D94C6C7E}"/>
                </a:ext>
              </a:extLst>
            </p:cNvPr>
            <p:cNvSpPr txBox="1">
              <a:spLocks/>
            </p:cNvSpPr>
            <p:nvPr/>
          </p:nvSpPr>
          <p:spPr>
            <a:xfrm>
              <a:off x="6725262" y="4483344"/>
              <a:ext cx="172640" cy="130515"/>
            </a:xfrm>
            <a:prstGeom prst="rect">
              <a:avLst/>
            </a:prstGeom>
          </p:spPr>
          <p:txBody>
            <a:bodyPr lIns="0" tIns="0" rIns="0" bIns="0"/>
            <a:lstStyle>
              <a:lvl1pPr marL="176213" indent="-176213" algn="l" defTabSz="914400" rtl="0" eaLnBrk="1" latinLnBrk="0" hangingPunct="1">
                <a:lnSpc>
                  <a:spcPct val="90000"/>
                </a:lnSpc>
                <a:spcBef>
                  <a:spcPts val="1000"/>
                </a:spcBef>
                <a:buFont typeface="Arial" panose="020B0604020202020204" pitchFamily="34" charset="0"/>
                <a:buChar char="•"/>
                <a:defRPr sz="1200" kern="1200">
                  <a:solidFill>
                    <a:schemeClr val="accent3"/>
                  </a:solidFill>
                  <a:latin typeface="+mn-lt"/>
                  <a:ea typeface="+mn-ea"/>
                  <a:cs typeface="+mn-cs"/>
                </a:defRPr>
              </a:lvl1pPr>
              <a:lvl2pPr marL="360363" indent="-182563"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2pPr>
              <a:lvl3pPr marL="447675"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3pPr>
              <a:lvl4pPr marL="625475" indent="-177800"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4pPr>
              <a:lvl5pPr marL="808038"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700" dirty="0">
                  <a:solidFill>
                    <a:schemeClr val="accent1"/>
                  </a:solidFill>
                </a:rPr>
                <a:t>22</a:t>
              </a:r>
            </a:p>
          </p:txBody>
        </p:sp>
        <p:sp>
          <p:nvSpPr>
            <p:cNvPr id="63" name="Text Placeholder 4132">
              <a:extLst>
                <a:ext uri="{FF2B5EF4-FFF2-40B4-BE49-F238E27FC236}">
                  <a16:creationId xmlns:a16="http://schemas.microsoft.com/office/drawing/2014/main" xmlns="" id="{FD791069-B152-48CB-BFDB-B0E7D94C6C7E}"/>
                </a:ext>
              </a:extLst>
            </p:cNvPr>
            <p:cNvSpPr txBox="1">
              <a:spLocks/>
            </p:cNvSpPr>
            <p:nvPr/>
          </p:nvSpPr>
          <p:spPr>
            <a:xfrm>
              <a:off x="6849837" y="4476905"/>
              <a:ext cx="2848791" cy="209395"/>
            </a:xfrm>
            <a:prstGeom prst="rect">
              <a:avLst/>
            </a:prstGeom>
          </p:spPr>
          <p:txBody>
            <a:bodyPr lIns="0" tIns="0" rIns="0" bIns="0"/>
            <a:lstStyle>
              <a:lvl1pPr marL="176213" indent="-176213" algn="l" defTabSz="914400" rtl="0" eaLnBrk="1" latinLnBrk="0" hangingPunct="1">
                <a:lnSpc>
                  <a:spcPct val="90000"/>
                </a:lnSpc>
                <a:spcBef>
                  <a:spcPts val="1000"/>
                </a:spcBef>
                <a:buFont typeface="Arial" panose="020B0604020202020204" pitchFamily="34" charset="0"/>
                <a:buChar char="•"/>
                <a:defRPr sz="1200" kern="1200">
                  <a:solidFill>
                    <a:schemeClr val="accent3"/>
                  </a:solidFill>
                  <a:latin typeface="+mn-lt"/>
                  <a:ea typeface="+mn-ea"/>
                  <a:cs typeface="+mn-cs"/>
                </a:defRPr>
              </a:lvl1pPr>
              <a:lvl2pPr marL="360363" indent="-182563"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2pPr>
              <a:lvl3pPr marL="447675"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3pPr>
              <a:lvl4pPr marL="625475" indent="-177800"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4pPr>
              <a:lvl5pPr marL="808038"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700" dirty="0"/>
                <a:t>As at 31/12/21</a:t>
              </a:r>
            </a:p>
          </p:txBody>
        </p:sp>
      </p:grpSp>
    </p:spTree>
    <p:extLst>
      <p:ext uri="{BB962C8B-B14F-4D97-AF65-F5344CB8AC3E}">
        <p14:creationId xmlns:p14="http://schemas.microsoft.com/office/powerpoint/2010/main" val="15486247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D16A1E33-C326-4EF9-A9C0-297317A8A39B}"/>
              </a:ext>
            </a:extLst>
          </p:cNvPr>
          <p:cNvSpPr>
            <a:spLocks noGrp="1"/>
          </p:cNvSpPr>
          <p:nvPr>
            <p:ph type="title"/>
          </p:nvPr>
        </p:nvSpPr>
        <p:spPr/>
        <p:txBody>
          <a:bodyPr/>
          <a:lstStyle/>
          <a:p>
            <a:r>
              <a:rPr lang="en-GB" dirty="0"/>
              <a:t> </a:t>
            </a:r>
          </a:p>
        </p:txBody>
      </p:sp>
      <p:sp>
        <p:nvSpPr>
          <p:cNvPr id="7" name="Text Placeholder 6">
            <a:extLst>
              <a:ext uri="{FF2B5EF4-FFF2-40B4-BE49-F238E27FC236}">
                <a16:creationId xmlns:a16="http://schemas.microsoft.com/office/drawing/2014/main" xmlns="" id="{A9B330B1-0904-476F-97F5-B44CAFDC43ED}"/>
              </a:ext>
            </a:extLst>
          </p:cNvPr>
          <p:cNvSpPr>
            <a:spLocks noGrp="1"/>
          </p:cNvSpPr>
          <p:nvPr>
            <p:ph type="body" sz="quarter" idx="15"/>
          </p:nvPr>
        </p:nvSpPr>
        <p:spPr/>
        <p:txBody>
          <a:bodyPr/>
          <a:lstStyle/>
          <a:p>
            <a:r>
              <a:rPr lang="en-GB" dirty="0"/>
              <a:t> </a:t>
            </a:r>
          </a:p>
        </p:txBody>
      </p:sp>
      <p:sp>
        <p:nvSpPr>
          <p:cNvPr id="9" name="TextBox 8">
            <a:extLst>
              <a:ext uri="{FF2B5EF4-FFF2-40B4-BE49-F238E27FC236}">
                <a16:creationId xmlns:a16="http://schemas.microsoft.com/office/drawing/2014/main" xmlns="" id="{E8FC7520-B4FA-4F1F-B85F-BCCC759DB967}"/>
              </a:ext>
            </a:extLst>
          </p:cNvPr>
          <p:cNvSpPr txBox="1"/>
          <p:nvPr/>
        </p:nvSpPr>
        <p:spPr>
          <a:xfrm>
            <a:off x="344488" y="5108761"/>
            <a:ext cx="1180131" cy="553998"/>
          </a:xfrm>
          <a:prstGeom prst="rect">
            <a:avLst/>
          </a:prstGeom>
          <a:noFill/>
        </p:spPr>
        <p:txBody>
          <a:bodyPr wrap="none" rtlCol="0">
            <a:spAutoFit/>
          </a:bodyPr>
          <a:lstStyle/>
          <a:p>
            <a:r>
              <a:rPr lang="en-GB" sz="1000">
                <a:solidFill>
                  <a:schemeClr val="accent3"/>
                </a:solidFill>
              </a:rPr>
              <a:t>Avenue Louise 81</a:t>
            </a:r>
          </a:p>
          <a:p>
            <a:r>
              <a:rPr lang="en-GB" sz="1000">
                <a:solidFill>
                  <a:schemeClr val="accent3"/>
                </a:solidFill>
              </a:rPr>
              <a:t>B-1050 Brussels</a:t>
            </a:r>
          </a:p>
          <a:p>
            <a:r>
              <a:rPr lang="en-GB" sz="1000">
                <a:solidFill>
                  <a:schemeClr val="accent3"/>
                </a:solidFill>
              </a:rPr>
              <a:t>Belgium</a:t>
            </a:r>
          </a:p>
        </p:txBody>
      </p:sp>
      <p:sp>
        <p:nvSpPr>
          <p:cNvPr id="10" name="TextBox 9">
            <a:extLst>
              <a:ext uri="{FF2B5EF4-FFF2-40B4-BE49-F238E27FC236}">
                <a16:creationId xmlns:a16="http://schemas.microsoft.com/office/drawing/2014/main" xmlns="" id="{93A3C865-944E-4E9C-B1B6-4C7AAC215579}"/>
              </a:ext>
            </a:extLst>
          </p:cNvPr>
          <p:cNvSpPr txBox="1"/>
          <p:nvPr/>
        </p:nvSpPr>
        <p:spPr>
          <a:xfrm>
            <a:off x="344488" y="5647924"/>
            <a:ext cx="1452642" cy="400110"/>
          </a:xfrm>
          <a:prstGeom prst="rect">
            <a:avLst/>
          </a:prstGeom>
          <a:noFill/>
        </p:spPr>
        <p:txBody>
          <a:bodyPr wrap="none" rtlCol="0">
            <a:spAutoFit/>
          </a:bodyPr>
          <a:lstStyle/>
          <a:p>
            <a:r>
              <a:rPr lang="fr-FR" sz="1000" dirty="0">
                <a:solidFill>
                  <a:schemeClr val="accent3"/>
                </a:solidFill>
              </a:rPr>
              <a:t>T +32 2 715 00 20</a:t>
            </a:r>
          </a:p>
          <a:p>
            <a:r>
              <a:rPr lang="fr-FR" sz="1000" dirty="0">
                <a:solidFill>
                  <a:schemeClr val="accent3"/>
                </a:solidFill>
              </a:rPr>
              <a:t>www.investeurope.eu</a:t>
            </a:r>
            <a:endParaRPr lang="en-GB" sz="1000" dirty="0">
              <a:solidFill>
                <a:schemeClr val="accent3"/>
              </a:solidFill>
            </a:endParaRPr>
          </a:p>
        </p:txBody>
      </p:sp>
      <p:sp>
        <p:nvSpPr>
          <p:cNvPr id="11" name="TextBox 10">
            <a:extLst>
              <a:ext uri="{FF2B5EF4-FFF2-40B4-BE49-F238E27FC236}">
                <a16:creationId xmlns:a16="http://schemas.microsoft.com/office/drawing/2014/main" xmlns="" id="{5FBDC940-ADB5-4068-9DC7-6033AC9225C6}"/>
              </a:ext>
            </a:extLst>
          </p:cNvPr>
          <p:cNvSpPr txBox="1"/>
          <p:nvPr/>
        </p:nvSpPr>
        <p:spPr>
          <a:xfrm>
            <a:off x="344488" y="4873565"/>
            <a:ext cx="1005403" cy="246221"/>
          </a:xfrm>
          <a:prstGeom prst="rect">
            <a:avLst/>
          </a:prstGeom>
          <a:noFill/>
        </p:spPr>
        <p:txBody>
          <a:bodyPr wrap="none" rtlCol="0">
            <a:spAutoFit/>
          </a:bodyPr>
          <a:lstStyle/>
          <a:p>
            <a:r>
              <a:rPr lang="en-GB" sz="1000" b="1" dirty="0">
                <a:solidFill>
                  <a:schemeClr val="accent3"/>
                </a:solidFill>
              </a:rPr>
              <a:t>Invest Europe</a:t>
            </a:r>
          </a:p>
        </p:txBody>
      </p:sp>
      <p:pic>
        <p:nvPicPr>
          <p:cNvPr id="12" name="Picture 11">
            <a:hlinkClick r:id="rId2"/>
            <a:extLst>
              <a:ext uri="{FF2B5EF4-FFF2-40B4-BE49-F238E27FC236}">
                <a16:creationId xmlns:a16="http://schemas.microsoft.com/office/drawing/2014/main" xmlns="" id="{447255DD-0885-43CB-A855-F307192A678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08660" y="6048034"/>
            <a:ext cx="253869" cy="231303"/>
          </a:xfrm>
          <a:prstGeom prst="rect">
            <a:avLst/>
          </a:prstGeom>
        </p:spPr>
      </p:pic>
      <p:pic>
        <p:nvPicPr>
          <p:cNvPr id="13" name="Picture 12">
            <a:hlinkClick r:id="rId4"/>
            <a:extLst>
              <a:ext uri="{FF2B5EF4-FFF2-40B4-BE49-F238E27FC236}">
                <a16:creationId xmlns:a16="http://schemas.microsoft.com/office/drawing/2014/main" xmlns="" id="{20906DB2-E0CF-427E-B753-32B8FA8AA44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13068" y="6018140"/>
            <a:ext cx="227012" cy="222647"/>
          </a:xfrm>
          <a:prstGeom prst="rect">
            <a:avLst/>
          </a:prstGeom>
        </p:spPr>
      </p:pic>
      <p:pic>
        <p:nvPicPr>
          <p:cNvPr id="14" name="Picture 13">
            <a:hlinkClick r:id="rId6"/>
            <a:extLst>
              <a:ext uri="{FF2B5EF4-FFF2-40B4-BE49-F238E27FC236}">
                <a16:creationId xmlns:a16="http://schemas.microsoft.com/office/drawing/2014/main" xmlns="" id="{C8B322E8-BECE-4B15-9EAE-EC40F51FC48C}"/>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1029481" y="6048034"/>
            <a:ext cx="320410" cy="243275"/>
          </a:xfrm>
          <a:prstGeom prst="rect">
            <a:avLst/>
          </a:prstGeom>
        </p:spPr>
      </p:pic>
    </p:spTree>
    <p:extLst>
      <p:ext uri="{BB962C8B-B14F-4D97-AF65-F5344CB8AC3E}">
        <p14:creationId xmlns:p14="http://schemas.microsoft.com/office/powerpoint/2010/main" val="12949301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200" b="0" dirty="0"/>
              <a:t>Overview</a:t>
            </a:r>
          </a:p>
        </p:txBody>
      </p:sp>
      <p:sp>
        <p:nvSpPr>
          <p:cNvPr id="3" name="Subtitle 2"/>
          <p:cNvSpPr>
            <a:spLocks noGrp="1"/>
          </p:cNvSpPr>
          <p:nvPr>
            <p:ph type="subTitle" idx="1"/>
          </p:nvPr>
        </p:nvSpPr>
        <p:spPr/>
        <p:txBody>
          <a:bodyPr/>
          <a:lstStyle/>
          <a:p>
            <a:r>
              <a:rPr lang="en-US" dirty="0"/>
              <a:t>MID-MARKET PRIVATE EQUITY</a:t>
            </a:r>
          </a:p>
        </p:txBody>
      </p:sp>
      <p:sp>
        <p:nvSpPr>
          <p:cNvPr id="4" name="Footer Placeholder 3"/>
          <p:cNvSpPr>
            <a:spLocks noGrp="1"/>
          </p:cNvSpPr>
          <p:nvPr>
            <p:ph type="ftr" sz="quarter" idx="11"/>
          </p:nvPr>
        </p:nvSpPr>
        <p:spPr/>
        <p:txBody>
          <a:bodyPr/>
          <a:lstStyle/>
          <a:p>
            <a:r>
              <a:rPr lang="en-GB"/>
              <a:t>www.investeurope.eu/research</a:t>
            </a:r>
            <a:endParaRPr lang="en-GB" dirty="0"/>
          </a:p>
        </p:txBody>
      </p:sp>
      <p:sp>
        <p:nvSpPr>
          <p:cNvPr id="5" name="Slide Number Placeholder 4"/>
          <p:cNvSpPr>
            <a:spLocks noGrp="1"/>
          </p:cNvSpPr>
          <p:nvPr>
            <p:ph type="sldNum" sz="quarter" idx="12"/>
          </p:nvPr>
        </p:nvSpPr>
        <p:spPr/>
        <p:txBody>
          <a:bodyPr/>
          <a:lstStyle/>
          <a:p>
            <a:fld id="{3A277439-5CFB-40D3-A371-F0CC064631A7}" type="slidenum">
              <a:rPr lang="en-GB" smtClean="0"/>
              <a:pPr/>
              <a:t>5</a:t>
            </a:fld>
            <a:endParaRPr lang="en-GB" dirty="0"/>
          </a:p>
        </p:txBody>
      </p:sp>
    </p:spTree>
    <p:extLst>
      <p:ext uri="{BB962C8B-B14F-4D97-AF65-F5344CB8AC3E}">
        <p14:creationId xmlns:p14="http://schemas.microsoft.com/office/powerpoint/2010/main" val="8656723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GB" dirty="0" err="1"/>
              <a:t>www.investeurope.eu</a:t>
            </a:r>
            <a:endParaRPr lang="en-GB" dirty="0"/>
          </a:p>
        </p:txBody>
      </p:sp>
      <p:sp>
        <p:nvSpPr>
          <p:cNvPr id="5" name="Slide Number Placeholder 4"/>
          <p:cNvSpPr>
            <a:spLocks noGrp="1"/>
          </p:cNvSpPr>
          <p:nvPr>
            <p:ph type="sldNum" sz="quarter" idx="12"/>
          </p:nvPr>
        </p:nvSpPr>
        <p:spPr/>
        <p:txBody>
          <a:bodyPr/>
          <a:lstStyle/>
          <a:p>
            <a:fld id="{3A277439-5CFB-40D3-A371-F0CC064631A7}" type="slidenum">
              <a:rPr lang="en-GB" smtClean="0"/>
              <a:t>6</a:t>
            </a:fld>
            <a:endParaRPr lang="en-GB"/>
          </a:p>
        </p:txBody>
      </p:sp>
      <p:sp>
        <p:nvSpPr>
          <p:cNvPr id="8" name="Title 20">
            <a:extLst>
              <a:ext uri="{FF2B5EF4-FFF2-40B4-BE49-F238E27FC236}">
                <a16:creationId xmlns:a16="http://schemas.microsoft.com/office/drawing/2014/main" xmlns="" id="{216A6A5B-C688-4538-A556-959A25108F78}"/>
              </a:ext>
            </a:extLst>
          </p:cNvPr>
          <p:cNvSpPr>
            <a:spLocks noGrp="1"/>
          </p:cNvSpPr>
          <p:nvPr>
            <p:ph type="title"/>
          </p:nvPr>
        </p:nvSpPr>
        <p:spPr>
          <a:xfrm>
            <a:off x="344488" y="961683"/>
            <a:ext cx="9217025" cy="377402"/>
          </a:xfrm>
        </p:spPr>
        <p:txBody>
          <a:bodyPr/>
          <a:lstStyle/>
          <a:p>
            <a:r>
              <a:rPr lang="en-GB" dirty="0"/>
              <a:t>Introduction to the European Mid-Market</a:t>
            </a:r>
          </a:p>
        </p:txBody>
      </p:sp>
      <p:sp>
        <p:nvSpPr>
          <p:cNvPr id="9" name="TextBox 8">
            <a:extLst>
              <a:ext uri="{FF2B5EF4-FFF2-40B4-BE49-F238E27FC236}">
                <a16:creationId xmlns:a16="http://schemas.microsoft.com/office/drawing/2014/main" xmlns="" id="{656CE940-CAC2-4B4B-A727-9041A5884513}"/>
              </a:ext>
            </a:extLst>
          </p:cNvPr>
          <p:cNvSpPr txBox="1"/>
          <p:nvPr/>
        </p:nvSpPr>
        <p:spPr>
          <a:xfrm>
            <a:off x="3530378" y="1674817"/>
            <a:ext cx="6031133" cy="4214995"/>
          </a:xfrm>
          <a:prstGeom prst="rect">
            <a:avLst/>
          </a:prstGeom>
          <a:noFill/>
        </p:spPr>
        <p:txBody>
          <a:bodyPr wrap="square" lIns="0" tIns="0" rIns="0" bIns="0" numCol="2" spcCol="288000" rtlCol="0">
            <a:noAutofit/>
          </a:bodyPr>
          <a:lstStyle/>
          <a:p>
            <a:pPr lvl="0">
              <a:spcAft>
                <a:spcPts val="800"/>
              </a:spcAft>
            </a:pPr>
            <a:r>
              <a:rPr lang="en-US" sz="1400" dirty="0">
                <a:solidFill>
                  <a:srgbClr val="003359"/>
                </a:solidFill>
              </a:rPr>
              <a:t>A growing, </a:t>
            </a:r>
            <a:r>
              <a:rPr lang="en-US" sz="1400" dirty="0" err="1">
                <a:solidFill>
                  <a:srgbClr val="003359"/>
                </a:solidFill>
              </a:rPr>
              <a:t>globalised</a:t>
            </a:r>
            <a:r>
              <a:rPr lang="en-US" sz="1400" dirty="0">
                <a:solidFill>
                  <a:srgbClr val="003359"/>
                </a:solidFill>
              </a:rPr>
              <a:t> world relies on a strong Mid-Market.</a:t>
            </a:r>
          </a:p>
          <a:p>
            <a:pPr>
              <a:spcAft>
                <a:spcPts val="800"/>
              </a:spcAft>
            </a:pPr>
            <a:r>
              <a:rPr lang="en-US" sz="1000" dirty="0">
                <a:solidFill>
                  <a:schemeClr val="accent3"/>
                </a:solidFill>
              </a:rPr>
              <a:t>Many of the companies that lead the world today in technology, healthcare, business services or consumer goods have their roots in small and medium-sized businesses created in recent years and decades. So, it stands to reason that the global business champions of tomorrow can be found in the Mid-Market today, developing the products and services that will be indispensable to companies and consumers </a:t>
            </a:r>
            <a:br>
              <a:rPr lang="en-US" sz="1000" dirty="0">
                <a:solidFill>
                  <a:schemeClr val="accent3"/>
                </a:solidFill>
              </a:rPr>
            </a:br>
            <a:r>
              <a:rPr lang="en-US" sz="1000" dirty="0">
                <a:solidFill>
                  <a:schemeClr val="accent3"/>
                </a:solidFill>
              </a:rPr>
              <a:t>in the future.</a:t>
            </a:r>
          </a:p>
          <a:p>
            <a:pPr>
              <a:spcAft>
                <a:spcPts val="800"/>
              </a:spcAft>
            </a:pPr>
            <a:r>
              <a:rPr lang="en-US" sz="1000" dirty="0">
                <a:solidFill>
                  <a:schemeClr val="accent3"/>
                </a:solidFill>
              </a:rPr>
              <a:t>European Mid-Market private equity is broad </a:t>
            </a:r>
            <a:br>
              <a:rPr lang="en-US" sz="1000" dirty="0">
                <a:solidFill>
                  <a:schemeClr val="accent3"/>
                </a:solidFill>
              </a:rPr>
            </a:br>
            <a:r>
              <a:rPr lang="en-US" sz="1000" dirty="0">
                <a:solidFill>
                  <a:schemeClr val="accent3"/>
                </a:solidFill>
              </a:rPr>
              <a:t>and heterogeneous. There are funds focused on specific sectors or countries, while others take </a:t>
            </a:r>
            <a:br>
              <a:rPr lang="en-US" sz="1000" dirty="0">
                <a:solidFill>
                  <a:schemeClr val="accent3"/>
                </a:solidFill>
              </a:rPr>
            </a:br>
            <a:r>
              <a:rPr lang="en-US" sz="1000" dirty="0">
                <a:solidFill>
                  <a:schemeClr val="accent3"/>
                </a:solidFill>
              </a:rPr>
              <a:t>a pan-European approach across multiple industries. Some funds concentrate on Buyouts and others on Growth investments and minority stakes. There are funds dedicated to smaller, local businesses, while others target larger companies that have already started to develop internationally. And there are funds that invest in Mid-Market companies that are underperforming or facing failure with a view to turning them around.</a:t>
            </a:r>
          </a:p>
          <a:p>
            <a:pPr>
              <a:spcAft>
                <a:spcPts val="800"/>
              </a:spcAft>
            </a:pPr>
            <a:r>
              <a:rPr lang="en-US" sz="1000" dirty="0">
                <a:solidFill>
                  <a:schemeClr val="accent3"/>
                </a:solidFill>
              </a:rPr>
              <a:t>While varied, what all funds in Europe’s </a:t>
            </a:r>
            <a:br>
              <a:rPr lang="en-US" sz="1000" dirty="0">
                <a:solidFill>
                  <a:schemeClr val="accent3"/>
                </a:solidFill>
              </a:rPr>
            </a:br>
            <a:r>
              <a:rPr lang="en-US" sz="1000" dirty="0">
                <a:solidFill>
                  <a:schemeClr val="accent3"/>
                </a:solidFill>
              </a:rPr>
              <a:t>Mid-Market share is private equity’s sharp </a:t>
            </a:r>
            <a:br>
              <a:rPr lang="en-US" sz="1000" dirty="0">
                <a:solidFill>
                  <a:schemeClr val="accent3"/>
                </a:solidFill>
              </a:rPr>
            </a:br>
            <a:r>
              <a:rPr lang="en-US" sz="1000" dirty="0">
                <a:solidFill>
                  <a:schemeClr val="accent3"/>
                </a:solidFill>
              </a:rPr>
              <a:t>focus on building better businesses through </a:t>
            </a:r>
            <a:br>
              <a:rPr lang="en-US" sz="1000" dirty="0">
                <a:solidFill>
                  <a:schemeClr val="accent3"/>
                </a:solidFill>
              </a:rPr>
            </a:br>
            <a:r>
              <a:rPr lang="en-US" sz="1000" dirty="0">
                <a:solidFill>
                  <a:schemeClr val="accent3"/>
                </a:solidFill>
              </a:rPr>
              <a:t>the application of deep and wide expertise, hands on operational improvement, and </a:t>
            </a:r>
            <a:br>
              <a:rPr lang="en-US" sz="1000" dirty="0">
                <a:solidFill>
                  <a:schemeClr val="accent3"/>
                </a:solidFill>
              </a:rPr>
            </a:br>
            <a:r>
              <a:rPr lang="en-US" sz="1000" dirty="0">
                <a:solidFill>
                  <a:schemeClr val="accent3"/>
                </a:solidFill>
              </a:rPr>
              <a:t>capital investment. </a:t>
            </a:r>
          </a:p>
          <a:p>
            <a:pPr>
              <a:spcAft>
                <a:spcPts val="800"/>
              </a:spcAft>
            </a:pPr>
            <a:r>
              <a:rPr lang="en-US" sz="1000" dirty="0">
                <a:solidFill>
                  <a:schemeClr val="accent3"/>
                </a:solidFill>
              </a:rPr>
              <a:t>The Mid-Market forms a large part of the </a:t>
            </a:r>
            <a:br>
              <a:rPr lang="en-US" sz="1000" dirty="0">
                <a:solidFill>
                  <a:schemeClr val="accent3"/>
                </a:solidFill>
              </a:rPr>
            </a:br>
            <a:r>
              <a:rPr lang="en-US" sz="1000" dirty="0">
                <a:solidFill>
                  <a:schemeClr val="accent3"/>
                </a:solidFill>
              </a:rPr>
              <a:t>private equity ecosystem in Europe. Of all </a:t>
            </a:r>
            <a:br>
              <a:rPr lang="en-US" sz="1000" dirty="0">
                <a:solidFill>
                  <a:schemeClr val="accent3"/>
                </a:solidFill>
              </a:rPr>
            </a:br>
            <a:r>
              <a:rPr lang="en-US" sz="1000" dirty="0">
                <a:solidFill>
                  <a:schemeClr val="accent3"/>
                </a:solidFill>
              </a:rPr>
              <a:t>the funds that have had a focus on Europe </a:t>
            </a:r>
            <a:br>
              <a:rPr lang="en-US" sz="1000" dirty="0">
                <a:solidFill>
                  <a:schemeClr val="accent3"/>
                </a:solidFill>
              </a:rPr>
            </a:br>
            <a:r>
              <a:rPr lang="en-US" sz="1000" dirty="0">
                <a:solidFill>
                  <a:schemeClr val="accent3"/>
                </a:solidFill>
              </a:rPr>
              <a:t>since 2007, 1,279 fit within the Mid-Market </a:t>
            </a:r>
            <a:br>
              <a:rPr lang="en-US" sz="1000" dirty="0">
                <a:solidFill>
                  <a:schemeClr val="accent3"/>
                </a:solidFill>
              </a:rPr>
            </a:br>
            <a:r>
              <a:rPr lang="en-US" sz="1000" dirty="0">
                <a:solidFill>
                  <a:schemeClr val="accent3"/>
                </a:solidFill>
              </a:rPr>
              <a:t>space and of those, 1,044 of these were </a:t>
            </a:r>
            <a:br>
              <a:rPr lang="en-US" sz="1000" dirty="0">
                <a:solidFill>
                  <a:schemeClr val="accent3"/>
                </a:solidFill>
              </a:rPr>
            </a:br>
            <a:r>
              <a:rPr lang="en-US" sz="1000" dirty="0">
                <a:solidFill>
                  <a:schemeClr val="accent3"/>
                </a:solidFill>
              </a:rPr>
              <a:t>still active in 2020.</a:t>
            </a:r>
          </a:p>
          <a:p>
            <a:pPr>
              <a:spcAft>
                <a:spcPts val="800"/>
              </a:spcAft>
            </a:pPr>
            <a:endParaRPr lang="en-US" sz="1000" dirty="0">
              <a:solidFill>
                <a:schemeClr val="accent3"/>
              </a:solidFill>
            </a:endParaRPr>
          </a:p>
        </p:txBody>
      </p:sp>
      <p:grpSp>
        <p:nvGrpSpPr>
          <p:cNvPr id="10" name="Group 9"/>
          <p:cNvGrpSpPr/>
          <p:nvPr/>
        </p:nvGrpSpPr>
        <p:grpSpPr>
          <a:xfrm>
            <a:off x="344488" y="1710824"/>
            <a:ext cx="3032285" cy="4478332"/>
            <a:chOff x="344488" y="1710824"/>
            <a:chExt cx="3032285" cy="4478332"/>
          </a:xfrm>
        </p:grpSpPr>
        <p:sp>
          <p:nvSpPr>
            <p:cNvPr id="11" name="Rectangle 10">
              <a:extLst>
                <a:ext uri="{FF2B5EF4-FFF2-40B4-BE49-F238E27FC236}">
                  <a16:creationId xmlns:a16="http://schemas.microsoft.com/office/drawing/2014/main" xmlns="" id="{4E14B69B-055A-48B7-BE08-841F26ED0C94}"/>
                </a:ext>
              </a:extLst>
            </p:cNvPr>
            <p:cNvSpPr/>
            <p:nvPr/>
          </p:nvSpPr>
          <p:spPr>
            <a:xfrm>
              <a:off x="344488" y="1710824"/>
              <a:ext cx="2880000" cy="44783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xmlns="" id="{8EB4F670-BFF3-405F-BFA7-DDBD2840A1E9}"/>
                </a:ext>
              </a:extLst>
            </p:cNvPr>
            <p:cNvSpPr txBox="1"/>
            <p:nvPr/>
          </p:nvSpPr>
          <p:spPr>
            <a:xfrm>
              <a:off x="427088" y="2152705"/>
              <a:ext cx="822341" cy="307777"/>
            </a:xfrm>
            <a:prstGeom prst="rect">
              <a:avLst/>
            </a:prstGeom>
            <a:noFill/>
          </p:spPr>
          <p:txBody>
            <a:bodyPr wrap="none" lIns="0" tIns="0" rIns="0" bIns="0" rtlCol="0">
              <a:spAutoFit/>
            </a:bodyPr>
            <a:lstStyle/>
            <a:p>
              <a:r>
                <a:rPr lang="mr-IN" sz="2000" spc="-100" dirty="0">
                  <a:solidFill>
                    <a:schemeClr val="accent1"/>
                  </a:solidFill>
                </a:rPr>
                <a:t>17.01%</a:t>
              </a:r>
            </a:p>
          </p:txBody>
        </p:sp>
        <p:sp>
          <p:nvSpPr>
            <p:cNvPr id="13" name="TextBox 12">
              <a:extLst>
                <a:ext uri="{FF2B5EF4-FFF2-40B4-BE49-F238E27FC236}">
                  <a16:creationId xmlns:a16="http://schemas.microsoft.com/office/drawing/2014/main" xmlns="" id="{1EDB4F53-7194-433C-9257-AB325C320D88}"/>
                </a:ext>
              </a:extLst>
            </p:cNvPr>
            <p:cNvSpPr txBox="1"/>
            <p:nvPr/>
          </p:nvSpPr>
          <p:spPr>
            <a:xfrm>
              <a:off x="465189" y="2417058"/>
              <a:ext cx="1283020" cy="784830"/>
            </a:xfrm>
            <a:prstGeom prst="rect">
              <a:avLst/>
            </a:prstGeom>
            <a:noFill/>
          </p:spPr>
          <p:txBody>
            <a:bodyPr wrap="square" lIns="0" rtlCol="0">
              <a:spAutoFit/>
            </a:bodyPr>
            <a:lstStyle/>
            <a:p>
              <a:r>
                <a:rPr lang="en-GB" sz="900" dirty="0">
                  <a:solidFill>
                    <a:schemeClr val="accent1"/>
                  </a:solidFill>
                </a:rPr>
                <a:t>net IRR return vs. 14.88% for European large and mega buyouts and 7.07% for MSCI Europe (</a:t>
              </a:r>
              <a:r>
                <a:rPr lang="en-GB" sz="900" dirty="0" err="1">
                  <a:solidFill>
                    <a:schemeClr val="accent1"/>
                  </a:solidFill>
                </a:rPr>
                <a:t>mPME</a:t>
              </a:r>
              <a:r>
                <a:rPr lang="en-GB" sz="900" dirty="0">
                  <a:solidFill>
                    <a:schemeClr val="accent1"/>
                  </a:solidFill>
                </a:rPr>
                <a:t>)</a:t>
              </a:r>
            </a:p>
          </p:txBody>
        </p:sp>
        <p:sp>
          <p:nvSpPr>
            <p:cNvPr id="14" name="TextBox 13">
              <a:extLst>
                <a:ext uri="{FF2B5EF4-FFF2-40B4-BE49-F238E27FC236}">
                  <a16:creationId xmlns:a16="http://schemas.microsoft.com/office/drawing/2014/main" xmlns="" id="{9246A3D5-0804-4608-AE2F-948102A6F413}"/>
                </a:ext>
              </a:extLst>
            </p:cNvPr>
            <p:cNvSpPr txBox="1"/>
            <p:nvPr/>
          </p:nvSpPr>
          <p:spPr>
            <a:xfrm>
              <a:off x="1867738" y="2152705"/>
              <a:ext cx="1256754" cy="307777"/>
            </a:xfrm>
            <a:prstGeom prst="rect">
              <a:avLst/>
            </a:prstGeom>
            <a:noFill/>
          </p:spPr>
          <p:txBody>
            <a:bodyPr wrap="none" lIns="0" tIns="0" rIns="0" bIns="0" rtlCol="0">
              <a:spAutoFit/>
            </a:bodyPr>
            <a:lstStyle/>
            <a:p>
              <a:r>
                <a:rPr lang="en-GB" sz="2000" spc="-50" dirty="0">
                  <a:solidFill>
                    <a:schemeClr val="accent2"/>
                  </a:solidFill>
                </a:rPr>
                <a:t>€144 billion</a:t>
              </a:r>
            </a:p>
          </p:txBody>
        </p:sp>
        <p:sp>
          <p:nvSpPr>
            <p:cNvPr id="15" name="TextBox 14">
              <a:extLst>
                <a:ext uri="{FF2B5EF4-FFF2-40B4-BE49-F238E27FC236}">
                  <a16:creationId xmlns:a16="http://schemas.microsoft.com/office/drawing/2014/main" xmlns="" id="{60034226-AEF6-4E2E-BAF0-E165D9B1C1F4}"/>
                </a:ext>
              </a:extLst>
            </p:cNvPr>
            <p:cNvSpPr txBox="1"/>
            <p:nvPr/>
          </p:nvSpPr>
          <p:spPr>
            <a:xfrm>
              <a:off x="1880438" y="2424618"/>
              <a:ext cx="1340287" cy="507831"/>
            </a:xfrm>
            <a:prstGeom prst="rect">
              <a:avLst/>
            </a:prstGeom>
            <a:noFill/>
          </p:spPr>
          <p:txBody>
            <a:bodyPr wrap="square" lIns="0" rtlCol="0">
              <a:spAutoFit/>
            </a:bodyPr>
            <a:lstStyle/>
            <a:p>
              <a:r>
                <a:rPr lang="en-GB" sz="900" dirty="0">
                  <a:solidFill>
                    <a:schemeClr val="accent2"/>
                  </a:solidFill>
                </a:rPr>
                <a:t>invested by Mid-Market funds into European</a:t>
              </a:r>
            </a:p>
            <a:p>
              <a:r>
                <a:rPr lang="en-GB" sz="900" dirty="0">
                  <a:solidFill>
                    <a:schemeClr val="accent2"/>
                  </a:solidFill>
                </a:rPr>
                <a:t>companies, 2016-2020</a:t>
              </a:r>
            </a:p>
          </p:txBody>
        </p:sp>
        <p:cxnSp>
          <p:nvCxnSpPr>
            <p:cNvPr id="16" name="Straight Connector 15">
              <a:extLst>
                <a:ext uri="{FF2B5EF4-FFF2-40B4-BE49-F238E27FC236}">
                  <a16:creationId xmlns:a16="http://schemas.microsoft.com/office/drawing/2014/main" xmlns="" id="{C8051AEB-6F82-49DE-A09E-5B9F7B8CEB16}"/>
                </a:ext>
              </a:extLst>
            </p:cNvPr>
            <p:cNvCxnSpPr/>
            <p:nvPr/>
          </p:nvCxnSpPr>
          <p:spPr>
            <a:xfrm>
              <a:off x="439738" y="2078357"/>
              <a:ext cx="2700000" cy="0"/>
            </a:xfrm>
            <a:prstGeom prst="line">
              <a:avLst/>
            </a:prstGeom>
            <a:ln>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xmlns="" id="{7A1C644A-0A30-4BC7-8C73-CC7E9D02BEA7}"/>
                </a:ext>
              </a:extLst>
            </p:cNvPr>
            <p:cNvSpPr/>
            <p:nvPr/>
          </p:nvSpPr>
          <p:spPr>
            <a:xfrm>
              <a:off x="454489" y="1804629"/>
              <a:ext cx="2845601" cy="246221"/>
            </a:xfrm>
            <a:prstGeom prst="rect">
              <a:avLst/>
            </a:prstGeom>
          </p:spPr>
          <p:txBody>
            <a:bodyPr wrap="square" lIns="0" tIns="0">
              <a:spAutoFit/>
            </a:bodyPr>
            <a:lstStyle/>
            <a:p>
              <a:r>
                <a:rPr lang="en-US" sz="1300" dirty="0">
                  <a:solidFill>
                    <a:schemeClr val="tx2"/>
                  </a:solidFill>
                </a:rPr>
                <a:t>Mid-Market funds, by the numbers</a:t>
              </a:r>
            </a:p>
          </p:txBody>
        </p:sp>
        <p:sp>
          <p:nvSpPr>
            <p:cNvPr id="18" name="TextBox 17">
              <a:extLst>
                <a:ext uri="{FF2B5EF4-FFF2-40B4-BE49-F238E27FC236}">
                  <a16:creationId xmlns:a16="http://schemas.microsoft.com/office/drawing/2014/main" xmlns="" id="{8EB4F670-BFF3-405F-BFA7-DDBD2840A1E9}"/>
                </a:ext>
              </a:extLst>
            </p:cNvPr>
            <p:cNvSpPr txBox="1"/>
            <p:nvPr/>
          </p:nvSpPr>
          <p:spPr>
            <a:xfrm>
              <a:off x="427088" y="3299015"/>
              <a:ext cx="674865" cy="307777"/>
            </a:xfrm>
            <a:prstGeom prst="rect">
              <a:avLst/>
            </a:prstGeom>
            <a:noFill/>
          </p:spPr>
          <p:txBody>
            <a:bodyPr wrap="none" lIns="0" tIns="0" rIns="0" bIns="0" rtlCol="0">
              <a:spAutoFit/>
            </a:bodyPr>
            <a:lstStyle/>
            <a:p>
              <a:r>
                <a:rPr lang="en-GB" sz="2000" spc="-100" dirty="0">
                  <a:solidFill>
                    <a:schemeClr val="accent2"/>
                  </a:solidFill>
                </a:rPr>
                <a:t>+</a:t>
              </a:r>
              <a:r>
                <a:rPr lang="mr-IN" sz="2000" spc="-100" dirty="0">
                  <a:solidFill>
                    <a:schemeClr val="accent2"/>
                  </a:solidFill>
                </a:rPr>
                <a:t>6.4%</a:t>
              </a:r>
            </a:p>
          </p:txBody>
        </p:sp>
        <p:sp>
          <p:nvSpPr>
            <p:cNvPr id="19" name="TextBox 18">
              <a:extLst>
                <a:ext uri="{FF2B5EF4-FFF2-40B4-BE49-F238E27FC236}">
                  <a16:creationId xmlns:a16="http://schemas.microsoft.com/office/drawing/2014/main" xmlns="" id="{1EDB4F53-7194-433C-9257-AB325C320D88}"/>
                </a:ext>
              </a:extLst>
            </p:cNvPr>
            <p:cNvSpPr txBox="1"/>
            <p:nvPr/>
          </p:nvSpPr>
          <p:spPr>
            <a:xfrm>
              <a:off x="465189" y="3563368"/>
              <a:ext cx="1211212" cy="646331"/>
            </a:xfrm>
            <a:prstGeom prst="rect">
              <a:avLst/>
            </a:prstGeom>
            <a:noFill/>
          </p:spPr>
          <p:txBody>
            <a:bodyPr wrap="square" lIns="0" rtlCol="0">
              <a:spAutoFit/>
            </a:bodyPr>
            <a:lstStyle/>
            <a:p>
              <a:r>
                <a:rPr lang="en-GB" sz="900" dirty="0">
                  <a:solidFill>
                    <a:schemeClr val="accent2"/>
                  </a:solidFill>
                </a:rPr>
                <a:t>2018-2019 job creation rate vs.</a:t>
              </a:r>
            </a:p>
            <a:p>
              <a:r>
                <a:rPr lang="en-GB" sz="900" dirty="0">
                  <a:solidFill>
                    <a:schemeClr val="accent2"/>
                  </a:solidFill>
                </a:rPr>
                <a:t>+0.9% all European businesses </a:t>
              </a:r>
            </a:p>
          </p:txBody>
        </p:sp>
        <p:sp>
          <p:nvSpPr>
            <p:cNvPr id="20" name="TextBox 19">
              <a:extLst>
                <a:ext uri="{FF2B5EF4-FFF2-40B4-BE49-F238E27FC236}">
                  <a16:creationId xmlns:a16="http://schemas.microsoft.com/office/drawing/2014/main" xmlns="" id="{9246A3D5-0804-4608-AE2F-948102A6F413}"/>
                </a:ext>
              </a:extLst>
            </p:cNvPr>
            <p:cNvSpPr txBox="1"/>
            <p:nvPr/>
          </p:nvSpPr>
          <p:spPr>
            <a:xfrm>
              <a:off x="1863898" y="3275111"/>
              <a:ext cx="601127" cy="307777"/>
            </a:xfrm>
            <a:prstGeom prst="rect">
              <a:avLst/>
            </a:prstGeom>
            <a:noFill/>
          </p:spPr>
          <p:txBody>
            <a:bodyPr wrap="none" lIns="0" tIns="0" rIns="0" bIns="0" rtlCol="0">
              <a:spAutoFit/>
            </a:bodyPr>
            <a:lstStyle/>
            <a:p>
              <a:r>
                <a:rPr lang="is-IS" sz="2000" spc="-50" dirty="0">
                  <a:solidFill>
                    <a:schemeClr val="accent1"/>
                  </a:solidFill>
                </a:rPr>
                <a:t>3,320</a:t>
              </a:r>
            </a:p>
          </p:txBody>
        </p:sp>
        <p:sp>
          <p:nvSpPr>
            <p:cNvPr id="21" name="TextBox 20">
              <a:extLst>
                <a:ext uri="{FF2B5EF4-FFF2-40B4-BE49-F238E27FC236}">
                  <a16:creationId xmlns:a16="http://schemas.microsoft.com/office/drawing/2014/main" xmlns="" id="{60034226-AEF6-4E2E-BAF0-E165D9B1C1F4}"/>
                </a:ext>
              </a:extLst>
            </p:cNvPr>
            <p:cNvSpPr txBox="1"/>
            <p:nvPr/>
          </p:nvSpPr>
          <p:spPr>
            <a:xfrm>
              <a:off x="1876598" y="3547025"/>
              <a:ext cx="1340287" cy="646331"/>
            </a:xfrm>
            <a:prstGeom prst="rect">
              <a:avLst/>
            </a:prstGeom>
            <a:noFill/>
          </p:spPr>
          <p:txBody>
            <a:bodyPr wrap="square" lIns="0" rtlCol="0">
              <a:spAutoFit/>
            </a:bodyPr>
            <a:lstStyle/>
            <a:p>
              <a:r>
                <a:rPr lang="en-GB" sz="900" dirty="0">
                  <a:solidFill>
                    <a:schemeClr val="accent1"/>
                  </a:solidFill>
                </a:rPr>
                <a:t>European companies invested into by </a:t>
              </a:r>
              <a:br>
                <a:rPr lang="en-GB" sz="900" dirty="0">
                  <a:solidFill>
                    <a:schemeClr val="accent1"/>
                  </a:solidFill>
                </a:rPr>
              </a:br>
              <a:r>
                <a:rPr lang="en-GB" sz="900" dirty="0">
                  <a:solidFill>
                    <a:schemeClr val="accent1"/>
                  </a:solidFill>
                </a:rPr>
                <a:t>Mid-Market funds, </a:t>
              </a:r>
              <a:br>
                <a:rPr lang="en-GB" sz="900" dirty="0">
                  <a:solidFill>
                    <a:schemeClr val="accent1"/>
                  </a:solidFill>
                </a:rPr>
              </a:br>
              <a:r>
                <a:rPr lang="en-GB" sz="900" dirty="0">
                  <a:solidFill>
                    <a:schemeClr val="accent1"/>
                  </a:solidFill>
                </a:rPr>
                <a:t>2016-2020</a:t>
              </a:r>
            </a:p>
          </p:txBody>
        </p:sp>
        <p:sp>
          <p:nvSpPr>
            <p:cNvPr id="22" name="TextBox 21">
              <a:extLst>
                <a:ext uri="{FF2B5EF4-FFF2-40B4-BE49-F238E27FC236}">
                  <a16:creationId xmlns:a16="http://schemas.microsoft.com/office/drawing/2014/main" xmlns="" id="{9246A3D5-0804-4608-AE2F-948102A6F413}"/>
                </a:ext>
              </a:extLst>
            </p:cNvPr>
            <p:cNvSpPr txBox="1"/>
            <p:nvPr/>
          </p:nvSpPr>
          <p:spPr>
            <a:xfrm>
              <a:off x="454489" y="4396776"/>
              <a:ext cx="1327286" cy="307777"/>
            </a:xfrm>
            <a:prstGeom prst="rect">
              <a:avLst/>
            </a:prstGeom>
            <a:noFill/>
          </p:spPr>
          <p:txBody>
            <a:bodyPr wrap="none" lIns="0" tIns="0" rIns="0" bIns="0" rtlCol="0">
              <a:spAutoFit/>
            </a:bodyPr>
            <a:lstStyle/>
            <a:p>
              <a:r>
                <a:rPr lang="de-DE" sz="2000" spc="-50" dirty="0">
                  <a:solidFill>
                    <a:schemeClr val="accent2"/>
                  </a:solidFill>
                </a:rPr>
                <a:t>€137 </a:t>
              </a:r>
              <a:r>
                <a:rPr lang="de-DE" sz="2000" spc="-50" dirty="0" err="1">
                  <a:solidFill>
                    <a:schemeClr val="accent2"/>
                  </a:solidFill>
                </a:rPr>
                <a:t>billion</a:t>
              </a:r>
              <a:r>
                <a:rPr lang="de-DE" sz="2000" spc="-50" dirty="0">
                  <a:solidFill>
                    <a:schemeClr val="accent2"/>
                  </a:solidFill>
                </a:rPr>
                <a:t> </a:t>
              </a:r>
            </a:p>
          </p:txBody>
        </p:sp>
        <p:sp>
          <p:nvSpPr>
            <p:cNvPr id="23" name="TextBox 22">
              <a:extLst>
                <a:ext uri="{FF2B5EF4-FFF2-40B4-BE49-F238E27FC236}">
                  <a16:creationId xmlns:a16="http://schemas.microsoft.com/office/drawing/2014/main" xmlns="" id="{60034226-AEF6-4E2E-BAF0-E165D9B1C1F4}"/>
                </a:ext>
              </a:extLst>
            </p:cNvPr>
            <p:cNvSpPr txBox="1"/>
            <p:nvPr/>
          </p:nvSpPr>
          <p:spPr>
            <a:xfrm>
              <a:off x="467189" y="4668689"/>
              <a:ext cx="1496962" cy="369332"/>
            </a:xfrm>
            <a:prstGeom prst="rect">
              <a:avLst/>
            </a:prstGeom>
            <a:noFill/>
          </p:spPr>
          <p:txBody>
            <a:bodyPr wrap="square" lIns="0" rtlCol="0">
              <a:spAutoFit/>
            </a:bodyPr>
            <a:lstStyle/>
            <a:p>
              <a:r>
                <a:rPr lang="en-GB" sz="900" dirty="0">
                  <a:solidFill>
                    <a:schemeClr val="accent2"/>
                  </a:solidFill>
                </a:rPr>
                <a:t>raised from 2016-2020 </a:t>
              </a:r>
              <a:br>
                <a:rPr lang="en-GB" sz="900" dirty="0">
                  <a:solidFill>
                    <a:schemeClr val="accent2"/>
                  </a:solidFill>
                </a:rPr>
              </a:br>
              <a:r>
                <a:rPr lang="en-GB" sz="900" dirty="0">
                  <a:solidFill>
                    <a:schemeClr val="accent2"/>
                  </a:solidFill>
                </a:rPr>
                <a:t>vs. €83 billion 2011-2015</a:t>
              </a:r>
            </a:p>
          </p:txBody>
        </p:sp>
        <p:sp>
          <p:nvSpPr>
            <p:cNvPr id="24" name="TextBox 23">
              <a:extLst>
                <a:ext uri="{FF2B5EF4-FFF2-40B4-BE49-F238E27FC236}">
                  <a16:creationId xmlns:a16="http://schemas.microsoft.com/office/drawing/2014/main" xmlns="" id="{9246A3D5-0804-4608-AE2F-948102A6F413}"/>
                </a:ext>
              </a:extLst>
            </p:cNvPr>
            <p:cNvSpPr txBox="1"/>
            <p:nvPr/>
          </p:nvSpPr>
          <p:spPr>
            <a:xfrm>
              <a:off x="1867111" y="4396776"/>
              <a:ext cx="1327286" cy="307777"/>
            </a:xfrm>
            <a:prstGeom prst="rect">
              <a:avLst/>
            </a:prstGeom>
            <a:noFill/>
          </p:spPr>
          <p:txBody>
            <a:bodyPr wrap="none" lIns="0" tIns="0" rIns="0" bIns="0" rtlCol="0">
              <a:spAutoFit/>
            </a:bodyPr>
            <a:lstStyle/>
            <a:p>
              <a:r>
                <a:rPr lang="nb-NO" sz="2000" spc="-50" dirty="0">
                  <a:solidFill>
                    <a:schemeClr val="accent1"/>
                  </a:solidFill>
                </a:rPr>
                <a:t>€223 billion </a:t>
              </a:r>
            </a:p>
          </p:txBody>
        </p:sp>
        <p:sp>
          <p:nvSpPr>
            <p:cNvPr id="25" name="TextBox 24">
              <a:extLst>
                <a:ext uri="{FF2B5EF4-FFF2-40B4-BE49-F238E27FC236}">
                  <a16:creationId xmlns:a16="http://schemas.microsoft.com/office/drawing/2014/main" xmlns="" id="{60034226-AEF6-4E2E-BAF0-E165D9B1C1F4}"/>
                </a:ext>
              </a:extLst>
            </p:cNvPr>
            <p:cNvSpPr txBox="1"/>
            <p:nvPr/>
          </p:nvSpPr>
          <p:spPr>
            <a:xfrm>
              <a:off x="1879811" y="4668689"/>
              <a:ext cx="1496962" cy="369332"/>
            </a:xfrm>
            <a:prstGeom prst="rect">
              <a:avLst/>
            </a:prstGeom>
            <a:noFill/>
          </p:spPr>
          <p:txBody>
            <a:bodyPr wrap="square" lIns="0" rtlCol="0">
              <a:spAutoFit/>
            </a:bodyPr>
            <a:lstStyle/>
            <a:p>
              <a:r>
                <a:rPr lang="en-GB" sz="900" dirty="0">
                  <a:solidFill>
                    <a:schemeClr val="accent1"/>
                  </a:solidFill>
                </a:rPr>
                <a:t>Capital under </a:t>
              </a:r>
              <a:br>
                <a:rPr lang="en-GB" sz="900" dirty="0">
                  <a:solidFill>
                    <a:schemeClr val="accent1"/>
                  </a:solidFill>
                </a:rPr>
              </a:br>
              <a:r>
                <a:rPr lang="en-GB" sz="900" dirty="0">
                  <a:solidFill>
                    <a:schemeClr val="accent1"/>
                  </a:solidFill>
                </a:rPr>
                <a:t>Management in 2020</a:t>
              </a:r>
            </a:p>
          </p:txBody>
        </p:sp>
      </p:grpSp>
    </p:spTree>
    <p:extLst>
      <p:ext uri="{BB962C8B-B14F-4D97-AF65-F5344CB8AC3E}">
        <p14:creationId xmlns:p14="http://schemas.microsoft.com/office/powerpoint/2010/main" val="15101157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GB"/>
              <a:t>www.investeurope.eu</a:t>
            </a:r>
            <a:endParaRPr lang="en-GB" dirty="0"/>
          </a:p>
        </p:txBody>
      </p:sp>
      <p:sp>
        <p:nvSpPr>
          <p:cNvPr id="5" name="Slide Number Placeholder 4"/>
          <p:cNvSpPr>
            <a:spLocks noGrp="1"/>
          </p:cNvSpPr>
          <p:nvPr>
            <p:ph type="sldNum" sz="quarter" idx="12"/>
          </p:nvPr>
        </p:nvSpPr>
        <p:spPr/>
        <p:txBody>
          <a:bodyPr/>
          <a:lstStyle/>
          <a:p>
            <a:fld id="{3A277439-5CFB-40D3-A371-F0CC064631A7}" type="slidenum">
              <a:rPr lang="en-GB" smtClean="0"/>
              <a:t>7</a:t>
            </a:fld>
            <a:endParaRPr lang="en-GB"/>
          </a:p>
        </p:txBody>
      </p:sp>
      <p:sp>
        <p:nvSpPr>
          <p:cNvPr id="7" name="Title 1"/>
          <p:cNvSpPr>
            <a:spLocks noGrp="1"/>
          </p:cNvSpPr>
          <p:nvPr>
            <p:ph type="title"/>
          </p:nvPr>
        </p:nvSpPr>
        <p:spPr>
          <a:xfrm>
            <a:off x="344488" y="961683"/>
            <a:ext cx="9217025" cy="377402"/>
          </a:xfrm>
        </p:spPr>
        <p:txBody>
          <a:bodyPr/>
          <a:lstStyle/>
          <a:p>
            <a:r>
              <a:rPr lang="en-US" dirty="0"/>
              <a:t>Mid-Market funds with a focus on Europe</a:t>
            </a:r>
          </a:p>
        </p:txBody>
      </p:sp>
      <p:cxnSp>
        <p:nvCxnSpPr>
          <p:cNvPr id="9" name="Straight Connector 8">
            <a:extLst>
              <a:ext uri="{FF2B5EF4-FFF2-40B4-BE49-F238E27FC236}">
                <a16:creationId xmlns:a16="http://schemas.microsoft.com/office/drawing/2014/main" xmlns="" id="{DC6E1F5F-92B3-4119-BB37-6207FDB19FCE}"/>
              </a:ext>
            </a:extLst>
          </p:cNvPr>
          <p:cNvCxnSpPr/>
          <p:nvPr/>
        </p:nvCxnSpPr>
        <p:spPr>
          <a:xfrm>
            <a:off x="4455513" y="1718884"/>
            <a:ext cx="0" cy="4363864"/>
          </a:xfrm>
          <a:prstGeom prst="line">
            <a:avLst/>
          </a:prstGeom>
          <a:ln>
            <a:solidFill>
              <a:schemeClr val="accent3"/>
            </a:solidFill>
            <a:prstDash val="sysDot"/>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xmlns="" id="{63C642D6-211E-E045-935C-CAEF14EB7E92}"/>
              </a:ext>
            </a:extLst>
          </p:cNvPr>
          <p:cNvGrpSpPr/>
          <p:nvPr/>
        </p:nvGrpSpPr>
        <p:grpSpPr>
          <a:xfrm>
            <a:off x="344488" y="1705262"/>
            <a:ext cx="3964736" cy="4220112"/>
            <a:chOff x="3526113" y="1705262"/>
            <a:chExt cx="3964736" cy="4220112"/>
          </a:xfrm>
        </p:grpSpPr>
        <p:grpSp>
          <p:nvGrpSpPr>
            <p:cNvPr id="2" name="Group 1">
              <a:extLst>
                <a:ext uri="{FF2B5EF4-FFF2-40B4-BE49-F238E27FC236}">
                  <a16:creationId xmlns:a16="http://schemas.microsoft.com/office/drawing/2014/main" xmlns="" id="{5AD1AF24-DC9F-2242-8364-9E6D49C958B5}"/>
                </a:ext>
              </a:extLst>
            </p:cNvPr>
            <p:cNvGrpSpPr/>
            <p:nvPr/>
          </p:nvGrpSpPr>
          <p:grpSpPr>
            <a:xfrm>
              <a:off x="3526113" y="1705262"/>
              <a:ext cx="3964736" cy="4220112"/>
              <a:chOff x="3526113" y="1705262"/>
              <a:chExt cx="3964736" cy="4220112"/>
            </a:xfrm>
          </p:grpSpPr>
          <p:sp>
            <p:nvSpPr>
              <p:cNvPr id="10" name="Rectangle 9"/>
              <p:cNvSpPr/>
              <p:nvPr/>
            </p:nvSpPr>
            <p:spPr>
              <a:xfrm>
                <a:off x="3530849" y="1965374"/>
                <a:ext cx="3960000" cy="39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530849" y="4462084"/>
                <a:ext cx="1980000" cy="14632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656CE940-CAC2-4B4B-A727-9041A5884513}"/>
                  </a:ext>
                </a:extLst>
              </p:cNvPr>
              <p:cNvSpPr txBox="1"/>
              <p:nvPr/>
            </p:nvSpPr>
            <p:spPr>
              <a:xfrm>
                <a:off x="3626041" y="2026445"/>
                <a:ext cx="1517984" cy="648996"/>
              </a:xfrm>
              <a:prstGeom prst="rect">
                <a:avLst/>
              </a:prstGeom>
              <a:noFill/>
            </p:spPr>
            <p:txBody>
              <a:bodyPr wrap="square" lIns="0" tIns="0" rIns="0" bIns="0" numCol="1" spcCol="360000" rtlCol="0">
                <a:noAutofit/>
              </a:bodyPr>
              <a:lstStyle/>
              <a:p>
                <a:pPr>
                  <a:spcAft>
                    <a:spcPts val="800"/>
                  </a:spcAft>
                </a:pPr>
                <a:r>
                  <a:rPr lang="en-US" sz="1200" dirty="0">
                    <a:solidFill>
                      <a:schemeClr val="bg1"/>
                    </a:solidFill>
                  </a:rPr>
                  <a:t>Active in 2020</a:t>
                </a:r>
              </a:p>
            </p:txBody>
          </p:sp>
          <p:sp>
            <p:nvSpPr>
              <p:cNvPr id="13" name="TextBox 12">
                <a:extLst>
                  <a:ext uri="{FF2B5EF4-FFF2-40B4-BE49-F238E27FC236}">
                    <a16:creationId xmlns:a16="http://schemas.microsoft.com/office/drawing/2014/main" xmlns="" id="{656CE940-CAC2-4B4B-A727-9041A5884513}"/>
                  </a:ext>
                </a:extLst>
              </p:cNvPr>
              <p:cNvSpPr txBox="1"/>
              <p:nvPr/>
            </p:nvSpPr>
            <p:spPr>
              <a:xfrm>
                <a:off x="3626041" y="4538985"/>
                <a:ext cx="1517984" cy="648996"/>
              </a:xfrm>
              <a:prstGeom prst="rect">
                <a:avLst/>
              </a:prstGeom>
              <a:noFill/>
            </p:spPr>
            <p:txBody>
              <a:bodyPr wrap="square" lIns="0" tIns="0" rIns="0" bIns="0" numCol="1" spcCol="360000" rtlCol="0">
                <a:noAutofit/>
              </a:bodyPr>
              <a:lstStyle/>
              <a:p>
                <a:pPr>
                  <a:spcAft>
                    <a:spcPts val="800"/>
                  </a:spcAft>
                </a:pPr>
                <a:r>
                  <a:rPr lang="en-US" sz="1200" dirty="0">
                    <a:solidFill>
                      <a:schemeClr val="bg1"/>
                    </a:solidFill>
                  </a:rPr>
                  <a:t>Inactive in 2020</a:t>
                </a:r>
              </a:p>
            </p:txBody>
          </p:sp>
          <p:sp>
            <p:nvSpPr>
              <p:cNvPr id="15" name="Title 1"/>
              <p:cNvSpPr txBox="1">
                <a:spLocks/>
              </p:cNvSpPr>
              <p:nvPr/>
            </p:nvSpPr>
            <p:spPr>
              <a:xfrm>
                <a:off x="3526113" y="1705262"/>
                <a:ext cx="3953844" cy="152349"/>
              </a:xfrm>
              <a:prstGeom prst="rect">
                <a:avLst/>
              </a:prstGeom>
              <a:noFill/>
            </p:spPr>
            <p:txBody>
              <a:bodyPr vert="horz" wrap="square" lIns="0" tIns="0" rIns="0" bIns="0" rtlCol="0" anchor="t" anchorCtr="0">
                <a:spAutoFit/>
              </a:bodyPr>
              <a:lstStyle>
                <a:lvl1pPr algn="l" defTabSz="742950" rtl="0" eaLnBrk="1" latinLnBrk="0" hangingPunct="1">
                  <a:lnSpc>
                    <a:spcPct val="90000"/>
                  </a:lnSpc>
                  <a:spcBef>
                    <a:spcPct val="0"/>
                  </a:spcBef>
                  <a:buNone/>
                  <a:defRPr sz="2200" b="1" kern="1200">
                    <a:solidFill>
                      <a:schemeClr val="tx2"/>
                    </a:solidFill>
                    <a:latin typeface="+mj-lt"/>
                    <a:ea typeface="+mj-ea"/>
                    <a:cs typeface="+mj-cs"/>
                  </a:defRPr>
                </a:lvl1pPr>
              </a:lstStyle>
              <a:p>
                <a:r>
                  <a:rPr lang="en-US" sz="1100" spc="-20" dirty="0"/>
                  <a:t>Mid-Market funds with a focus on Europe 2007-2020</a:t>
                </a:r>
                <a:r>
                  <a:rPr lang="en-US" sz="1100" b="0" spc="-20" baseline="30000" dirty="0">
                    <a:solidFill>
                      <a:schemeClr val="accent1"/>
                    </a:solidFill>
                  </a:rPr>
                  <a:t>1</a:t>
                </a:r>
              </a:p>
            </p:txBody>
          </p:sp>
        </p:grpSp>
        <p:sp>
          <p:nvSpPr>
            <p:cNvPr id="16" name="TextBox 15">
              <a:extLst>
                <a:ext uri="{FF2B5EF4-FFF2-40B4-BE49-F238E27FC236}">
                  <a16:creationId xmlns:a16="http://schemas.microsoft.com/office/drawing/2014/main" xmlns="" id="{656CE940-CAC2-4B4B-A727-9041A5884513}"/>
                </a:ext>
              </a:extLst>
            </p:cNvPr>
            <p:cNvSpPr txBox="1"/>
            <p:nvPr/>
          </p:nvSpPr>
          <p:spPr>
            <a:xfrm>
              <a:off x="3626041" y="2205200"/>
              <a:ext cx="1008682" cy="477116"/>
            </a:xfrm>
            <a:prstGeom prst="rect">
              <a:avLst/>
            </a:prstGeom>
            <a:noFill/>
          </p:spPr>
          <p:txBody>
            <a:bodyPr wrap="square" lIns="0" tIns="0" rIns="0" bIns="0" numCol="1" spcCol="360000" rtlCol="0">
              <a:noAutofit/>
            </a:bodyPr>
            <a:lstStyle/>
            <a:p>
              <a:pPr>
                <a:spcAft>
                  <a:spcPts val="800"/>
                </a:spcAft>
              </a:pPr>
              <a:r>
                <a:rPr lang="is-IS" sz="2400" dirty="0">
                  <a:solidFill>
                    <a:schemeClr val="bg1"/>
                  </a:solidFill>
                </a:rPr>
                <a:t>1,044</a:t>
              </a:r>
            </a:p>
            <a:p>
              <a:pPr>
                <a:spcAft>
                  <a:spcPts val="800"/>
                </a:spcAft>
              </a:pPr>
              <a:endParaRPr lang="en-US" sz="2400" dirty="0">
                <a:solidFill>
                  <a:schemeClr val="bg1"/>
                </a:solidFill>
              </a:endParaRPr>
            </a:p>
          </p:txBody>
        </p:sp>
        <p:sp>
          <p:nvSpPr>
            <p:cNvPr id="17" name="TextBox 16">
              <a:extLst>
                <a:ext uri="{FF2B5EF4-FFF2-40B4-BE49-F238E27FC236}">
                  <a16:creationId xmlns:a16="http://schemas.microsoft.com/office/drawing/2014/main" xmlns="" id="{656CE940-CAC2-4B4B-A727-9041A5884513}"/>
                </a:ext>
              </a:extLst>
            </p:cNvPr>
            <p:cNvSpPr txBox="1"/>
            <p:nvPr/>
          </p:nvSpPr>
          <p:spPr>
            <a:xfrm>
              <a:off x="3626041" y="4717740"/>
              <a:ext cx="1008682" cy="477116"/>
            </a:xfrm>
            <a:prstGeom prst="rect">
              <a:avLst/>
            </a:prstGeom>
            <a:noFill/>
          </p:spPr>
          <p:txBody>
            <a:bodyPr wrap="square" lIns="0" tIns="0" rIns="0" bIns="0" numCol="1" spcCol="360000" rtlCol="0">
              <a:noAutofit/>
            </a:bodyPr>
            <a:lstStyle/>
            <a:p>
              <a:pPr>
                <a:spcAft>
                  <a:spcPts val="800"/>
                </a:spcAft>
              </a:pPr>
              <a:r>
                <a:rPr lang="is-IS" sz="2400" dirty="0">
                  <a:solidFill>
                    <a:schemeClr val="bg1"/>
                  </a:solidFill>
                </a:rPr>
                <a:t>235</a:t>
              </a:r>
            </a:p>
            <a:p>
              <a:pPr>
                <a:spcAft>
                  <a:spcPts val="800"/>
                </a:spcAft>
              </a:pPr>
              <a:endParaRPr lang="is-IS" sz="2400" dirty="0">
                <a:solidFill>
                  <a:schemeClr val="bg1"/>
                </a:solidFill>
              </a:endParaRPr>
            </a:p>
            <a:p>
              <a:pPr>
                <a:spcAft>
                  <a:spcPts val="800"/>
                </a:spcAft>
              </a:pPr>
              <a:endParaRPr lang="en-US" sz="2400" dirty="0">
                <a:solidFill>
                  <a:schemeClr val="bg1"/>
                </a:solidFill>
              </a:endParaRPr>
            </a:p>
          </p:txBody>
        </p:sp>
      </p:grpSp>
      <p:grpSp>
        <p:nvGrpSpPr>
          <p:cNvPr id="3" name="Group 2">
            <a:extLst>
              <a:ext uri="{FF2B5EF4-FFF2-40B4-BE49-F238E27FC236}">
                <a16:creationId xmlns:a16="http://schemas.microsoft.com/office/drawing/2014/main" xmlns="" id="{AA1A2DA8-A4FF-4049-9ADB-C2503B9CC915}"/>
              </a:ext>
            </a:extLst>
          </p:cNvPr>
          <p:cNvGrpSpPr/>
          <p:nvPr/>
        </p:nvGrpSpPr>
        <p:grpSpPr>
          <a:xfrm>
            <a:off x="4612695" y="1674817"/>
            <a:ext cx="3036357" cy="4423528"/>
            <a:chOff x="345728" y="1674817"/>
            <a:chExt cx="3036357" cy="4423528"/>
          </a:xfrm>
        </p:grpSpPr>
        <p:sp>
          <p:nvSpPr>
            <p:cNvPr id="8" name="TextBox 7">
              <a:extLst>
                <a:ext uri="{FF2B5EF4-FFF2-40B4-BE49-F238E27FC236}">
                  <a16:creationId xmlns:a16="http://schemas.microsoft.com/office/drawing/2014/main" xmlns="" id="{656CE940-CAC2-4B4B-A727-9041A5884513}"/>
                </a:ext>
              </a:extLst>
            </p:cNvPr>
            <p:cNvSpPr txBox="1"/>
            <p:nvPr/>
          </p:nvSpPr>
          <p:spPr>
            <a:xfrm>
              <a:off x="345728" y="1674817"/>
              <a:ext cx="2880000" cy="2179731"/>
            </a:xfrm>
            <a:prstGeom prst="rect">
              <a:avLst/>
            </a:prstGeom>
            <a:noFill/>
          </p:spPr>
          <p:txBody>
            <a:bodyPr wrap="square" lIns="0" tIns="0" rIns="0" bIns="0" numCol="1" spcCol="360000" rtlCol="0">
              <a:noAutofit/>
            </a:bodyPr>
            <a:lstStyle/>
            <a:p>
              <a:pPr>
                <a:spcAft>
                  <a:spcPts val="800"/>
                </a:spcAft>
              </a:pPr>
              <a:r>
                <a:rPr lang="en-US" sz="1000" dirty="0">
                  <a:solidFill>
                    <a:schemeClr val="accent3"/>
                  </a:solidFill>
                </a:rPr>
                <a:t>There is significant diversity within Europe’s </a:t>
              </a:r>
              <a:br>
                <a:rPr lang="en-US" sz="1000" dirty="0">
                  <a:solidFill>
                    <a:schemeClr val="accent3"/>
                  </a:solidFill>
                </a:rPr>
              </a:br>
              <a:r>
                <a:rPr lang="en-US" sz="1000" dirty="0">
                  <a:solidFill>
                    <a:schemeClr val="accent3"/>
                  </a:solidFill>
                </a:rPr>
                <a:t>Mid-Market. While a good proportion of </a:t>
              </a:r>
              <a:br>
                <a:rPr lang="en-US" sz="1000" dirty="0">
                  <a:solidFill>
                    <a:schemeClr val="accent3"/>
                  </a:solidFill>
                </a:rPr>
              </a:br>
              <a:r>
                <a:rPr lang="en-US" sz="1000" dirty="0">
                  <a:solidFill>
                    <a:schemeClr val="accent3"/>
                  </a:solidFill>
                </a:rPr>
                <a:t>Mid-Market funds concentrate on Buyouts, </a:t>
              </a:r>
              <a:br>
                <a:rPr lang="en-US" sz="1000" dirty="0">
                  <a:solidFill>
                    <a:schemeClr val="accent3"/>
                  </a:solidFill>
                </a:rPr>
              </a:br>
              <a:r>
                <a:rPr lang="en-US" sz="1000" dirty="0">
                  <a:solidFill>
                    <a:schemeClr val="accent3"/>
                  </a:solidFill>
                </a:rPr>
                <a:t>there are also lots of possibilities for LPs to </a:t>
              </a:r>
              <a:br>
                <a:rPr lang="en-US" sz="1000" dirty="0">
                  <a:solidFill>
                    <a:schemeClr val="accent3"/>
                  </a:solidFill>
                </a:rPr>
              </a:br>
              <a:r>
                <a:rPr lang="en-US" sz="1000" dirty="0">
                  <a:solidFill>
                    <a:schemeClr val="accent3"/>
                  </a:solidFill>
                </a:rPr>
                <a:t>invest in funds with Generalist and Growth strategies that are focused on investments </a:t>
              </a:r>
              <a:br>
                <a:rPr lang="en-US" sz="1000" dirty="0">
                  <a:solidFill>
                    <a:schemeClr val="accent3"/>
                  </a:solidFill>
                </a:rPr>
              </a:br>
              <a:r>
                <a:rPr lang="en-US" sz="1000" dirty="0">
                  <a:solidFill>
                    <a:schemeClr val="accent3"/>
                  </a:solidFill>
                </a:rPr>
                <a:t>with a Mid-Market ticket value</a:t>
              </a:r>
              <a:r>
                <a:rPr lang="en-US" sz="1000" baseline="30000" dirty="0">
                  <a:solidFill>
                    <a:schemeClr val="accent1"/>
                  </a:solidFill>
                </a:rPr>
                <a:t>2</a:t>
              </a:r>
              <a:r>
                <a:rPr lang="en-US" sz="1000" dirty="0">
                  <a:solidFill>
                    <a:schemeClr val="accent3"/>
                  </a:solidFill>
                </a:rPr>
                <a:t> of €15m-150m.</a:t>
              </a:r>
            </a:p>
            <a:p>
              <a:pPr>
                <a:spcAft>
                  <a:spcPts val="800"/>
                </a:spcAft>
              </a:pPr>
              <a:endParaRPr lang="en-US" sz="1000" dirty="0">
                <a:solidFill>
                  <a:schemeClr val="accent3"/>
                </a:solidFill>
              </a:endParaRPr>
            </a:p>
          </p:txBody>
        </p:sp>
        <p:sp>
          <p:nvSpPr>
            <p:cNvPr id="19" name="Text Placeholder 4132">
              <a:extLst>
                <a:ext uri="{FF2B5EF4-FFF2-40B4-BE49-F238E27FC236}">
                  <a16:creationId xmlns:a16="http://schemas.microsoft.com/office/drawing/2014/main" xmlns="" id="{FD791069-B152-48CB-BFDB-B0E7D94C6C7E}"/>
                </a:ext>
              </a:extLst>
            </p:cNvPr>
            <p:cNvSpPr txBox="1">
              <a:spLocks/>
            </p:cNvSpPr>
            <p:nvPr/>
          </p:nvSpPr>
          <p:spPr>
            <a:xfrm>
              <a:off x="348954" y="5793767"/>
              <a:ext cx="172640" cy="130515"/>
            </a:xfrm>
            <a:prstGeom prst="rect">
              <a:avLst/>
            </a:prstGeom>
          </p:spPr>
          <p:txBody>
            <a:bodyPr lIns="0" tIns="0" rIns="0" bIns="0"/>
            <a:lstStyle>
              <a:lvl1pPr marL="176213" indent="-176213" algn="l" defTabSz="914400" rtl="0" eaLnBrk="1" latinLnBrk="0" hangingPunct="1">
                <a:lnSpc>
                  <a:spcPct val="90000"/>
                </a:lnSpc>
                <a:spcBef>
                  <a:spcPts val="1000"/>
                </a:spcBef>
                <a:buFont typeface="Arial" panose="020B0604020202020204" pitchFamily="34" charset="0"/>
                <a:buChar char="•"/>
                <a:defRPr sz="1200" kern="1200">
                  <a:solidFill>
                    <a:schemeClr val="accent3"/>
                  </a:solidFill>
                  <a:latin typeface="+mn-lt"/>
                  <a:ea typeface="+mn-ea"/>
                  <a:cs typeface="+mn-cs"/>
                </a:defRPr>
              </a:lvl1pPr>
              <a:lvl2pPr marL="360363" indent="-182563"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2pPr>
              <a:lvl3pPr marL="447675"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3pPr>
              <a:lvl4pPr marL="625475" indent="-177800"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4pPr>
              <a:lvl5pPr marL="808038"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700" dirty="0">
                  <a:solidFill>
                    <a:schemeClr val="accent1"/>
                  </a:solidFill>
                </a:rPr>
                <a:t>2</a:t>
              </a:r>
              <a:endParaRPr lang="en-GB" sz="700" dirty="0"/>
            </a:p>
          </p:txBody>
        </p:sp>
        <p:sp>
          <p:nvSpPr>
            <p:cNvPr id="20" name="Text Placeholder 4132">
              <a:extLst>
                <a:ext uri="{FF2B5EF4-FFF2-40B4-BE49-F238E27FC236}">
                  <a16:creationId xmlns:a16="http://schemas.microsoft.com/office/drawing/2014/main" xmlns="" id="{FD791069-B152-48CB-BFDB-B0E7D94C6C7E}"/>
                </a:ext>
              </a:extLst>
            </p:cNvPr>
            <p:cNvSpPr txBox="1">
              <a:spLocks/>
            </p:cNvSpPr>
            <p:nvPr/>
          </p:nvSpPr>
          <p:spPr>
            <a:xfrm>
              <a:off x="432667" y="5787328"/>
              <a:ext cx="2949418" cy="311017"/>
            </a:xfrm>
            <a:prstGeom prst="rect">
              <a:avLst/>
            </a:prstGeom>
          </p:spPr>
          <p:txBody>
            <a:bodyPr lIns="0" tIns="0" rIns="0" bIns="0"/>
            <a:lstStyle>
              <a:lvl1pPr marL="176213" indent="-176213" algn="l" defTabSz="914400" rtl="0" eaLnBrk="1" latinLnBrk="0" hangingPunct="1">
                <a:lnSpc>
                  <a:spcPct val="90000"/>
                </a:lnSpc>
                <a:spcBef>
                  <a:spcPts val="1000"/>
                </a:spcBef>
                <a:buFont typeface="Arial" panose="020B0604020202020204" pitchFamily="34" charset="0"/>
                <a:buChar char="•"/>
                <a:defRPr sz="1200" kern="1200">
                  <a:solidFill>
                    <a:schemeClr val="accent3"/>
                  </a:solidFill>
                  <a:latin typeface="+mn-lt"/>
                  <a:ea typeface="+mn-ea"/>
                  <a:cs typeface="+mn-cs"/>
                </a:defRPr>
              </a:lvl1pPr>
              <a:lvl2pPr marL="360363" indent="-182563"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2pPr>
              <a:lvl3pPr marL="447675"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3pPr>
              <a:lvl4pPr marL="625475" indent="-177800"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4pPr>
              <a:lvl5pPr marL="808038"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700" dirty="0"/>
                <a:t>€ value of equity investment made by a single firm/fund </a:t>
              </a:r>
              <a:br>
                <a:rPr lang="en-GB" sz="700" dirty="0"/>
              </a:br>
              <a:r>
                <a:rPr lang="en-GB" sz="700" dirty="0"/>
                <a:t>into a portfolio company</a:t>
              </a:r>
            </a:p>
          </p:txBody>
        </p:sp>
        <p:sp>
          <p:nvSpPr>
            <p:cNvPr id="21" name="Text Placeholder 4132">
              <a:extLst>
                <a:ext uri="{FF2B5EF4-FFF2-40B4-BE49-F238E27FC236}">
                  <a16:creationId xmlns:a16="http://schemas.microsoft.com/office/drawing/2014/main" xmlns="" id="{FD791069-B152-48CB-BFDB-B0E7D94C6C7E}"/>
                </a:ext>
              </a:extLst>
            </p:cNvPr>
            <p:cNvSpPr txBox="1">
              <a:spLocks/>
            </p:cNvSpPr>
            <p:nvPr/>
          </p:nvSpPr>
          <p:spPr>
            <a:xfrm>
              <a:off x="348954" y="5456139"/>
              <a:ext cx="172640" cy="130515"/>
            </a:xfrm>
            <a:prstGeom prst="rect">
              <a:avLst/>
            </a:prstGeom>
          </p:spPr>
          <p:txBody>
            <a:bodyPr lIns="0" tIns="0" rIns="0" bIns="0"/>
            <a:lstStyle>
              <a:lvl1pPr marL="176213" indent="-176213" algn="l" defTabSz="914400" rtl="0" eaLnBrk="1" latinLnBrk="0" hangingPunct="1">
                <a:lnSpc>
                  <a:spcPct val="90000"/>
                </a:lnSpc>
                <a:spcBef>
                  <a:spcPts val="1000"/>
                </a:spcBef>
                <a:buFont typeface="Arial" panose="020B0604020202020204" pitchFamily="34" charset="0"/>
                <a:buChar char="•"/>
                <a:defRPr sz="1200" kern="1200">
                  <a:solidFill>
                    <a:schemeClr val="accent3"/>
                  </a:solidFill>
                  <a:latin typeface="+mn-lt"/>
                  <a:ea typeface="+mn-ea"/>
                  <a:cs typeface="+mn-cs"/>
                </a:defRPr>
              </a:lvl1pPr>
              <a:lvl2pPr marL="360363" indent="-182563"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2pPr>
              <a:lvl3pPr marL="447675"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3pPr>
              <a:lvl4pPr marL="625475" indent="-177800"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4pPr>
              <a:lvl5pPr marL="808038"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700" dirty="0">
                  <a:solidFill>
                    <a:schemeClr val="accent1"/>
                  </a:solidFill>
                </a:rPr>
                <a:t>1</a:t>
              </a:r>
              <a:endParaRPr lang="en-GB" sz="700" dirty="0"/>
            </a:p>
          </p:txBody>
        </p:sp>
        <p:sp>
          <p:nvSpPr>
            <p:cNvPr id="22" name="Text Placeholder 4132">
              <a:extLst>
                <a:ext uri="{FF2B5EF4-FFF2-40B4-BE49-F238E27FC236}">
                  <a16:creationId xmlns:a16="http://schemas.microsoft.com/office/drawing/2014/main" xmlns="" id="{FD791069-B152-48CB-BFDB-B0E7D94C6C7E}"/>
                </a:ext>
              </a:extLst>
            </p:cNvPr>
            <p:cNvSpPr txBox="1">
              <a:spLocks/>
            </p:cNvSpPr>
            <p:nvPr/>
          </p:nvSpPr>
          <p:spPr>
            <a:xfrm>
              <a:off x="432667" y="5449700"/>
              <a:ext cx="2781801" cy="311017"/>
            </a:xfrm>
            <a:prstGeom prst="rect">
              <a:avLst/>
            </a:prstGeom>
          </p:spPr>
          <p:txBody>
            <a:bodyPr lIns="0" tIns="0" rIns="0" bIns="0"/>
            <a:lstStyle>
              <a:lvl1pPr marL="176213" indent="-176213" algn="l" defTabSz="914400" rtl="0" eaLnBrk="1" latinLnBrk="0" hangingPunct="1">
                <a:lnSpc>
                  <a:spcPct val="90000"/>
                </a:lnSpc>
                <a:spcBef>
                  <a:spcPts val="1000"/>
                </a:spcBef>
                <a:buFont typeface="Arial" panose="020B0604020202020204" pitchFamily="34" charset="0"/>
                <a:buChar char="•"/>
                <a:defRPr sz="1200" kern="1200">
                  <a:solidFill>
                    <a:schemeClr val="accent3"/>
                  </a:solidFill>
                  <a:latin typeface="+mn-lt"/>
                  <a:ea typeface="+mn-ea"/>
                  <a:cs typeface="+mn-cs"/>
                </a:defRPr>
              </a:lvl1pPr>
              <a:lvl2pPr marL="360363" indent="-182563"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2pPr>
              <a:lvl3pPr marL="447675"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3pPr>
              <a:lvl4pPr marL="625475" indent="-177800"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4pPr>
              <a:lvl5pPr marL="808038"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700" dirty="0"/>
                <a:t>‘Inactive’ refers to funds that had ceased operations before 2020. The sum of active &amp; inactive funds seen here is the universe of funds under study in this report when Invest Europe / EDC data is used</a:t>
              </a:r>
            </a:p>
          </p:txBody>
        </p:sp>
      </p:grpSp>
    </p:spTree>
    <p:extLst>
      <p:ext uri="{BB962C8B-B14F-4D97-AF65-F5344CB8AC3E}">
        <p14:creationId xmlns:p14="http://schemas.microsoft.com/office/powerpoint/2010/main" val="51885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GB"/>
              <a:t>www.investeurope.eu</a:t>
            </a:r>
            <a:endParaRPr lang="en-GB" dirty="0"/>
          </a:p>
        </p:txBody>
      </p:sp>
      <p:sp>
        <p:nvSpPr>
          <p:cNvPr id="5" name="Slide Number Placeholder 4"/>
          <p:cNvSpPr>
            <a:spLocks noGrp="1"/>
          </p:cNvSpPr>
          <p:nvPr>
            <p:ph type="sldNum" sz="quarter" idx="12"/>
          </p:nvPr>
        </p:nvSpPr>
        <p:spPr/>
        <p:txBody>
          <a:bodyPr/>
          <a:lstStyle/>
          <a:p>
            <a:fld id="{3A277439-5CFB-40D3-A371-F0CC064631A7}" type="slidenum">
              <a:rPr lang="en-GB" smtClean="0"/>
              <a:t>8</a:t>
            </a:fld>
            <a:endParaRPr lang="en-GB" dirty="0"/>
          </a:p>
        </p:txBody>
      </p:sp>
      <p:sp>
        <p:nvSpPr>
          <p:cNvPr id="8" name="Title 1"/>
          <p:cNvSpPr>
            <a:spLocks noGrp="1"/>
          </p:cNvSpPr>
          <p:nvPr>
            <p:ph type="title"/>
          </p:nvPr>
        </p:nvSpPr>
        <p:spPr>
          <a:xfrm>
            <a:off x="344488" y="961683"/>
            <a:ext cx="9217025" cy="377402"/>
          </a:xfrm>
        </p:spPr>
        <p:txBody>
          <a:bodyPr/>
          <a:lstStyle/>
          <a:p>
            <a:r>
              <a:rPr lang="en-US" dirty="0"/>
              <a:t>The attractions of Europe’s large market</a:t>
            </a:r>
          </a:p>
        </p:txBody>
      </p:sp>
      <p:sp>
        <p:nvSpPr>
          <p:cNvPr id="9" name="TextBox 8">
            <a:extLst>
              <a:ext uri="{FF2B5EF4-FFF2-40B4-BE49-F238E27FC236}">
                <a16:creationId xmlns:a16="http://schemas.microsoft.com/office/drawing/2014/main" xmlns="" id="{656CE940-CAC2-4B4B-A727-9041A5884513}"/>
              </a:ext>
            </a:extLst>
          </p:cNvPr>
          <p:cNvSpPr txBox="1"/>
          <p:nvPr/>
        </p:nvSpPr>
        <p:spPr>
          <a:xfrm>
            <a:off x="345727" y="1674816"/>
            <a:ext cx="3022213" cy="4590811"/>
          </a:xfrm>
          <a:prstGeom prst="rect">
            <a:avLst/>
          </a:prstGeom>
          <a:noFill/>
        </p:spPr>
        <p:txBody>
          <a:bodyPr wrap="square" lIns="0" tIns="0" rIns="0" bIns="0" numCol="1" spcCol="360000" rtlCol="0">
            <a:noAutofit/>
          </a:bodyPr>
          <a:lstStyle/>
          <a:p>
            <a:pPr>
              <a:spcAft>
                <a:spcPts val="800"/>
              </a:spcAft>
            </a:pPr>
            <a:r>
              <a:rPr lang="en-US" sz="1000" dirty="0">
                <a:solidFill>
                  <a:schemeClr val="accent3"/>
                </a:solidFill>
              </a:rPr>
              <a:t>European Mid-Market private equity operates </a:t>
            </a:r>
            <a:br>
              <a:rPr lang="en-US" sz="1000" dirty="0">
                <a:solidFill>
                  <a:schemeClr val="accent3"/>
                </a:solidFill>
              </a:rPr>
            </a:br>
            <a:r>
              <a:rPr lang="en-US" sz="1000" dirty="0">
                <a:solidFill>
                  <a:schemeClr val="accent3"/>
                </a:solidFill>
              </a:rPr>
              <a:t>in a unique space. The domestic market is </a:t>
            </a:r>
            <a:br>
              <a:rPr lang="en-US" sz="1000" dirty="0">
                <a:solidFill>
                  <a:schemeClr val="accent3"/>
                </a:solidFill>
              </a:rPr>
            </a:br>
            <a:r>
              <a:rPr lang="en-US" sz="1000" dirty="0">
                <a:solidFill>
                  <a:schemeClr val="accent3"/>
                </a:solidFill>
              </a:rPr>
              <a:t>large, with companies serving a population of almost 750 million across the broader European continent, including almost 450 million within the EU – one of the world’s largest free trade blocs. </a:t>
            </a:r>
          </a:p>
          <a:p>
            <a:pPr>
              <a:spcAft>
                <a:spcPts val="800"/>
              </a:spcAft>
            </a:pPr>
            <a:r>
              <a:rPr lang="en-US" sz="1000" dirty="0">
                <a:solidFill>
                  <a:schemeClr val="accent3"/>
                </a:solidFill>
              </a:rPr>
              <a:t>Ambitious Mid-Market companies have the potential to expand across the region, adapting products </a:t>
            </a:r>
            <a:br>
              <a:rPr lang="en-US" sz="1000" dirty="0">
                <a:solidFill>
                  <a:schemeClr val="accent3"/>
                </a:solidFill>
              </a:rPr>
            </a:br>
            <a:r>
              <a:rPr lang="en-US" sz="1000" dirty="0">
                <a:solidFill>
                  <a:schemeClr val="accent3"/>
                </a:solidFill>
              </a:rPr>
              <a:t>and services for other local markets, or leading consolidation in fragmented industries. </a:t>
            </a:r>
          </a:p>
          <a:p>
            <a:pPr>
              <a:spcAft>
                <a:spcPts val="800"/>
              </a:spcAft>
            </a:pPr>
            <a:r>
              <a:rPr lang="en-US" sz="1000" dirty="0">
                <a:solidFill>
                  <a:schemeClr val="accent3"/>
                </a:solidFill>
              </a:rPr>
              <a:t>Mid-Market private equity companies are not constrained by their economic surroundings but liberated by them. What these businesses learn in trading across Europe opens doors to international markets, with Mid-Market businesses often able to penetrate markets in Asia, the Americas and Africa.</a:t>
            </a:r>
          </a:p>
          <a:p>
            <a:pPr>
              <a:spcAft>
                <a:spcPts val="800"/>
              </a:spcAft>
            </a:pPr>
            <a:r>
              <a:rPr lang="en-US" sz="1000" dirty="0">
                <a:solidFill>
                  <a:schemeClr val="accent3"/>
                </a:solidFill>
              </a:rPr>
              <a:t>There are many other factors that make Europe attractive for companies with global aspirations. The continent benefits from a stable and accommodative political and economic backdrop, </a:t>
            </a:r>
            <a:br>
              <a:rPr lang="en-US" sz="1000" dirty="0">
                <a:solidFill>
                  <a:schemeClr val="accent3"/>
                </a:solidFill>
              </a:rPr>
            </a:br>
            <a:r>
              <a:rPr lang="en-US" sz="1000" dirty="0">
                <a:solidFill>
                  <a:schemeClr val="accent3"/>
                </a:solidFill>
              </a:rPr>
              <a:t>a highly skilled and educated workforce, a well-developed legal framework for businesses, strong capital markets, and high levels of innovation </a:t>
            </a:r>
            <a:br>
              <a:rPr lang="en-US" sz="1000" dirty="0">
                <a:solidFill>
                  <a:schemeClr val="accent3"/>
                </a:solidFill>
              </a:rPr>
            </a:br>
            <a:r>
              <a:rPr lang="en-US" sz="1000" dirty="0">
                <a:solidFill>
                  <a:schemeClr val="accent3"/>
                </a:solidFill>
              </a:rPr>
              <a:t>and entrepreneurship.</a:t>
            </a:r>
          </a:p>
          <a:p>
            <a:pPr>
              <a:spcAft>
                <a:spcPts val="800"/>
              </a:spcAft>
            </a:pPr>
            <a:endParaRPr lang="en-US" sz="1000" dirty="0">
              <a:solidFill>
                <a:schemeClr val="accent3"/>
              </a:solidFill>
            </a:endParaRPr>
          </a:p>
        </p:txBody>
      </p:sp>
      <p:grpSp>
        <p:nvGrpSpPr>
          <p:cNvPr id="10" name="Group 9"/>
          <p:cNvGrpSpPr/>
          <p:nvPr/>
        </p:nvGrpSpPr>
        <p:grpSpPr>
          <a:xfrm>
            <a:off x="3530849" y="1989615"/>
            <a:ext cx="3960000" cy="3960000"/>
            <a:chOff x="3530849" y="1709529"/>
            <a:chExt cx="3960000" cy="3960000"/>
          </a:xfrm>
        </p:grpSpPr>
        <p:grpSp>
          <p:nvGrpSpPr>
            <p:cNvPr id="11" name="Group 10"/>
            <p:cNvGrpSpPr/>
            <p:nvPr/>
          </p:nvGrpSpPr>
          <p:grpSpPr>
            <a:xfrm>
              <a:off x="3530849" y="1709529"/>
              <a:ext cx="3960000" cy="3960000"/>
              <a:chOff x="3856382" y="1709529"/>
              <a:chExt cx="3960000" cy="3960000"/>
            </a:xfrm>
          </p:grpSpPr>
          <p:sp>
            <p:nvSpPr>
              <p:cNvPr id="18" name="Rectangle 17"/>
              <p:cNvSpPr/>
              <p:nvPr/>
            </p:nvSpPr>
            <p:spPr>
              <a:xfrm>
                <a:off x="3856382" y="1709529"/>
                <a:ext cx="3960000" cy="39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856382" y="2902227"/>
                <a:ext cx="1980000" cy="2767240"/>
              </a:xfrm>
              <a:prstGeom prst="rect">
                <a:avLst/>
              </a:prstGeom>
              <a:solidFill>
                <a:srgbClr val="F47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856382" y="4723075"/>
                <a:ext cx="1980000" cy="94639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xmlns="" id="{656CE940-CAC2-4B4B-A727-9041A5884513}"/>
                </a:ext>
              </a:extLst>
            </p:cNvPr>
            <p:cNvSpPr txBox="1"/>
            <p:nvPr/>
          </p:nvSpPr>
          <p:spPr>
            <a:xfrm>
              <a:off x="3626041" y="1771071"/>
              <a:ext cx="1517984" cy="648996"/>
            </a:xfrm>
            <a:prstGeom prst="rect">
              <a:avLst/>
            </a:prstGeom>
            <a:noFill/>
          </p:spPr>
          <p:txBody>
            <a:bodyPr wrap="square" lIns="0" tIns="0" rIns="0" bIns="0" numCol="1" spcCol="360000" rtlCol="0">
              <a:noAutofit/>
            </a:bodyPr>
            <a:lstStyle/>
            <a:p>
              <a:pPr>
                <a:spcAft>
                  <a:spcPts val="800"/>
                </a:spcAft>
              </a:pPr>
              <a:r>
                <a:rPr lang="en-US" sz="1200" dirty="0">
                  <a:solidFill>
                    <a:schemeClr val="bg1"/>
                  </a:solidFill>
                </a:rPr>
                <a:t>Mid-Market Buyout</a:t>
              </a:r>
            </a:p>
          </p:txBody>
        </p:sp>
        <p:sp>
          <p:nvSpPr>
            <p:cNvPr id="13" name="TextBox 12">
              <a:extLst>
                <a:ext uri="{FF2B5EF4-FFF2-40B4-BE49-F238E27FC236}">
                  <a16:creationId xmlns:a16="http://schemas.microsoft.com/office/drawing/2014/main" xmlns="" id="{656CE940-CAC2-4B4B-A727-9041A5884513}"/>
                </a:ext>
              </a:extLst>
            </p:cNvPr>
            <p:cNvSpPr txBox="1"/>
            <p:nvPr/>
          </p:nvSpPr>
          <p:spPr>
            <a:xfrm>
              <a:off x="3626041" y="1949826"/>
              <a:ext cx="1008682" cy="477116"/>
            </a:xfrm>
            <a:prstGeom prst="rect">
              <a:avLst/>
            </a:prstGeom>
            <a:noFill/>
          </p:spPr>
          <p:txBody>
            <a:bodyPr wrap="square" lIns="0" tIns="0" rIns="0" bIns="0" numCol="1" spcCol="360000" rtlCol="0">
              <a:noAutofit/>
            </a:bodyPr>
            <a:lstStyle/>
            <a:p>
              <a:pPr>
                <a:spcAft>
                  <a:spcPts val="800"/>
                </a:spcAft>
              </a:pPr>
              <a:r>
                <a:rPr lang="en-US" sz="2400" dirty="0">
                  <a:solidFill>
                    <a:schemeClr val="bg1"/>
                  </a:solidFill>
                </a:rPr>
                <a:t>828</a:t>
              </a:r>
            </a:p>
          </p:txBody>
        </p:sp>
        <p:sp>
          <p:nvSpPr>
            <p:cNvPr id="14" name="TextBox 13">
              <a:extLst>
                <a:ext uri="{FF2B5EF4-FFF2-40B4-BE49-F238E27FC236}">
                  <a16:creationId xmlns:a16="http://schemas.microsoft.com/office/drawing/2014/main" xmlns="" id="{656CE940-CAC2-4B4B-A727-9041A5884513}"/>
                </a:ext>
              </a:extLst>
            </p:cNvPr>
            <p:cNvSpPr txBox="1"/>
            <p:nvPr/>
          </p:nvSpPr>
          <p:spPr>
            <a:xfrm>
              <a:off x="3626041" y="2954799"/>
              <a:ext cx="1748571" cy="648996"/>
            </a:xfrm>
            <a:prstGeom prst="rect">
              <a:avLst/>
            </a:prstGeom>
            <a:noFill/>
          </p:spPr>
          <p:txBody>
            <a:bodyPr wrap="square" lIns="0" tIns="0" rIns="0" bIns="0" numCol="1" spcCol="360000" rtlCol="0">
              <a:noAutofit/>
            </a:bodyPr>
            <a:lstStyle/>
            <a:p>
              <a:pPr>
                <a:spcAft>
                  <a:spcPts val="800"/>
                </a:spcAft>
              </a:pPr>
              <a:r>
                <a:rPr lang="en-US" sz="1200" dirty="0">
                  <a:solidFill>
                    <a:schemeClr val="bg1"/>
                  </a:solidFill>
                </a:rPr>
                <a:t>Mid-Market Generalist</a:t>
              </a:r>
            </a:p>
          </p:txBody>
        </p:sp>
        <p:sp>
          <p:nvSpPr>
            <p:cNvPr id="15" name="TextBox 14">
              <a:extLst>
                <a:ext uri="{FF2B5EF4-FFF2-40B4-BE49-F238E27FC236}">
                  <a16:creationId xmlns:a16="http://schemas.microsoft.com/office/drawing/2014/main" xmlns="" id="{656CE940-CAC2-4B4B-A727-9041A5884513}"/>
                </a:ext>
              </a:extLst>
            </p:cNvPr>
            <p:cNvSpPr txBox="1"/>
            <p:nvPr/>
          </p:nvSpPr>
          <p:spPr>
            <a:xfrm>
              <a:off x="3626041" y="3133554"/>
              <a:ext cx="1008682" cy="477116"/>
            </a:xfrm>
            <a:prstGeom prst="rect">
              <a:avLst/>
            </a:prstGeom>
            <a:noFill/>
          </p:spPr>
          <p:txBody>
            <a:bodyPr wrap="square" lIns="0" tIns="0" rIns="0" bIns="0" numCol="1" spcCol="360000" rtlCol="0">
              <a:noAutofit/>
            </a:bodyPr>
            <a:lstStyle/>
            <a:p>
              <a:pPr>
                <a:spcAft>
                  <a:spcPts val="800"/>
                </a:spcAft>
              </a:pPr>
              <a:r>
                <a:rPr lang="en-US" sz="2400">
                  <a:solidFill>
                    <a:schemeClr val="bg1"/>
                  </a:solidFill>
                </a:rPr>
                <a:t>300</a:t>
              </a:r>
              <a:endParaRPr lang="en-US" sz="2400" dirty="0">
                <a:solidFill>
                  <a:schemeClr val="bg1"/>
                </a:solidFill>
              </a:endParaRPr>
            </a:p>
          </p:txBody>
        </p:sp>
        <p:sp>
          <p:nvSpPr>
            <p:cNvPr id="16" name="TextBox 15">
              <a:extLst>
                <a:ext uri="{FF2B5EF4-FFF2-40B4-BE49-F238E27FC236}">
                  <a16:creationId xmlns:a16="http://schemas.microsoft.com/office/drawing/2014/main" xmlns="" id="{656CE940-CAC2-4B4B-A727-9041A5884513}"/>
                </a:ext>
              </a:extLst>
            </p:cNvPr>
            <p:cNvSpPr txBox="1"/>
            <p:nvPr/>
          </p:nvSpPr>
          <p:spPr>
            <a:xfrm>
              <a:off x="3626041" y="4783599"/>
              <a:ext cx="1875792" cy="648996"/>
            </a:xfrm>
            <a:prstGeom prst="rect">
              <a:avLst/>
            </a:prstGeom>
            <a:noFill/>
          </p:spPr>
          <p:txBody>
            <a:bodyPr wrap="square" lIns="0" tIns="0" rIns="0" bIns="0" numCol="1" spcCol="360000" rtlCol="0">
              <a:noAutofit/>
            </a:bodyPr>
            <a:lstStyle/>
            <a:p>
              <a:pPr>
                <a:spcAft>
                  <a:spcPts val="800"/>
                </a:spcAft>
              </a:pPr>
              <a:r>
                <a:rPr lang="en-US" sz="1200">
                  <a:solidFill>
                    <a:schemeClr val="bg1"/>
                  </a:solidFill>
                </a:rPr>
                <a:t>Mid-Market </a:t>
              </a:r>
              <a:br>
                <a:rPr lang="en-US" sz="1200">
                  <a:solidFill>
                    <a:schemeClr val="bg1"/>
                  </a:solidFill>
                </a:rPr>
              </a:br>
              <a:r>
                <a:rPr lang="en-US" sz="1200">
                  <a:solidFill>
                    <a:schemeClr val="bg1"/>
                  </a:solidFill>
                </a:rPr>
                <a:t>Growth Capital</a:t>
              </a:r>
            </a:p>
          </p:txBody>
        </p:sp>
        <p:sp>
          <p:nvSpPr>
            <p:cNvPr id="17" name="TextBox 16">
              <a:extLst>
                <a:ext uri="{FF2B5EF4-FFF2-40B4-BE49-F238E27FC236}">
                  <a16:creationId xmlns:a16="http://schemas.microsoft.com/office/drawing/2014/main" xmlns="" id="{656CE940-CAC2-4B4B-A727-9041A5884513}"/>
                </a:ext>
              </a:extLst>
            </p:cNvPr>
            <p:cNvSpPr txBox="1"/>
            <p:nvPr/>
          </p:nvSpPr>
          <p:spPr>
            <a:xfrm>
              <a:off x="3626041" y="5153186"/>
              <a:ext cx="1008682" cy="477116"/>
            </a:xfrm>
            <a:prstGeom prst="rect">
              <a:avLst/>
            </a:prstGeom>
            <a:noFill/>
          </p:spPr>
          <p:txBody>
            <a:bodyPr wrap="square" lIns="0" tIns="0" rIns="0" bIns="0" numCol="1" spcCol="360000" rtlCol="0">
              <a:noAutofit/>
            </a:bodyPr>
            <a:lstStyle/>
            <a:p>
              <a:pPr>
                <a:spcAft>
                  <a:spcPts val="800"/>
                </a:spcAft>
              </a:pPr>
              <a:r>
                <a:rPr lang="en-US" sz="2400" dirty="0">
                  <a:solidFill>
                    <a:schemeClr val="bg1"/>
                  </a:solidFill>
                </a:rPr>
                <a:t>153</a:t>
              </a:r>
            </a:p>
          </p:txBody>
        </p:sp>
      </p:grpSp>
      <p:grpSp>
        <p:nvGrpSpPr>
          <p:cNvPr id="21" name="Group 20"/>
          <p:cNvGrpSpPr/>
          <p:nvPr/>
        </p:nvGrpSpPr>
        <p:grpSpPr>
          <a:xfrm>
            <a:off x="7782782" y="1635536"/>
            <a:ext cx="1738127" cy="713995"/>
            <a:chOff x="7782782" y="1635536"/>
            <a:chExt cx="1738127" cy="713995"/>
          </a:xfrm>
        </p:grpSpPr>
        <p:sp>
          <p:nvSpPr>
            <p:cNvPr id="22" name="TextBox 21">
              <a:extLst>
                <a:ext uri="{FF2B5EF4-FFF2-40B4-BE49-F238E27FC236}">
                  <a16:creationId xmlns:a16="http://schemas.microsoft.com/office/drawing/2014/main" xmlns="" id="{9246A3D5-0804-4608-AE2F-948102A6F413}"/>
                </a:ext>
              </a:extLst>
            </p:cNvPr>
            <p:cNvSpPr txBox="1"/>
            <p:nvPr/>
          </p:nvSpPr>
          <p:spPr>
            <a:xfrm>
              <a:off x="7782782" y="1635536"/>
              <a:ext cx="1619033" cy="369332"/>
            </a:xfrm>
            <a:prstGeom prst="rect">
              <a:avLst/>
            </a:prstGeom>
            <a:noFill/>
          </p:spPr>
          <p:txBody>
            <a:bodyPr wrap="none" lIns="0" tIns="0" rIns="0" bIns="0" rtlCol="0">
              <a:spAutoFit/>
            </a:bodyPr>
            <a:lstStyle/>
            <a:p>
              <a:r>
                <a:rPr lang="de-DE" sz="2400" dirty="0">
                  <a:solidFill>
                    <a:schemeClr val="accent1"/>
                  </a:solidFill>
                </a:rPr>
                <a:t>750 </a:t>
              </a:r>
              <a:r>
                <a:rPr lang="de-DE" sz="2400" dirty="0" err="1">
                  <a:solidFill>
                    <a:schemeClr val="accent1"/>
                  </a:solidFill>
                </a:rPr>
                <a:t>million</a:t>
              </a:r>
              <a:r>
                <a:rPr lang="de-DE" sz="2400" dirty="0">
                  <a:solidFill>
                    <a:schemeClr val="accent1"/>
                  </a:solidFill>
                </a:rPr>
                <a:t> </a:t>
              </a:r>
            </a:p>
          </p:txBody>
        </p:sp>
        <p:sp>
          <p:nvSpPr>
            <p:cNvPr id="23" name="TextBox 22">
              <a:extLst>
                <a:ext uri="{FF2B5EF4-FFF2-40B4-BE49-F238E27FC236}">
                  <a16:creationId xmlns:a16="http://schemas.microsoft.com/office/drawing/2014/main" xmlns="" id="{60034226-AEF6-4E2E-BAF0-E165D9B1C1F4}"/>
                </a:ext>
              </a:extLst>
            </p:cNvPr>
            <p:cNvSpPr txBox="1"/>
            <p:nvPr/>
          </p:nvSpPr>
          <p:spPr>
            <a:xfrm>
              <a:off x="7782783" y="2041754"/>
              <a:ext cx="1738126" cy="307777"/>
            </a:xfrm>
            <a:prstGeom prst="rect">
              <a:avLst/>
            </a:prstGeom>
            <a:noFill/>
          </p:spPr>
          <p:txBody>
            <a:bodyPr wrap="square" lIns="0" tIns="0" rIns="0" bIns="0" rtlCol="0">
              <a:spAutoFit/>
            </a:bodyPr>
            <a:lstStyle/>
            <a:p>
              <a:r>
                <a:rPr lang="en-GB" sz="1000" dirty="0">
                  <a:solidFill>
                    <a:schemeClr val="accent1"/>
                  </a:solidFill>
                </a:rPr>
                <a:t>population across the broader European continent</a:t>
              </a:r>
            </a:p>
          </p:txBody>
        </p:sp>
      </p:grpSp>
      <p:cxnSp>
        <p:nvCxnSpPr>
          <p:cNvPr id="24" name="Straight Connector 23">
            <a:extLst>
              <a:ext uri="{FF2B5EF4-FFF2-40B4-BE49-F238E27FC236}">
                <a16:creationId xmlns:a16="http://schemas.microsoft.com/office/drawing/2014/main" xmlns="" id="{DC6E1F5F-92B3-4119-BB37-6207FDB19FCE}"/>
              </a:ext>
            </a:extLst>
          </p:cNvPr>
          <p:cNvCxnSpPr/>
          <p:nvPr/>
        </p:nvCxnSpPr>
        <p:spPr>
          <a:xfrm>
            <a:off x="7624622" y="1718884"/>
            <a:ext cx="0" cy="4363864"/>
          </a:xfrm>
          <a:prstGeom prst="line">
            <a:avLst/>
          </a:prstGeom>
          <a:ln>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25" name="Title 1"/>
          <p:cNvSpPr txBox="1">
            <a:spLocks/>
          </p:cNvSpPr>
          <p:nvPr/>
        </p:nvSpPr>
        <p:spPr>
          <a:xfrm>
            <a:off x="3526113" y="1705262"/>
            <a:ext cx="3953844" cy="152349"/>
          </a:xfrm>
          <a:prstGeom prst="rect">
            <a:avLst/>
          </a:prstGeom>
          <a:noFill/>
        </p:spPr>
        <p:txBody>
          <a:bodyPr vert="horz" wrap="square" lIns="0" tIns="0" rIns="0" bIns="0" rtlCol="0" anchor="t" anchorCtr="0">
            <a:spAutoFit/>
          </a:bodyPr>
          <a:lstStyle>
            <a:lvl1pPr algn="l" defTabSz="742950" rtl="0" eaLnBrk="1" latinLnBrk="0" hangingPunct="1">
              <a:lnSpc>
                <a:spcPct val="90000"/>
              </a:lnSpc>
              <a:spcBef>
                <a:spcPct val="0"/>
              </a:spcBef>
              <a:buNone/>
              <a:defRPr sz="2200" b="1" kern="1200">
                <a:solidFill>
                  <a:schemeClr val="tx2"/>
                </a:solidFill>
                <a:latin typeface="+mj-lt"/>
                <a:ea typeface="+mj-ea"/>
                <a:cs typeface="+mj-cs"/>
              </a:defRPr>
            </a:lvl1pPr>
          </a:lstStyle>
          <a:p>
            <a:r>
              <a:rPr lang="en-US" sz="1100" spc="-20" dirty="0"/>
              <a:t>Split of Mid-Market funds with a focus on Europe 2007-2020</a:t>
            </a:r>
            <a:r>
              <a:rPr lang="en-US" sz="1100" b="0" spc="-20" baseline="30000" dirty="0">
                <a:solidFill>
                  <a:schemeClr val="accent1"/>
                </a:solidFill>
              </a:rPr>
              <a:t>3</a:t>
            </a:r>
          </a:p>
        </p:txBody>
      </p:sp>
      <p:sp>
        <p:nvSpPr>
          <p:cNvPr id="26" name="Text Placeholder 4132">
            <a:extLst>
              <a:ext uri="{FF2B5EF4-FFF2-40B4-BE49-F238E27FC236}">
                <a16:creationId xmlns:a16="http://schemas.microsoft.com/office/drawing/2014/main" xmlns="" id="{FD791069-B152-48CB-BFDB-B0E7D94C6C7E}"/>
              </a:ext>
            </a:extLst>
          </p:cNvPr>
          <p:cNvSpPr txBox="1">
            <a:spLocks/>
          </p:cNvSpPr>
          <p:nvPr/>
        </p:nvSpPr>
        <p:spPr>
          <a:xfrm>
            <a:off x="7692290" y="5587360"/>
            <a:ext cx="172640" cy="130515"/>
          </a:xfrm>
          <a:prstGeom prst="rect">
            <a:avLst/>
          </a:prstGeom>
        </p:spPr>
        <p:txBody>
          <a:bodyPr lIns="0" tIns="0" rIns="0" bIns="0"/>
          <a:lstStyle>
            <a:lvl1pPr marL="176213" indent="-176213" algn="l" defTabSz="914400" rtl="0" eaLnBrk="1" latinLnBrk="0" hangingPunct="1">
              <a:lnSpc>
                <a:spcPct val="90000"/>
              </a:lnSpc>
              <a:spcBef>
                <a:spcPts val="1000"/>
              </a:spcBef>
              <a:buFont typeface="Arial" panose="020B0604020202020204" pitchFamily="34" charset="0"/>
              <a:buChar char="•"/>
              <a:defRPr sz="1200" kern="1200">
                <a:solidFill>
                  <a:schemeClr val="accent3"/>
                </a:solidFill>
                <a:latin typeface="+mn-lt"/>
                <a:ea typeface="+mn-ea"/>
                <a:cs typeface="+mn-cs"/>
              </a:defRPr>
            </a:lvl1pPr>
            <a:lvl2pPr marL="360363" indent="-182563"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2pPr>
            <a:lvl3pPr marL="447675"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3pPr>
            <a:lvl4pPr marL="625475" indent="-177800"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4pPr>
            <a:lvl5pPr marL="808038"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700" dirty="0">
                <a:solidFill>
                  <a:schemeClr val="accent1"/>
                </a:solidFill>
              </a:rPr>
              <a:t>3</a:t>
            </a:r>
            <a:endParaRPr lang="en-GB" sz="700" dirty="0"/>
          </a:p>
        </p:txBody>
      </p:sp>
      <p:sp>
        <p:nvSpPr>
          <p:cNvPr id="27" name="Text Placeholder 4132">
            <a:extLst>
              <a:ext uri="{FF2B5EF4-FFF2-40B4-BE49-F238E27FC236}">
                <a16:creationId xmlns:a16="http://schemas.microsoft.com/office/drawing/2014/main" xmlns="" id="{FD791069-B152-48CB-BFDB-B0E7D94C6C7E}"/>
              </a:ext>
            </a:extLst>
          </p:cNvPr>
          <p:cNvSpPr txBox="1">
            <a:spLocks/>
          </p:cNvSpPr>
          <p:nvPr/>
        </p:nvSpPr>
        <p:spPr>
          <a:xfrm>
            <a:off x="7776003" y="5580921"/>
            <a:ext cx="1787097" cy="680880"/>
          </a:xfrm>
          <a:prstGeom prst="rect">
            <a:avLst/>
          </a:prstGeom>
        </p:spPr>
        <p:txBody>
          <a:bodyPr lIns="0" tIns="0" rIns="0" bIns="0"/>
          <a:lstStyle>
            <a:lvl1pPr marL="176213" indent="-176213" algn="l" defTabSz="914400" rtl="0" eaLnBrk="1" latinLnBrk="0" hangingPunct="1">
              <a:lnSpc>
                <a:spcPct val="90000"/>
              </a:lnSpc>
              <a:spcBef>
                <a:spcPts val="1000"/>
              </a:spcBef>
              <a:buFont typeface="Arial" panose="020B0604020202020204" pitchFamily="34" charset="0"/>
              <a:buChar char="•"/>
              <a:defRPr sz="1200" kern="1200">
                <a:solidFill>
                  <a:schemeClr val="accent3"/>
                </a:solidFill>
                <a:latin typeface="+mn-lt"/>
                <a:ea typeface="+mn-ea"/>
                <a:cs typeface="+mn-cs"/>
              </a:defRPr>
            </a:lvl1pPr>
            <a:lvl2pPr marL="360363" indent="-182563"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2pPr>
            <a:lvl3pPr marL="447675"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3pPr>
            <a:lvl4pPr marL="625475" indent="-177800" algn="l" defTabSz="914400" rtl="0" eaLnBrk="1" latinLnBrk="0" hangingPunct="1">
              <a:lnSpc>
                <a:spcPct val="90000"/>
              </a:lnSpc>
              <a:spcBef>
                <a:spcPts val="500"/>
              </a:spcBef>
              <a:buFont typeface="Trebuchet MS" panose="020B0603020202020204" pitchFamily="34" charset="0"/>
              <a:buChar char="−"/>
              <a:defRPr sz="1200" kern="1200">
                <a:solidFill>
                  <a:schemeClr val="accent3"/>
                </a:solidFill>
                <a:latin typeface="+mn-lt"/>
                <a:ea typeface="+mn-ea"/>
                <a:cs typeface="+mn-cs"/>
              </a:defRPr>
            </a:lvl4pPr>
            <a:lvl5pPr marL="808038" indent="-176213" algn="l" defTabSz="914400" rtl="0" eaLnBrk="1" latinLnBrk="0" hangingPunct="1">
              <a:lnSpc>
                <a:spcPct val="90000"/>
              </a:lnSpc>
              <a:spcBef>
                <a:spcPts val="500"/>
              </a:spcBef>
              <a:buFont typeface="Arial" panose="020B0604020202020204" pitchFamily="34" charset="0"/>
              <a:buChar char="•"/>
              <a:defRPr sz="12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700" dirty="0"/>
              <a:t>The difference of two seen here compared to the previous graph is due to two funds changing their stated fund stage focus in the EDC database</a:t>
            </a:r>
          </a:p>
        </p:txBody>
      </p:sp>
    </p:spTree>
    <p:extLst>
      <p:ext uri="{BB962C8B-B14F-4D97-AF65-F5344CB8AC3E}">
        <p14:creationId xmlns:p14="http://schemas.microsoft.com/office/powerpoint/2010/main" val="5353025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GB"/>
              <a:t>www.investeurope.eu</a:t>
            </a:r>
            <a:endParaRPr lang="en-GB" dirty="0"/>
          </a:p>
        </p:txBody>
      </p:sp>
      <p:sp>
        <p:nvSpPr>
          <p:cNvPr id="5" name="Slide Number Placeholder 4"/>
          <p:cNvSpPr>
            <a:spLocks noGrp="1"/>
          </p:cNvSpPr>
          <p:nvPr>
            <p:ph type="sldNum" sz="quarter" idx="12"/>
          </p:nvPr>
        </p:nvSpPr>
        <p:spPr/>
        <p:txBody>
          <a:bodyPr/>
          <a:lstStyle/>
          <a:p>
            <a:fld id="{3A277439-5CFB-40D3-A371-F0CC064631A7}" type="slidenum">
              <a:rPr lang="en-GB" smtClean="0"/>
              <a:t>9</a:t>
            </a:fld>
            <a:endParaRPr lang="en-GB"/>
          </a:p>
        </p:txBody>
      </p:sp>
      <p:sp>
        <p:nvSpPr>
          <p:cNvPr id="8" name="Title 1"/>
          <p:cNvSpPr>
            <a:spLocks noGrp="1"/>
          </p:cNvSpPr>
          <p:nvPr>
            <p:ph type="title"/>
          </p:nvPr>
        </p:nvSpPr>
        <p:spPr>
          <a:xfrm>
            <a:off x="344488" y="961683"/>
            <a:ext cx="9217025" cy="377402"/>
          </a:xfrm>
        </p:spPr>
        <p:txBody>
          <a:bodyPr/>
          <a:lstStyle/>
          <a:p>
            <a:r>
              <a:rPr lang="en-US" dirty="0"/>
              <a:t>Deep and developed pool of Mid-Market investment targets</a:t>
            </a:r>
          </a:p>
        </p:txBody>
      </p:sp>
      <p:sp>
        <p:nvSpPr>
          <p:cNvPr id="9" name="TextBox 8">
            <a:extLst>
              <a:ext uri="{FF2B5EF4-FFF2-40B4-BE49-F238E27FC236}">
                <a16:creationId xmlns:a16="http://schemas.microsoft.com/office/drawing/2014/main" xmlns="" id="{656CE940-CAC2-4B4B-A727-9041A5884513}"/>
              </a:ext>
            </a:extLst>
          </p:cNvPr>
          <p:cNvSpPr txBox="1"/>
          <p:nvPr/>
        </p:nvSpPr>
        <p:spPr>
          <a:xfrm>
            <a:off x="345730" y="1674816"/>
            <a:ext cx="2880000" cy="4590811"/>
          </a:xfrm>
          <a:prstGeom prst="rect">
            <a:avLst/>
          </a:prstGeom>
          <a:noFill/>
        </p:spPr>
        <p:txBody>
          <a:bodyPr wrap="square" lIns="0" tIns="0" rIns="0" bIns="0" numCol="1" spcCol="360000" rtlCol="0">
            <a:noAutofit/>
          </a:bodyPr>
          <a:lstStyle/>
          <a:p>
            <a:pPr>
              <a:spcAft>
                <a:spcPts val="800"/>
              </a:spcAft>
            </a:pPr>
            <a:r>
              <a:rPr lang="en-US" sz="1000" dirty="0">
                <a:solidFill>
                  <a:schemeClr val="accent3"/>
                </a:solidFill>
              </a:rPr>
              <a:t>The European Mid-Market covers a wide range of businesses across all industry sectors – including fast-growing technology and biotech companies, consumer goods and business services. They also vary in size with equity investments ranging from €15 million-€150 million. However, many general partners also have the capacity – either through their investment strategies or dedicated funds </a:t>
            </a:r>
            <a:br>
              <a:rPr lang="en-US" sz="1000" dirty="0">
                <a:solidFill>
                  <a:schemeClr val="accent3"/>
                </a:solidFill>
              </a:rPr>
            </a:br>
            <a:r>
              <a:rPr lang="en-US" sz="1000" dirty="0">
                <a:solidFill>
                  <a:schemeClr val="accent3"/>
                </a:solidFill>
              </a:rPr>
              <a:t>– to invest under €15 million in companies, allowing them to target dynamic businesses </a:t>
            </a:r>
            <a:br>
              <a:rPr lang="en-US" sz="1000" dirty="0">
                <a:solidFill>
                  <a:schemeClr val="accent3"/>
                </a:solidFill>
              </a:rPr>
            </a:br>
            <a:r>
              <a:rPr lang="en-US" sz="1000" dirty="0">
                <a:solidFill>
                  <a:schemeClr val="accent3"/>
                </a:solidFill>
              </a:rPr>
              <a:t>in the SME space.</a:t>
            </a:r>
          </a:p>
          <a:p>
            <a:pPr>
              <a:spcAft>
                <a:spcPts val="800"/>
              </a:spcAft>
            </a:pPr>
            <a:r>
              <a:rPr lang="en-US" sz="1000" dirty="0">
                <a:solidFill>
                  <a:schemeClr val="accent3"/>
                </a:solidFill>
              </a:rPr>
              <a:t>Many of these companies share common attributes, such as established customer bases, proven demand for their products and services, and a track record of year-on-year revenue growth. Another factor is their resilience through tough times, thanks to their scale which allows them to recruit and retain top talent, while remaining agile enough to be flexible and adaptable to market conditions. </a:t>
            </a:r>
          </a:p>
          <a:p>
            <a:pPr>
              <a:spcAft>
                <a:spcPts val="800"/>
              </a:spcAft>
            </a:pPr>
            <a:endParaRPr lang="en-US" sz="1000" dirty="0">
              <a:solidFill>
                <a:schemeClr val="accent3"/>
              </a:solidFill>
            </a:endParaRPr>
          </a:p>
        </p:txBody>
      </p:sp>
      <p:sp>
        <p:nvSpPr>
          <p:cNvPr id="10" name="TextBox 9">
            <a:extLst>
              <a:ext uri="{FF2B5EF4-FFF2-40B4-BE49-F238E27FC236}">
                <a16:creationId xmlns:a16="http://schemas.microsoft.com/office/drawing/2014/main" xmlns="" id="{656CE940-CAC2-4B4B-A727-9041A5884513}"/>
              </a:ext>
            </a:extLst>
          </p:cNvPr>
          <p:cNvSpPr txBox="1"/>
          <p:nvPr/>
        </p:nvSpPr>
        <p:spPr>
          <a:xfrm>
            <a:off x="3550107" y="1674816"/>
            <a:ext cx="2880000" cy="4590811"/>
          </a:xfrm>
          <a:prstGeom prst="rect">
            <a:avLst/>
          </a:prstGeom>
          <a:noFill/>
        </p:spPr>
        <p:txBody>
          <a:bodyPr wrap="square" lIns="0" tIns="0" rIns="0" bIns="0" numCol="1" spcCol="360000" rtlCol="0">
            <a:noAutofit/>
          </a:bodyPr>
          <a:lstStyle/>
          <a:p>
            <a:pPr>
              <a:spcAft>
                <a:spcPts val="800"/>
              </a:spcAft>
            </a:pPr>
            <a:r>
              <a:rPr lang="en-US" sz="1000" dirty="0">
                <a:solidFill>
                  <a:schemeClr val="accent3"/>
                </a:solidFill>
              </a:rPr>
              <a:t>Small companies, backed by Mid-Market private equity, are an important source of innovation, R&amp;D and product development. Mid-Market private equity can also give businesses a new lease of life. Private equity has a transformative effect on Mid-Market European companies, providing them with the capital, as well as expertise, to open doors and drive them to </a:t>
            </a:r>
            <a:br>
              <a:rPr lang="en-US" sz="1000" dirty="0">
                <a:solidFill>
                  <a:schemeClr val="accent3"/>
                </a:solidFill>
              </a:rPr>
            </a:br>
            <a:r>
              <a:rPr lang="en-US" sz="1000" dirty="0">
                <a:solidFill>
                  <a:schemeClr val="accent3"/>
                </a:solidFill>
              </a:rPr>
              <a:t>the next stage of their development. As such, Mid-Market European private equity gives companies all the tools they need to grow.</a:t>
            </a:r>
          </a:p>
        </p:txBody>
      </p:sp>
    </p:spTree>
    <p:extLst>
      <p:ext uri="{BB962C8B-B14F-4D97-AF65-F5344CB8AC3E}">
        <p14:creationId xmlns:p14="http://schemas.microsoft.com/office/powerpoint/2010/main" val="1504275127"/>
      </p:ext>
    </p:extLst>
  </p:cSld>
  <p:clrMapOvr>
    <a:masterClrMapping/>
  </p:clrMapOvr>
</p:sld>
</file>

<file path=ppt/theme/theme1.xml><?xml version="1.0" encoding="utf-8"?>
<a:theme xmlns:a="http://schemas.openxmlformats.org/drawingml/2006/main" name="Activity Report">
  <a:themeElements>
    <a:clrScheme name="IE Activity Report">
      <a:dk1>
        <a:sysClr val="windowText" lastClr="000000"/>
      </a:dk1>
      <a:lt1>
        <a:sysClr val="window" lastClr="FFFFFF"/>
      </a:lt1>
      <a:dk2>
        <a:srgbClr val="003359"/>
      </a:dk2>
      <a:lt2>
        <a:srgbClr val="004F79"/>
      </a:lt2>
      <a:accent1>
        <a:srgbClr val="007BAD"/>
      </a:accent1>
      <a:accent2>
        <a:srgbClr val="00AFD8"/>
      </a:accent2>
      <a:accent3>
        <a:srgbClr val="51626F"/>
      </a:accent3>
      <a:accent4>
        <a:srgbClr val="50C9B5"/>
      </a:accent4>
      <a:accent5>
        <a:srgbClr val="7577C0"/>
      </a:accent5>
      <a:accent6>
        <a:srgbClr val="C60C30"/>
      </a:accent6>
      <a:hlink>
        <a:srgbClr val="F47735"/>
      </a:hlink>
      <a:folHlink>
        <a:srgbClr val="C9DD03"/>
      </a:folHlink>
    </a:clrScheme>
    <a:fontScheme name="Invest Europ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Blue1">
      <a:srgbClr val="003359"/>
    </a:custClr>
    <a:custClr name="Blue2">
      <a:srgbClr val="004F79"/>
    </a:custClr>
    <a:custClr name="Blue3">
      <a:srgbClr val="007BAD"/>
    </a:custClr>
    <a:custClr name="Blue4">
      <a:srgbClr val="00AFD8"/>
    </a:custClr>
    <a:custClr name="Blue5">
      <a:srgbClr val="90D7E7"/>
    </a:custClr>
    <a:custClr name="BlueTint">
      <a:srgbClr val="E3F5F9"/>
    </a:custClr>
    <a:custClr name="Grey1">
      <a:srgbClr val="51626F"/>
    </a:custClr>
    <a:custClr name="Grey2">
      <a:srgbClr val="6E8090"/>
    </a:custClr>
    <a:custClr name="GreyTint">
      <a:srgbClr val="F0F1F3"/>
    </a:custClr>
    <a:custClr name="LightTurquoise">
      <a:srgbClr val="50C9B5"/>
    </a:custClr>
    <a:custClr name="Orange">
      <a:srgbClr val="F47735"/>
    </a:custClr>
    <a:custClr name="Purple">
      <a:srgbClr val="7577C0"/>
    </a:custClr>
    <a:custClr name="Red">
      <a:srgbClr val="C60C30"/>
    </a:custClr>
    <a:custClr name="Yellow">
      <a:srgbClr val="FDC82F"/>
    </a:custClr>
    <a:custClr name="Lime">
      <a:srgbClr val="C9DD03"/>
    </a:custClr>
  </a:custClrLst>
  <a:extLst>
    <a:ext uri="{05A4C25C-085E-4340-85A3-A5531E510DB2}">
      <thm15:themeFamily xmlns:thm15="http://schemas.microsoft.com/office/thememl/2012/main" name="Activity Report" id="{9844EF3C-D052-4259-AFA2-CE1CFD2009E9}" vid="{977568B9-E772-4819-8035-998BBD6BB3CD}"/>
    </a:ext>
  </a:extLst>
</a:theme>
</file>

<file path=ppt/theme/theme2.xml><?xml version="1.0" encoding="utf-8"?>
<a:theme xmlns:a="http://schemas.openxmlformats.org/drawingml/2006/main" name="1_Activity Report">
  <a:themeElements>
    <a:clrScheme name="IE Activity Report">
      <a:dk1>
        <a:sysClr val="windowText" lastClr="000000"/>
      </a:dk1>
      <a:lt1>
        <a:sysClr val="window" lastClr="FFFFFF"/>
      </a:lt1>
      <a:dk2>
        <a:srgbClr val="003359"/>
      </a:dk2>
      <a:lt2>
        <a:srgbClr val="004F79"/>
      </a:lt2>
      <a:accent1>
        <a:srgbClr val="007BAD"/>
      </a:accent1>
      <a:accent2>
        <a:srgbClr val="00AFD8"/>
      </a:accent2>
      <a:accent3>
        <a:srgbClr val="51626F"/>
      </a:accent3>
      <a:accent4>
        <a:srgbClr val="50C9B5"/>
      </a:accent4>
      <a:accent5>
        <a:srgbClr val="7577C0"/>
      </a:accent5>
      <a:accent6>
        <a:srgbClr val="C60C30"/>
      </a:accent6>
      <a:hlink>
        <a:srgbClr val="F47735"/>
      </a:hlink>
      <a:folHlink>
        <a:srgbClr val="C9DD03"/>
      </a:folHlink>
    </a:clrScheme>
    <a:fontScheme name="Invest Europ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Blue1">
      <a:srgbClr val="003359"/>
    </a:custClr>
    <a:custClr name="Blue2">
      <a:srgbClr val="004F79"/>
    </a:custClr>
    <a:custClr name="Blue3">
      <a:srgbClr val="007BAD"/>
    </a:custClr>
    <a:custClr name="Blue4">
      <a:srgbClr val="00AFD8"/>
    </a:custClr>
    <a:custClr name="Blue5">
      <a:srgbClr val="90D7E7"/>
    </a:custClr>
    <a:custClr name="BlueTint">
      <a:srgbClr val="E3F5F9"/>
    </a:custClr>
    <a:custClr name="Grey1">
      <a:srgbClr val="51626F"/>
    </a:custClr>
    <a:custClr name="Grey2">
      <a:srgbClr val="6E8090"/>
    </a:custClr>
    <a:custClr name="GreyTint">
      <a:srgbClr val="F0F1F3"/>
    </a:custClr>
    <a:custClr name="LightTurquoise">
      <a:srgbClr val="50C9B5"/>
    </a:custClr>
    <a:custClr name="Orange">
      <a:srgbClr val="F47735"/>
    </a:custClr>
    <a:custClr name="Purple">
      <a:srgbClr val="7577C0"/>
    </a:custClr>
    <a:custClr name="Red">
      <a:srgbClr val="C60C30"/>
    </a:custClr>
    <a:custClr name="Yellow">
      <a:srgbClr val="FDC82F"/>
    </a:custClr>
    <a:custClr name="Lime">
      <a:srgbClr val="C9DD03"/>
    </a:custClr>
  </a:custClrLst>
  <a:extLst>
    <a:ext uri="{05A4C25C-085E-4340-85A3-A5531E510DB2}">
      <thm15:themeFamily xmlns:thm15="http://schemas.microsoft.com/office/thememl/2012/main" name="Activity Report" id="{9844EF3C-D052-4259-AFA2-CE1CFD2009E9}" vid="{977568B9-E772-4819-8035-998BBD6BB3C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3071</TotalTime>
  <Words>3914</Words>
  <Application>Microsoft Macintosh PowerPoint</Application>
  <PresentationFormat>A4 Paper (210x297 mm)</PresentationFormat>
  <Paragraphs>731</Paragraphs>
  <Slides>47</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47</vt:i4>
      </vt:variant>
    </vt:vector>
  </HeadingPairs>
  <TitlesOfParts>
    <vt:vector size="54" baseType="lpstr">
      <vt:lpstr>Arial</vt:lpstr>
      <vt:lpstr>Calibri</vt:lpstr>
      <vt:lpstr>Interstate ExtraLight</vt:lpstr>
      <vt:lpstr>Interstate Light</vt:lpstr>
      <vt:lpstr>Trebuchet MS</vt:lpstr>
      <vt:lpstr>Activity Report</vt:lpstr>
      <vt:lpstr>1_Activity Report</vt:lpstr>
      <vt:lpstr>PowerPoint Presentation</vt:lpstr>
      <vt:lpstr>PowerPoint Presentation</vt:lpstr>
      <vt:lpstr>Contents</vt:lpstr>
      <vt:lpstr>Foreword</vt:lpstr>
      <vt:lpstr>Overview</vt:lpstr>
      <vt:lpstr>Introduction to the European Mid-Market</vt:lpstr>
      <vt:lpstr>Mid-Market funds with a focus on Europe</vt:lpstr>
      <vt:lpstr>The attractions of Europe’s large market</vt:lpstr>
      <vt:lpstr>Deep and developed pool of Mid-Market investment targets</vt:lpstr>
      <vt:lpstr>Expertise in driving Mid-Market growth and value</vt:lpstr>
      <vt:lpstr>Mid-Market fund performance </vt:lpstr>
      <vt:lpstr>Mid-Market fund performance</vt:lpstr>
      <vt:lpstr>Financial performance</vt:lpstr>
      <vt:lpstr>Financial performance continued</vt:lpstr>
      <vt:lpstr>Performance benchmarks</vt:lpstr>
      <vt:lpstr>Performance benchmarks continued</vt:lpstr>
      <vt:lpstr>Social performance (employment )</vt:lpstr>
      <vt:lpstr>Social performance (employment)</vt:lpstr>
      <vt:lpstr>Mid-Market fund backed company employment 2019</vt:lpstr>
      <vt:lpstr>A constant need for staff</vt:lpstr>
      <vt:lpstr>France &amp; Benelux account for one third of jobs</vt:lpstr>
      <vt:lpstr>High job growth</vt:lpstr>
      <vt:lpstr>Mid-Market fund profiles </vt:lpstr>
      <vt:lpstr>Mid-Market funds active at any point from 2007-2020</vt:lpstr>
      <vt:lpstr>Investment patterns</vt:lpstr>
      <vt:lpstr>Investment patterns continued</vt:lpstr>
      <vt:lpstr>Strategic flexibility</vt:lpstr>
      <vt:lpstr>Strategic flexibility continued</vt:lpstr>
      <vt:lpstr>Investments throughout Europe</vt:lpstr>
      <vt:lpstr>Investments throughout Europe continued</vt:lpstr>
      <vt:lpstr>Fund focus</vt:lpstr>
      <vt:lpstr>Fund focus continued</vt:lpstr>
      <vt:lpstr>Sources of capital &amp; investable reserves</vt:lpstr>
      <vt:lpstr>Regions of management of funds</vt:lpstr>
      <vt:lpstr>Sources of funds</vt:lpstr>
      <vt:lpstr>Global commitments</vt:lpstr>
      <vt:lpstr>€75bn of uncalled commitments</vt:lpstr>
      <vt:lpstr>Case studies</vt:lpstr>
      <vt:lpstr>Feeding greener agriculture  </vt:lpstr>
      <vt:lpstr>Saving and revitalising a popular high street fashion brand </vt:lpstr>
      <vt:lpstr>Creating a regional champion in premium Moldovan wines</vt:lpstr>
      <vt:lpstr>Building a best-in-class international spare parts distributor </vt:lpstr>
      <vt:lpstr>Appendix </vt:lpstr>
      <vt:lpstr>Definitions &amp; source of data</vt:lpstr>
      <vt:lpstr>Acknowledgements</vt:lpstr>
      <vt:lpstr>About Invest Europe</vt:lpstr>
      <vt:lpstr> </vt:lpstr>
    </vt:vector>
  </TitlesOfParts>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Julien.Krantz@investeurope.eu;Daniel Irwin-Brown</dc:creator>
  <cp:lastModifiedBy>John Duffy</cp:lastModifiedBy>
  <cp:revision>1488</cp:revision>
  <cp:lastPrinted>2022-02-24T15:44:58Z</cp:lastPrinted>
  <dcterms:created xsi:type="dcterms:W3CDTF">2020-03-17T09:57:04Z</dcterms:created>
  <dcterms:modified xsi:type="dcterms:W3CDTF">2022-02-24T22:18:10Z</dcterms:modified>
</cp:coreProperties>
</file>